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emf" ContentType="image/x-emf"/>
  <Default Extension="wdp" ContentType="image/vnd.ms-photo"/>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50" r:id="rId3"/>
    <p:sldMasterId id="2147483661" r:id="rId4"/>
    <p:sldMasterId id="2147483667" r:id="rId5"/>
  </p:sldMasterIdLst>
  <p:notesMasterIdLst>
    <p:notesMasterId r:id="rId7"/>
  </p:notesMasterIdLst>
  <p:handoutMasterIdLst>
    <p:handoutMasterId r:id="rId74"/>
  </p:handoutMasterIdLst>
  <p:sldIdLst>
    <p:sldId id="256" r:id="rId6"/>
    <p:sldId id="257" r:id="rId8"/>
    <p:sldId id="258" r:id="rId9"/>
    <p:sldId id="259" r:id="rId10"/>
    <p:sldId id="700" r:id="rId11"/>
    <p:sldId id="271" r:id="rId12"/>
    <p:sldId id="272" r:id="rId13"/>
    <p:sldId id="283" r:id="rId14"/>
    <p:sldId id="279" r:id="rId15"/>
    <p:sldId id="280" r:id="rId16"/>
    <p:sldId id="262" r:id="rId17"/>
    <p:sldId id="285" r:id="rId18"/>
    <p:sldId id="317" r:id="rId19"/>
    <p:sldId id="318" r:id="rId20"/>
    <p:sldId id="284" r:id="rId21"/>
    <p:sldId id="264" r:id="rId22"/>
    <p:sldId id="282" r:id="rId23"/>
    <p:sldId id="701" r:id="rId24"/>
    <p:sldId id="273" r:id="rId25"/>
    <p:sldId id="300" r:id="rId26"/>
    <p:sldId id="299" r:id="rId27"/>
    <p:sldId id="298" r:id="rId28"/>
    <p:sldId id="297" r:id="rId29"/>
    <p:sldId id="296" r:id="rId30"/>
    <p:sldId id="295" r:id="rId31"/>
    <p:sldId id="294" r:id="rId32"/>
    <p:sldId id="702" r:id="rId33"/>
    <p:sldId id="302" r:id="rId34"/>
    <p:sldId id="306" r:id="rId35"/>
    <p:sldId id="341" r:id="rId36"/>
    <p:sldId id="342" r:id="rId37"/>
    <p:sldId id="340" r:id="rId38"/>
    <p:sldId id="338" r:id="rId39"/>
    <p:sldId id="337" r:id="rId40"/>
    <p:sldId id="348" r:id="rId41"/>
    <p:sldId id="683" r:id="rId42"/>
    <p:sldId id="681" r:id="rId43"/>
    <p:sldId id="286" r:id="rId44"/>
    <p:sldId id="682" r:id="rId45"/>
    <p:sldId id="346" r:id="rId46"/>
    <p:sldId id="703" r:id="rId47"/>
    <p:sldId id="678" r:id="rId48"/>
    <p:sldId id="322" r:id="rId49"/>
    <p:sldId id="679" r:id="rId50"/>
    <p:sldId id="290" r:id="rId51"/>
    <p:sldId id="676" r:id="rId52"/>
    <p:sldId id="670" r:id="rId53"/>
    <p:sldId id="677" r:id="rId54"/>
    <p:sldId id="672" r:id="rId55"/>
    <p:sldId id="673" r:id="rId56"/>
    <p:sldId id="674" r:id="rId57"/>
    <p:sldId id="675" r:id="rId58"/>
    <p:sldId id="704" r:id="rId59"/>
    <p:sldId id="689" r:id="rId60"/>
    <p:sldId id="691" r:id="rId61"/>
    <p:sldId id="692" r:id="rId62"/>
    <p:sldId id="690" r:id="rId63"/>
    <p:sldId id="699" r:id="rId64"/>
    <p:sldId id="698" r:id="rId65"/>
    <p:sldId id="697" r:id="rId66"/>
    <p:sldId id="696" r:id="rId67"/>
    <p:sldId id="695" r:id="rId68"/>
    <p:sldId id="694" r:id="rId69"/>
    <p:sldId id="265" r:id="rId70"/>
    <p:sldId id="267" r:id="rId71"/>
    <p:sldId id="269" r:id="rId72"/>
    <p:sldId id="270" r:id="rId7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17" userDrawn="1">
          <p15:clr>
            <a:srgbClr val="A4A3A4"/>
          </p15:clr>
        </p15:guide>
        <p15:guide id="2" orient="horz"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zhe (S)" initials="w(" lastIdx="8" clrIdx="0"/>
  <p:cmAuthor id="2" name="wangzhe (AW)" initials="w("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B9A"/>
    <a:srgbClr val="C7000B"/>
    <a:srgbClr val="FFA75B"/>
    <a:srgbClr val="62B230"/>
    <a:srgbClr val="F6B78C"/>
    <a:srgbClr val="56C4D2"/>
    <a:srgbClr val="30B5C5"/>
    <a:srgbClr val="ADCDEA"/>
    <a:srgbClr val="404040"/>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268" autoAdjust="0"/>
  </p:normalViewPr>
  <p:slideViewPr>
    <p:cSldViewPr snapToGrid="0" snapToObjects="1" showGuides="1">
      <p:cViewPr varScale="1">
        <p:scale>
          <a:sx n="78" d="100"/>
          <a:sy n="78" d="100"/>
        </p:scale>
        <p:origin x="706" y="67"/>
      </p:cViewPr>
      <p:guideLst>
        <p:guide pos="3817"/>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105" d="100"/>
          <a:sy n="105" d="100"/>
        </p:scale>
        <p:origin x="2242" y="-418"/>
      </p:cViewPr>
      <p:guideLst>
        <p:guide orient="horz"/>
        <p:guide pos="2208"/>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8" Type="http://schemas.openxmlformats.org/officeDocument/2006/relationships/commentAuthors" Target="commentAuthors.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handoutMaster" Target="handoutMasters/handoutMaster1.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notesMaster" Target="notesMasters/notesMaster1.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fld>
            <a:endParaRPr lang="en-US" dirty="0">
              <a:latin typeface="Huawei Sans" panose="020C0503030203020204" pitchFamily="34" charset="0"/>
            </a:endParaRPr>
          </a:p>
        </p:txBody>
      </p:sp>
      <p:sp>
        <p:nvSpPr>
          <p:cNvPr id="4" name="Footer Placeholder 3"/>
          <p:cNvSpPr>
            <a:spLocks noGrp="1"/>
          </p:cNvSpPr>
          <p:nvPr>
            <p:ph type="ftr" sz="quarter" idx="2"/>
          </p:nvPr>
        </p:nvSpPr>
        <p:spPr>
          <a:xfrm>
            <a:off x="0" y="8829968"/>
            <a:ext cx="3037840" cy="466434"/>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p:cNvSpPr>
            <a:spLocks noGrp="1"/>
          </p:cNvSpPr>
          <p:nvPr>
            <p:ph type="sldNum" sz="quarter" idx="3"/>
          </p:nvPr>
        </p:nvSpPr>
        <p:spPr>
          <a:xfrm>
            <a:off x="3970938" y="8829968"/>
            <a:ext cx="3037840" cy="466434"/>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fld>
            <a:endParaRPr lang="en-US" dirty="0">
              <a:latin typeface="Huawei Sans" panose="020C0503030203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31838" y="717550"/>
            <a:ext cx="5580062" cy="3125788"/>
          </a:xfrm>
          <a:prstGeom prst="rect">
            <a:avLst/>
          </a:prstGeom>
          <a:noFill/>
          <a:ln w="12700">
            <a:solidFill>
              <a:prstClr val="black"/>
            </a:solidFill>
          </a:ln>
        </p:spPr>
        <p:txBody>
          <a:bodyPr vert="horz" lIns="91440" tIns="45720" rIns="91440" bIns="45720" rtlCol="0" anchor="ctr"/>
          <a:lstStyle/>
          <a:p>
            <a:pPr marL="0" lvl="0"/>
            <a:endParaRPr lang="en-US"/>
          </a:p>
        </p:txBody>
      </p:sp>
      <p:sp>
        <p:nvSpPr>
          <p:cNvPr id="5" name="Notes Placeholder 4"/>
          <p:cNvSpPr>
            <a:spLocks noGrp="1"/>
          </p:cNvSpPr>
          <p:nvPr>
            <p:ph type="body" sz="quarter" idx="3"/>
          </p:nvPr>
        </p:nvSpPr>
        <p:spPr>
          <a:xfrm>
            <a:off x="731838" y="4310765"/>
            <a:ext cx="5580062" cy="4784070"/>
          </a:xfrm>
          <a:prstGeom prst="rect">
            <a:avLst/>
          </a:prstGeom>
        </p:spPr>
        <p:txBody>
          <a:bodyPr vert="horz" lIns="97200" tIns="45720" rIns="97200" bIns="45720" rtlCol="0"/>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 bg1="lt1" tx1="dk1" bg2="lt2" tx2="dk2" accent1="accent1" accent2="accent2" accent3="accent3" accent4="accent4" accent5="accent5" accent6="accent6" hlink="hlink" folHlink="folHlink"/>
  <p:notesStyle>
    <a:lvl1pPr marL="179705" indent="-179705" algn="l" defTabSz="1219200" rtl="0" eaLnBrk="1" fontAlgn="ctr" latinLnBrk="0" hangingPunct="1">
      <a:lnSpc>
        <a:spcPct val="125000"/>
      </a:lnSpc>
      <a:spcAft>
        <a:spcPts val="600"/>
      </a:spcAft>
      <a:buFont typeface="Huawei Sans" panose="020C0503030203020204" pitchFamily="34" charset="0"/>
      <a:buChar char="•"/>
      <a:defRPr lang="en-US" sz="1100" kern="1200" baseline="0">
        <a:solidFill>
          <a:schemeClr val="tx1"/>
        </a:solidFill>
        <a:latin typeface="Huawei Sans" panose="020C0503030203020204" pitchFamily="34" charset="0"/>
        <a:ea typeface="方正兰亭黑简体" panose="02000000000000000000" pitchFamily="2" charset="-122"/>
        <a:cs typeface="+mn-cs"/>
      </a:defRPr>
    </a:lvl1pPr>
    <a:lvl2pPr marL="539750" indent="-179705" algn="l" defTabSz="1219200"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899795" indent="-179705" algn="l" defTabSz="1219200" rtl="0" eaLnBrk="1" fontAlgn="ctr" latinLnBrk="0" hangingPunct="1">
      <a:lnSpc>
        <a:spcPct val="125000"/>
      </a:lnSpc>
      <a:spcAft>
        <a:spcPts val="600"/>
      </a:spcAft>
      <a:buFont typeface="微软雅黑" panose="020B050302020402020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59840" indent="-179705" algn="l" defTabSz="1219200"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19885" indent="-179705" algn="l" defTabSz="1219200"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835" algn="l" defTabSz="1219200" rtl="0" eaLnBrk="1" latinLnBrk="0" hangingPunct="1">
      <a:defRPr sz="1600" kern="1200">
        <a:solidFill>
          <a:schemeClr val="tx1"/>
        </a:solidFill>
        <a:latin typeface="+mn-lt"/>
        <a:ea typeface="+mn-ea"/>
        <a:cs typeface="+mn-cs"/>
      </a:defRPr>
    </a:lvl8pPr>
    <a:lvl9pPr marL="487743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图像占位符 7"/>
          <p:cNvSpPr>
            <a:spLocks noGrp="1" noRot="1" noChangeAspect="1"/>
          </p:cNvSpPr>
          <p:nvPr>
            <p:ph type="sldImg"/>
          </p:nvPr>
        </p:nvSpPr>
        <p:spPr>
          <a:xfrm>
            <a:off x="742950" y="717550"/>
            <a:ext cx="5557838" cy="3125788"/>
          </a:xfrm>
        </p:spPr>
      </p:sp>
      <p:sp>
        <p:nvSpPr>
          <p:cNvPr id="9" name="备注占位符 8"/>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dirty="0"/>
              <a:t>目前这几个技术方向都在发力，不存在某个技术方向被淘汰</a:t>
            </a: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en-US" altLang="zh-CN" dirty="0"/>
              <a:t>CPU</a:t>
            </a:r>
            <a:r>
              <a:rPr lang="zh-CN" altLang="en-US" dirty="0"/>
              <a:t>考虑通用计算，</a:t>
            </a:r>
            <a:r>
              <a:rPr lang="en-US" altLang="zh-CN" dirty="0"/>
              <a:t>GPU</a:t>
            </a:r>
            <a:r>
              <a:rPr lang="zh-CN" altLang="en-US" dirty="0"/>
              <a:t>考虑数学计算，</a:t>
            </a:r>
            <a:r>
              <a:rPr lang="en-US" altLang="zh-CN" dirty="0"/>
              <a:t>NPU</a:t>
            </a:r>
            <a:r>
              <a:rPr lang="zh-CN" altLang="en-US" dirty="0"/>
              <a:t>考虑</a:t>
            </a:r>
            <a:r>
              <a:rPr lang="en-US" altLang="zh-CN" dirty="0"/>
              <a:t>AI</a:t>
            </a:r>
            <a:r>
              <a:rPr lang="zh-CN" altLang="en-US" dirty="0"/>
              <a:t>需要的矩阵计算</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dirty="0"/>
              <a:t>对于</a:t>
            </a:r>
            <a:r>
              <a:rPr lang="en-US" altLang="zh-CN" dirty="0"/>
              <a:t>CPU</a:t>
            </a:r>
            <a:r>
              <a:rPr lang="zh-CN" altLang="en-US" dirty="0"/>
              <a:t>和</a:t>
            </a:r>
            <a:r>
              <a:rPr lang="en-US" altLang="zh-CN" dirty="0"/>
              <a:t>GPU</a:t>
            </a:r>
            <a:r>
              <a:rPr lang="zh-CN" altLang="en-US" dirty="0"/>
              <a:t>，比较有效能够提高</a:t>
            </a:r>
            <a:r>
              <a:rPr lang="en-US" altLang="zh-CN" dirty="0"/>
              <a:t>AI</a:t>
            </a:r>
            <a:r>
              <a:rPr lang="zh-CN" altLang="en-US" dirty="0"/>
              <a:t>算力的方法都是加入</a:t>
            </a:r>
            <a:r>
              <a:rPr lang="en-US" altLang="zh-CN" dirty="0"/>
              <a:t>AI</a:t>
            </a:r>
            <a:r>
              <a:rPr lang="zh-CN" altLang="en-US" dirty="0"/>
              <a:t>专用计算模块</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dirty="0"/>
              <a:t>两者目前发力的领域不同，并无明显的竞争关系</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dirty="0"/>
              <a:t>达芬奇架构的核心就是</a:t>
            </a:r>
            <a:r>
              <a:rPr lang="en-US" altLang="zh-CN" dirty="0"/>
              <a:t>CUBE</a:t>
            </a:r>
            <a:r>
              <a:rPr lang="zh-CN" altLang="en-US" dirty="0"/>
              <a:t>计算单元</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科技部在</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2019</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世界人工智能大会宣布，将依托华为建设基础软硬件国家新一代人工智能开放创新平台，面向各行业、初创公司、高校和科研机构等的</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AI</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应用与研究，以云服务和产品软硬件组合的方式，提供全流程、普惠的基础平台类服务。</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dirty="0"/>
              <a:t>不同系列的芯片结构会略有差异</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幻灯片图像占位符 16"/>
          <p:cNvSpPr>
            <a:spLocks noGrp="1" noRot="1" noChangeAspect="1"/>
          </p:cNvSpPr>
          <p:nvPr>
            <p:ph type="sldImg"/>
          </p:nvPr>
        </p:nvSpPr>
        <p:spPr>
          <a:xfrm>
            <a:off x="742950" y="717550"/>
            <a:ext cx="5557838" cy="3125788"/>
          </a:xfrm>
        </p:spPr>
      </p:sp>
      <p:sp>
        <p:nvSpPr>
          <p:cNvPr id="18" name="备注占位符 17"/>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en-US" altLang="zh-CN" dirty="0"/>
              <a:t>AI Core</a:t>
            </a:r>
            <a:r>
              <a:rPr lang="zh-CN" altLang="en-US" dirty="0"/>
              <a:t>负责高效矩阵运算，</a:t>
            </a:r>
            <a:r>
              <a:rPr lang="en-US" altLang="zh-CN" dirty="0"/>
              <a:t>AI CPU</a:t>
            </a:r>
            <a:r>
              <a:rPr lang="zh-CN" altLang="en-US" dirty="0"/>
              <a:t>负责通用运算</a:t>
            </a: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dirty="0"/>
              <a:t>此处展示的是推理应用的神经网络软件流，非训练的</a:t>
            </a:r>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dirty="0"/>
              <a:t>昇腾大模型解决方案涵盖了模型预训练、微调、精度与性能调优、推理部署等各个流程，并且同时支持业界使用较多的</a:t>
            </a:r>
            <a:r>
              <a:rPr lang="en-US" altLang="zh-CN" dirty="0" err="1"/>
              <a:t>PyTorch</a:t>
            </a:r>
            <a:r>
              <a:rPr lang="zh-CN" altLang="en-US" dirty="0"/>
              <a:t>框架与华为主导的</a:t>
            </a:r>
            <a:r>
              <a:rPr lang="en-US" altLang="zh-CN" dirty="0" err="1"/>
              <a:t>MindSpore</a:t>
            </a:r>
            <a:r>
              <a:rPr lang="zh-CN" altLang="en-US" dirty="0"/>
              <a:t>框架</a:t>
            </a:r>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39775" y="717550"/>
            <a:ext cx="5556250" cy="3125788"/>
          </a:xfrm>
        </p:spPr>
      </p:sp>
      <p:sp>
        <p:nvSpPr>
          <p:cNvPr id="3" name="备注占位符 2"/>
          <p:cNvSpPr>
            <a:spLocks noGrp="1"/>
          </p:cNvSpPr>
          <p:nvPr>
            <p:ph type="body" idx="1"/>
          </p:nvPr>
        </p:nvSpPr>
        <p:spPr/>
        <p:txBody>
          <a:bodyPr/>
          <a:lstStyle/>
          <a:p>
            <a:r>
              <a:rPr lang="zh-CN" altLang="en-US" dirty="0"/>
              <a:t>现在的</a:t>
            </a:r>
            <a:r>
              <a:rPr lang="en-US" altLang="zh-CN" dirty="0"/>
              <a:t>AI</a:t>
            </a:r>
            <a:r>
              <a:rPr lang="zh-CN" altLang="en-US" dirty="0"/>
              <a:t>模型中包含大量的矩阵运算，</a:t>
            </a:r>
            <a:r>
              <a:rPr lang="en-US" altLang="zh-CN" dirty="0"/>
              <a:t>AI</a:t>
            </a:r>
            <a:r>
              <a:rPr lang="zh-CN" altLang="en-US" dirty="0"/>
              <a:t>专用芯片都是对矩阵乘法做了优化，通过引入各种处理单元来高效进行矩阵运算。</a:t>
            </a:r>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en-US" altLang="zh-CN" dirty="0"/>
              <a:t>1</a:t>
            </a:r>
            <a:r>
              <a:rPr lang="zh-CN" altLang="en-US" dirty="0"/>
              <a:t>、达芬奇</a:t>
            </a:r>
            <a:endParaRPr lang="en-US" altLang="zh-CN" dirty="0"/>
          </a:p>
          <a:p>
            <a:r>
              <a:rPr lang="en-US" altLang="zh-CN" dirty="0"/>
              <a:t>2</a:t>
            </a:r>
            <a:r>
              <a:rPr lang="zh-CN" altLang="en-US" dirty="0"/>
              <a:t>、</a:t>
            </a:r>
            <a:r>
              <a:rPr lang="en-US" altLang="zh-CN" dirty="0"/>
              <a:t>DVPP</a:t>
            </a:r>
            <a:endParaRPr lang="en-US" altLang="zh-CN"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39775" y="717550"/>
            <a:ext cx="5556250" cy="3125788"/>
          </a:xfrm>
        </p:spPr>
      </p:sp>
      <p:sp>
        <p:nvSpPr>
          <p:cNvPr id="3" name="备注占位符 2"/>
          <p:cNvSpPr>
            <a:spLocks noGrp="1"/>
          </p:cNvSpPr>
          <p:nvPr>
            <p:ph type="body" idx="1"/>
          </p:nvPr>
        </p:nvSpPr>
        <p:spPr/>
        <p:txBody>
          <a:bodyPr/>
          <a:lstStyle/>
          <a:p>
            <a:r>
              <a:rPr lang="zh-CN" altLang="en-US" dirty="0"/>
              <a:t>训练芯片需要考虑的因素更多，设计上也更加复杂，精度通常为</a:t>
            </a:r>
            <a:r>
              <a:rPr lang="en-US" altLang="zh-CN" dirty="0"/>
              <a:t>FP32</a:t>
            </a:r>
            <a:r>
              <a:rPr lang="zh-CN" altLang="en-US" dirty="0"/>
              <a:t>、</a:t>
            </a:r>
            <a:r>
              <a:rPr lang="en-US" altLang="zh-CN" dirty="0"/>
              <a:t>FP16</a:t>
            </a:r>
            <a:endParaRPr lang="en-US" altLang="zh-CN" dirty="0"/>
          </a:p>
          <a:p>
            <a:r>
              <a:rPr lang="zh-CN" altLang="en-US" dirty="0"/>
              <a:t>推理芯片考虑的因素较少，对精度要求也不高，</a:t>
            </a:r>
            <a:r>
              <a:rPr lang="en-US" altLang="zh-CN" dirty="0"/>
              <a:t>INT8</a:t>
            </a:r>
            <a:r>
              <a:rPr lang="zh-CN" altLang="en-US" dirty="0"/>
              <a:t>即可</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179705" indent="-179705"/>
            <a:r>
              <a:rPr lang="zh-CN" altLang="en-US" dirty="0"/>
              <a:t>云端芯片部署在专业机房，对环境要求不高；边缘计算通常部署的户外，需要适应高温和低温环境；终端设备主要考虑功耗和成本</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179705" indent="-179705"/>
            <a:r>
              <a:rPr lang="zh-CN" altLang="en-US" dirty="0"/>
              <a:t>现在芯片领域主流的为</a:t>
            </a:r>
            <a:r>
              <a:rPr lang="en-US" altLang="zh-CN" dirty="0"/>
              <a:t>GPU</a:t>
            </a:r>
            <a:r>
              <a:rPr lang="zh-CN" altLang="en-US" dirty="0"/>
              <a:t>、</a:t>
            </a:r>
            <a:r>
              <a:rPr lang="en-US" altLang="zh-CN" dirty="0"/>
              <a:t>FPGA</a:t>
            </a:r>
            <a:r>
              <a:rPr lang="zh-CN" altLang="en-US" dirty="0"/>
              <a:t>、</a:t>
            </a:r>
            <a:r>
              <a:rPr lang="en-US" altLang="zh-CN" dirty="0"/>
              <a:t>ASIC</a:t>
            </a:r>
            <a:r>
              <a:rPr lang="zh-CN" altLang="en-US" dirty="0"/>
              <a:t>，后两者衍生出了</a:t>
            </a:r>
            <a:r>
              <a:rPr lang="en-US" altLang="zh-CN" dirty="0"/>
              <a:t>XPU</a:t>
            </a:r>
            <a:r>
              <a:rPr lang="zh-CN" altLang="en-US" dirty="0"/>
              <a:t>、</a:t>
            </a:r>
            <a:r>
              <a:rPr lang="en-US" altLang="zh-CN" dirty="0"/>
              <a:t>TPU</a:t>
            </a:r>
            <a:r>
              <a:rPr lang="zh-CN" altLang="en-US" dirty="0"/>
              <a:t>等一系列芯片</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3765">
              <a:lnSpc>
                <a:spcPts val="3440"/>
              </a:lnSpc>
            </a:pPr>
            <a:r>
              <a:rPr lang="zh-CN" altLang="en-US" dirty="0"/>
              <a:t>单击此处添加标题</a:t>
            </a:r>
            <a:endParaRPr lang="en-US" dirty="0"/>
          </a:p>
        </p:txBody>
      </p:sp>
      <p:sp>
        <p:nvSpPr>
          <p:cNvPr id="10" name="Text Placeholder 5"/>
          <p:cNvSpPr>
            <a:spLocks noGrp="1"/>
          </p:cNvSpPr>
          <p:nvPr>
            <p:ph type="body" sz="quarter" idx="10" hasCustomPrompt="1"/>
          </p:nvPr>
        </p:nvSpPr>
        <p:spPr>
          <a:xfrm>
            <a:off x="916561" y="1949372"/>
            <a:ext cx="8125840" cy="643926"/>
          </a:xfrm>
          <a:prstGeom prst="rect">
            <a:avLst/>
          </a:prstGeom>
        </p:spPr>
        <p:txBody>
          <a:bodyPr vert="horz" lIns="0" tIns="0" rIns="0" bIns="0" rtlCol="0">
            <a:noAutofit/>
          </a:bodyPr>
          <a:lstStyle>
            <a:lvl1pPr marL="228600" indent="-228600" fontAlgn="base">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a:t>单击此处添加文本</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endParaRPr lang="zh-CN" altLang="en-US" dirty="0"/>
          </a:p>
        </p:txBody>
      </p:sp>
      <p:cxnSp>
        <p:nvCxnSpPr>
          <p:cNvPr id="12"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a:solidFill>
                  <a:schemeClr val="tx1"/>
                </a:solidFill>
                <a:latin typeface="Huawei Sans" panose="020C0503030203020204" pitchFamily="34" charset="0"/>
                <a:ea typeface="方正兰亭黑简体" panose="02000000000000000000" pitchFamily="2" charset="-122"/>
                <a:cs typeface="微软雅黑" panose="020B0503020204020204" charset="-122"/>
              </a:rPr>
              <a:t>更多信息</a:t>
            </a:r>
            <a:endParaRPr kumimoji="1" lang="zh-CN" altLang="en-US" sz="3635" baseline="0" dirty="0">
              <a:solidFill>
                <a:schemeClr val="tx1"/>
              </a:solidFill>
              <a:latin typeface="Huawei Sans" panose="020C0503030203020204" pitchFamily="34" charset="0"/>
              <a:ea typeface="方正兰亭黑简体" panose="02000000000000000000" pitchFamily="2" charset="-122"/>
              <a:cs typeface="微软雅黑" panose="020B050302020402020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a:solidFill>
                  <a:schemeClr val="tx1"/>
                </a:solidFill>
                <a:latin typeface="Huawei Sans" panose="020C0503030203020204" pitchFamily="34" charset="0"/>
                <a:ea typeface="方正兰亭黑简体" panose="02000000000000000000" pitchFamily="2" charset="-122"/>
                <a:cs typeface="微软雅黑" panose="020B0503020204020204" charset="-122"/>
              </a:rPr>
              <a:t>学习推荐</a:t>
            </a:r>
            <a:endParaRPr kumimoji="1" lang="zh-CN" altLang="en-US" sz="3635" baseline="0" dirty="0">
              <a:solidFill>
                <a:schemeClr val="tx1"/>
              </a:solidFill>
              <a:latin typeface="Huawei Sans" panose="020C0503030203020204" pitchFamily="34" charset="0"/>
              <a:ea typeface="方正兰亭黑简体" panose="02000000000000000000" pitchFamily="2" charset="-122"/>
              <a:cs typeface="微软雅黑" panose="020B0503020204020204"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7#标题和内容">
    <p:spTree>
      <p:nvGrpSpPr>
        <p:cNvPr id="1" name=""/>
        <p:cNvGrpSpPr/>
        <p:nvPr/>
      </p:nvGrpSpPr>
      <p:grpSpPr>
        <a:xfrm>
          <a:off x="0" y="0"/>
          <a:ext cx="0" cy="0"/>
          <a:chOff x="0" y="0"/>
          <a:chExt cx="0" cy="0"/>
        </a:xfrm>
      </p:grpSpPr>
      <p:sp>
        <p:nvSpPr>
          <p:cNvPr id="3" name="标题 1"/>
          <p:cNvSpPr>
            <a:spLocks noGrp="1"/>
          </p:cNvSpPr>
          <p:nvPr>
            <p:ph type="title"/>
          </p:nvPr>
        </p:nvSpPr>
        <p:spPr>
          <a:xfrm>
            <a:off x="455612" y="447468"/>
            <a:ext cx="11293475"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8085">
              <a:lnSpc>
                <a:spcPts val="3430"/>
              </a:lnSpc>
              <a:spcBef>
                <a:spcPts val="0"/>
              </a:spcBef>
              <a:buFont typeface="Arial" panose="020B0604020202020204" pitchFamily="34" charset="0"/>
            </a:pPr>
            <a:r>
              <a:rPr lang="zh-CN" altLang="en-US" dirty="0"/>
              <a:t>单击此处编辑母版标题样式</a:t>
            </a:r>
            <a:endParaRPr lang="zh-CN" altLang="en-US" dirty="0"/>
          </a:p>
        </p:txBody>
      </p:sp>
      <p:sp>
        <p:nvSpPr>
          <p:cNvPr id="9" name="文本占位符 6"/>
          <p:cNvSpPr>
            <a:spLocks noGrp="1"/>
          </p:cNvSpPr>
          <p:nvPr>
            <p:ph type="body" sz="quarter" idx="10" hasCustomPrompt="1"/>
          </p:nvPr>
        </p:nvSpPr>
        <p:spPr>
          <a:xfrm>
            <a:off x="455612" y="1484312"/>
            <a:ext cx="11293476"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93474"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8085">
              <a:lnSpc>
                <a:spcPts val="3430"/>
              </a:lnSpc>
              <a:spcBef>
                <a:spcPts val="0"/>
              </a:spcBef>
              <a:buFont typeface="Arial" panose="020B0604020202020204" pitchFamily="34" charset="0"/>
            </a:pPr>
            <a:r>
              <a:rPr lang="zh-CN" altLang="en-US" dirty="0"/>
              <a:t>单击此处编辑母版标题样式</a:t>
            </a:r>
            <a:endParaRPr lang="zh-CN" altLang="en-US" dirty="0"/>
          </a:p>
        </p:txBody>
      </p:sp>
      <p:sp>
        <p:nvSpPr>
          <p:cNvPr id="9" name="文本占位符 6"/>
          <p:cNvSpPr>
            <a:spLocks noGrp="1"/>
          </p:cNvSpPr>
          <p:nvPr>
            <p:ph type="body" sz="quarter" idx="10" hasCustomPrompt="1"/>
          </p:nvPr>
        </p:nvSpPr>
        <p:spPr>
          <a:xfrm>
            <a:off x="455612" y="1047750"/>
            <a:ext cx="11293475"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93475" cy="1001920"/>
          </a:xfrm>
          <a:prstGeom prst="rect">
            <a:avLst/>
          </a:prstGeom>
        </p:spPr>
        <p:txBody>
          <a:bodyPr lIns="0" tIns="0" rIns="0" bIns="0" anchor="t">
            <a:normAutofit/>
          </a:bodyPr>
          <a:lstStyle>
            <a:lvl1pPr>
              <a:defRPr lang="zh-CN" altLang="en-US" baseline="0" dirty="0"/>
            </a:lvl1pPr>
          </a:lstStyle>
          <a:p>
            <a:pPr marL="0" lvl="0" indent="0" defTabSz="1188085">
              <a:lnSpc>
                <a:spcPts val="3430"/>
              </a:lnSpc>
              <a:spcBef>
                <a:spcPts val="0"/>
              </a:spcBef>
              <a:buFont typeface="Arial" panose="020B0604020202020204" pitchFamily="34" charset="0"/>
            </a:pPr>
            <a:r>
              <a:rPr lang="zh-CN" altLang="en-US" dirty="0"/>
              <a:t>单击此处编辑母版标题样式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2438" y="447468"/>
            <a:ext cx="11296649" cy="497095"/>
          </a:xfrm>
          <a:prstGeom prst="rect">
            <a:avLst/>
          </a:prstGeom>
        </p:spPr>
        <p:txBody>
          <a:bodyPr lIns="0" tIns="0" rIns="0" bIns="0" anchor="t">
            <a:normAutofit/>
          </a:bodyPr>
          <a:lstStyle>
            <a:lvl1pPr>
              <a:defRPr lang="zh-CN" altLang="en-US" baseline="0" dirty="0"/>
            </a:lvl1pPr>
          </a:lstStyle>
          <a:p>
            <a:pPr marL="0" lvl="0" indent="0" defTabSz="1188085">
              <a:lnSpc>
                <a:spcPts val="3430"/>
              </a:lnSpc>
              <a:spcBef>
                <a:spcPts val="0"/>
              </a:spcBef>
              <a:buFont typeface="Arial" panose="020B0604020202020204" pitchFamily="34" charset="0"/>
            </a:pPr>
            <a:r>
              <a:rPr lang="zh-CN" altLang="en-US" dirty="0"/>
              <a:t>单击此处编辑母版标题样式</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p:cNvSpPr txBox="1"/>
          <p:nvPr userDrawn="1"/>
        </p:nvSpPr>
        <p:spPr>
          <a:xfrm>
            <a:off x="607486" y="1402064"/>
            <a:ext cx="3921034" cy="854717"/>
          </a:xfrm>
          <a:prstGeom prst="rect">
            <a:avLst/>
          </a:prstGeom>
          <a:noFill/>
        </p:spPr>
        <p:txBody>
          <a:bodyPr wrap="square" rtlCol="0">
            <a:spAutoFit/>
          </a:bodyPr>
          <a:lstStyle/>
          <a:p>
            <a:pPr algn="l"/>
            <a:r>
              <a:rPr lang="en-US" sz="4940" baseline="0" dirty="0">
                <a:solidFill>
                  <a:schemeClr val="tx1"/>
                </a:solidFill>
                <a:latin typeface="Huawei Sans" panose="020C0503030203020204" pitchFamily="34" charset="0"/>
                <a:ea typeface="方正兰亭黑简体" panose="02000000000000000000" pitchFamily="2" charset="-122"/>
              </a:rPr>
              <a:t>Thank you.</a:t>
            </a:r>
            <a:endParaRPr lang="en-US" sz="4940" baseline="0" dirty="0">
              <a:solidFill>
                <a:schemeClr val="tx1"/>
              </a:solidFill>
              <a:latin typeface="Huawei Sans" panose="020C0503030203020204" pitchFamily="34" charset="0"/>
              <a:ea typeface="方正兰亭黑简体" panose="02000000000000000000"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nvGraphicFramePr>
        <p:xfrm>
          <a:off x="1007140" y="1398424"/>
          <a:ext cx="10194260" cy="1082675"/>
        </p:xfrm>
        <a:graphic>
          <a:graphicData uri="http://schemas.openxmlformats.org/drawingml/2006/table">
            <a:tbl>
              <a:tblPr/>
              <a:tblGrid>
                <a:gridCol w="3119031"/>
                <a:gridCol w="1967450"/>
                <a:gridCol w="3023155"/>
                <a:gridCol w="2084624"/>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 name="Group 21"/>
          <p:cNvGraphicFramePr>
            <a:graphicFrameLocks noGrp="1"/>
          </p:cNvGraphicFramePr>
          <p:nvPr userDrawn="1"/>
        </p:nvGraphicFramePr>
        <p:xfrm>
          <a:off x="1007140" y="2920836"/>
          <a:ext cx="10177327" cy="2549525"/>
        </p:xfrm>
        <a:graphic>
          <a:graphicData uri="http://schemas.openxmlformats.org/drawingml/2006/table">
            <a:tbl>
              <a:tblPr/>
              <a:tblGrid>
                <a:gridCol w="3119030"/>
                <a:gridCol w="1967450"/>
                <a:gridCol w="3023155"/>
                <a:gridCol w="2067692"/>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endParaRPr lang="zh-CN" altLang="en-US" dirty="0"/>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endParaRPr lang="zh-CN" altLang="en-US" dirty="0"/>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lang="zh-CN" altLang="en-US" sz="1600" kern="12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V1.0</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endParaRPr lang="zh-CN" altLang="en-US" dirty="0"/>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ln>
        </p:spPr>
        <p:txBody>
          <a:bodyPr lIns="78227" tIns="39112" rIns="78227" bIns="39112" anchor="ctr"/>
          <a:lstStyle/>
          <a:p>
            <a:pPr algn="l" defTabSz="1001395" rtl="0" eaLnBrk="0" fontAlgn="ctr" hangingPunct="0">
              <a:spcBef>
                <a:spcPct val="0"/>
              </a:spcBef>
              <a:spcAft>
                <a:spcPct val="0"/>
              </a:spcAft>
            </a:pPr>
            <a:r>
              <a:rPr lang="zh-CN" altLang="en-US" sz="3500"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endParaRPr lang="zh-CN" altLang="en-US" sz="3500"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ln>
        </p:spPr>
        <p:txBody>
          <a:bodyPr wrap="square">
            <a:spAutoFit/>
          </a:bodyPr>
          <a:lstStyle/>
          <a:p>
            <a:pPr fontAlgn="ctr">
              <a:spcBef>
                <a:spcPct val="50000"/>
              </a:spcBef>
            </a:pPr>
            <a:r>
              <a:rPr lang="zh-CN" altLang="en-US" sz="4000" i="0" baseline="0" dirty="0">
                <a:solidFill>
                  <a:schemeClr val="bg2">
                    <a:lumMod val="50000"/>
                  </a:schemeClr>
                </a:solidFill>
                <a:latin typeface="Huawei Sans" panose="020C0503030203020204" pitchFamily="34" charset="0"/>
                <a:ea typeface="方正兰亭黑简体" panose="02000000000000000000" pitchFamily="2" charset="-122"/>
                <a:cs typeface="Huawei Sans" panose="020C0503030203020204" pitchFamily="34" charset="0"/>
              </a:rPr>
              <a:t>本页不打印</a:t>
            </a:r>
            <a:endParaRPr lang="zh-CN" altLang="en-US" sz="4000" i="0" baseline="0" dirty="0">
              <a:solidFill>
                <a:schemeClr val="bg2">
                  <a:lumMod val="50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
        <p:nvSpPr>
          <p:cNvPr id="23" name="文本占位符 7"/>
          <p:cNvSpPr>
            <a:spLocks noGrp="1"/>
          </p:cNvSpPr>
          <p:nvPr>
            <p:ph type="body" sz="quarter" idx="29" hasCustomPrompt="1"/>
          </p:nvPr>
        </p:nvSpPr>
        <p:spPr>
          <a:xfrm>
            <a:off x="1007042" y="4999074"/>
            <a:ext cx="3119128"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4" name="文本占位符 7"/>
          <p:cNvSpPr>
            <a:spLocks noGrp="1"/>
          </p:cNvSpPr>
          <p:nvPr>
            <p:ph type="body" sz="quarter" idx="30" hasCustomPrompt="1"/>
          </p:nvPr>
        </p:nvSpPr>
        <p:spPr>
          <a:xfrm>
            <a:off x="4126170" y="4999074"/>
            <a:ext cx="1967450" cy="468052"/>
          </a:xfrm>
          <a:prstGeom prst="rect">
            <a:avLst/>
          </a:prstGeom>
        </p:spPr>
        <p:txBody>
          <a:bodyPr anchor="ctr"/>
          <a:lstStyle>
            <a:lvl1pPr algn="ctr" fontAlgn="base">
              <a:lnSpc>
                <a:spcPct val="100000"/>
              </a:lnSpc>
              <a:buNone/>
              <a:defRPr lang="zh-CN" altLang="en-US" sz="1600" kern="12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5" name="文本占位符 7"/>
          <p:cNvSpPr>
            <a:spLocks noGrp="1"/>
          </p:cNvSpPr>
          <p:nvPr>
            <p:ph type="body" sz="quarter" idx="31" hasCustomPrompt="1"/>
          </p:nvPr>
        </p:nvSpPr>
        <p:spPr>
          <a:xfrm>
            <a:off x="6093619" y="4999074"/>
            <a:ext cx="3023155"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endParaRPr lang="zh-CN" altLang="en-US" dirty="0"/>
          </a:p>
        </p:txBody>
      </p:sp>
      <p:sp>
        <p:nvSpPr>
          <p:cNvPr id="26" name="文本占位符 7"/>
          <p:cNvSpPr>
            <a:spLocks noGrp="1"/>
          </p:cNvSpPr>
          <p:nvPr>
            <p:ph type="body" sz="quarter" idx="32" hasCustomPrompt="1"/>
          </p:nvPr>
        </p:nvSpPr>
        <p:spPr>
          <a:xfrm>
            <a:off x="9116775" y="4999074"/>
            <a:ext cx="2084625"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60" indent="-302260"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endParaRPr lang="en-US" altLang="zh-CN"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a:p>
            <a:pPr eaLnBrk="1" hangingPunct="1"/>
            <a:endParaRPr lang="en-US" altLang="zh-CN" dirty="0"/>
          </a:p>
        </p:txBody>
      </p:sp>
      <p:cxnSp>
        <p:nvCxnSpPr>
          <p:cNvPr id="14"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p:cNvSpPr txBox="1"/>
          <p:nvPr userDrawn="1"/>
        </p:nvSpPr>
        <p:spPr>
          <a:xfrm>
            <a:off x="918916" y="630373"/>
            <a:ext cx="1117614" cy="651845"/>
          </a:xfrm>
          <a:prstGeom prst="rect">
            <a:avLst/>
          </a:prstGeom>
          <a:noFill/>
        </p:spPr>
        <p:txBody>
          <a:bodyPr wrap="none" rtlCol="0">
            <a:spAutoFit/>
          </a:bodyPr>
          <a:lstStyle/>
          <a:p>
            <a:r>
              <a:rPr kumimoji="1" lang="zh-CN" altLang="en-US" sz="3635" baseline="0" dirty="0">
                <a:solidFill>
                  <a:schemeClr val="tx1"/>
                </a:solidFill>
                <a:latin typeface="Huawei Sans" panose="020C0503030203020204" pitchFamily="34" charset="0"/>
                <a:ea typeface="方正兰亭黑简体" panose="02000000000000000000" pitchFamily="2" charset="-122"/>
                <a:cs typeface="微软雅黑" panose="020B0503020204020204" charset="-122"/>
              </a:rPr>
              <a:t>前言</a:t>
            </a:r>
            <a:endParaRPr kumimoji="1" lang="zh-CN" altLang="en-US" sz="3635" baseline="0" dirty="0">
              <a:solidFill>
                <a:schemeClr val="tx1"/>
              </a:solidFill>
              <a:latin typeface="Huawei Sans" panose="020C0503030203020204" pitchFamily="34" charset="0"/>
              <a:ea typeface="方正兰亭黑简体" panose="02000000000000000000" pitchFamily="2" charset="-122"/>
              <a:cs typeface="微软雅黑" panose="020B050302020402020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60" indent="-302260"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学完本课程后，您将能够：</a:t>
            </a:r>
            <a:endParaRPr lang="en-US" altLang="zh-CN"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a:p>
            <a:pPr eaLnBrk="1" hangingPunct="1"/>
            <a:endParaRPr lang="en-US" altLang="zh-CN" dirty="0"/>
          </a:p>
        </p:txBody>
      </p:sp>
      <p:cxnSp>
        <p:nvCxnSpPr>
          <p:cNvPr id="14"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p:cNvSpPr txBox="1"/>
          <p:nvPr userDrawn="1"/>
        </p:nvSpPr>
        <p:spPr>
          <a:xfrm>
            <a:off x="918916" y="630373"/>
            <a:ext cx="1120820" cy="652486"/>
          </a:xfrm>
          <a:prstGeom prst="rect">
            <a:avLst/>
          </a:prstGeom>
          <a:noFill/>
        </p:spPr>
        <p:txBody>
          <a:bodyPr wrap="none" rtlCol="0">
            <a:spAutoFit/>
          </a:bodyPr>
          <a:lstStyle/>
          <a:p>
            <a:pPr defTabSz="1001395" eaLnBrk="0" fontAlgn="ctr" hangingPunct="0"/>
            <a:r>
              <a:rPr lang="zh-CN" altLang="en-US" sz="3640" b="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640" b="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200" marR="0" indent="-457200" algn="just" defTabSz="801370" rtl="0" eaLnBrk="1" fontAlgn="ctr" latinLnBrk="0" hangingPunct="1">
              <a:lnSpc>
                <a:spcPct val="140000"/>
              </a:lnSpc>
              <a:spcBef>
                <a:spcPct val="30000"/>
              </a:spcBef>
              <a:spcAft>
                <a:spcPct val="0"/>
              </a:spcAft>
              <a:buClrTx/>
              <a:buSzPct val="100000"/>
              <a:buFont typeface="+mj-lt"/>
              <a:buAutoNum type="arabicPeriod"/>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4050" lvl="1" indent="-457200">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p:cNvSpPr txBox="1"/>
          <p:nvPr userDrawn="1"/>
        </p:nvSpPr>
        <p:spPr>
          <a:xfrm>
            <a:off x="918916" y="630373"/>
            <a:ext cx="1147485" cy="653509"/>
          </a:xfrm>
          <a:prstGeom prst="rect">
            <a:avLst/>
          </a:prstGeom>
          <a:noFill/>
        </p:spPr>
        <p:txBody>
          <a:bodyPr wrap="none" rtlCol="0">
            <a:spAutoFit/>
          </a:bodyPr>
          <a:lstStyle>
            <a:defPPr>
              <a:defRPr lang="en-US"/>
            </a:defPPr>
            <a:lvl1pPr defTabSz="1001395"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目录</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60" indent="-302260"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a:p>
            <a:pPr eaLnBrk="1" hangingPunct="1"/>
            <a:endParaRPr lang="en-US" altLang="zh-CN" dirty="0"/>
          </a:p>
        </p:txBody>
      </p:sp>
      <p:cxnSp>
        <p:nvCxnSpPr>
          <p:cNvPr id="14" name="直线连接符 14"/>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p:cNvSpPr txBox="1"/>
          <p:nvPr userDrawn="1"/>
        </p:nvSpPr>
        <p:spPr>
          <a:xfrm>
            <a:off x="918916" y="630373"/>
            <a:ext cx="4397358" cy="652486"/>
          </a:xfrm>
          <a:prstGeom prst="rect">
            <a:avLst/>
          </a:prstGeom>
          <a:noFill/>
        </p:spPr>
        <p:txBody>
          <a:bodyPr wrap="none" rtlCol="0">
            <a:spAutoFit/>
          </a:bodyPr>
          <a:lstStyle/>
          <a:p>
            <a:pPr defTabSz="1001395" eaLnBrk="0" fontAlgn="ctr" hangingPunct="0"/>
            <a:r>
              <a:rPr lang="zh-CN" altLang="en-US" sz="3640" b="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endParaRPr lang="zh-CN" altLang="en-US" sz="3640" b="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2005" rtl="0" eaLnBrk="1" fontAlgn="ctr" latinLnBrk="0" hangingPunct="1">
              <a:lnSpc>
                <a:spcPct val="140000"/>
              </a:lnSpc>
              <a:spcBef>
                <a:spcPct val="30000"/>
              </a:spcBef>
              <a:spcAft>
                <a:spcPct val="0"/>
              </a:spcAft>
              <a:buClr>
                <a:schemeClr val="tx1"/>
              </a:buClr>
              <a:buSzPct val="100000"/>
              <a:buFont typeface="+mj-lt"/>
              <a:buAutoNum type="arabicPeriod"/>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220"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此版式用于思考题具体格式</a:t>
            </a:r>
            <a:endParaRPr lang="en-US" altLang="zh-CN" dirty="0"/>
          </a:p>
        </p:txBody>
      </p:sp>
      <p:cxnSp>
        <p:nvCxnSpPr>
          <p:cNvPr id="24" name="直线连接符 14"/>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p:cNvSpPr txBox="1"/>
          <p:nvPr userDrawn="1"/>
        </p:nvSpPr>
        <p:spPr>
          <a:xfrm>
            <a:off x="918916" y="630373"/>
            <a:ext cx="1584088" cy="651845"/>
          </a:xfrm>
          <a:prstGeom prst="rect">
            <a:avLst/>
          </a:prstGeom>
          <a:noFill/>
        </p:spPr>
        <p:txBody>
          <a:bodyPr wrap="none" rtlCol="0">
            <a:spAutoFit/>
          </a:bodyPr>
          <a:lstStyle/>
          <a:p>
            <a:r>
              <a:rPr kumimoji="1" lang="zh-CN" altLang="en-US" sz="3635" baseline="0" dirty="0">
                <a:solidFill>
                  <a:schemeClr val="tx1"/>
                </a:solidFill>
                <a:latin typeface="Huawei Sans" panose="020C0503030203020204" pitchFamily="34" charset="0"/>
                <a:ea typeface="方正兰亭黑简体" panose="02000000000000000000" pitchFamily="2" charset="-122"/>
                <a:cs typeface="微软雅黑" panose="020B0503020204020204" charset="-122"/>
              </a:rPr>
              <a:t>思考题</a:t>
            </a:r>
            <a:endParaRPr kumimoji="1" lang="zh-CN" altLang="en-US" sz="3635" baseline="0" dirty="0">
              <a:solidFill>
                <a:schemeClr val="tx1"/>
              </a:solidFill>
              <a:latin typeface="Huawei Sans" panose="020C0503030203020204" pitchFamily="34" charset="0"/>
              <a:ea typeface="方正兰亭黑简体" panose="02000000000000000000" pitchFamily="2" charset="-122"/>
              <a:cs typeface="微软雅黑" panose="020B050302020402020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此版式用于每一节的小结</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cxnSp>
        <p:nvCxnSpPr>
          <p:cNvPr id="11"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a:solidFill>
                  <a:schemeClr val="tx1"/>
                </a:solidFill>
                <a:latin typeface="Huawei Sans" panose="020C0503030203020204" pitchFamily="34" charset="0"/>
                <a:ea typeface="方正兰亭黑简体" panose="02000000000000000000" pitchFamily="2" charset="-122"/>
                <a:cs typeface="微软雅黑" panose="020B0503020204020204" charset="-122"/>
              </a:rPr>
              <a:t>本节小结</a:t>
            </a:r>
            <a:endParaRPr kumimoji="1" lang="zh-CN" altLang="en-US" sz="3635" baseline="0" dirty="0">
              <a:solidFill>
                <a:schemeClr val="tx1"/>
              </a:solidFill>
              <a:latin typeface="Huawei Sans" panose="020C0503030203020204" pitchFamily="34" charset="0"/>
              <a:ea typeface="方正兰亭黑简体" panose="02000000000000000000" pitchFamily="2" charset="-122"/>
              <a:cs typeface="微软雅黑" panose="020B050302020402020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cxnSp>
        <p:nvCxnSpPr>
          <p:cNvPr id="9"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a:solidFill>
                  <a:schemeClr val="tx1"/>
                </a:solidFill>
                <a:latin typeface="Huawei Sans" panose="020C0503030203020204" pitchFamily="34" charset="0"/>
                <a:ea typeface="方正兰亭黑简体" panose="02000000000000000000" pitchFamily="2" charset="-122"/>
                <a:cs typeface="微软雅黑" panose="020B0503020204020204" charset="-122"/>
              </a:rPr>
              <a:t>本章总结</a:t>
            </a:r>
            <a:endParaRPr kumimoji="1" lang="zh-CN" altLang="en-US" sz="3635" baseline="0" dirty="0">
              <a:solidFill>
                <a:schemeClr val="tx1"/>
              </a:solidFill>
              <a:latin typeface="Huawei Sans" panose="020C0503030203020204" pitchFamily="34" charset="0"/>
              <a:ea typeface="方正兰亭黑简体" panose="02000000000000000000" pitchFamily="2" charset="-122"/>
              <a:cs typeface="微软雅黑" panose="020B050302020402020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2.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slideLayout" Target="../slideLayouts/slideLayout9.xml"/><Relationship Id="rId7" Type="http://schemas.openxmlformats.org/officeDocument/2006/relationships/slideLayout" Target="../slideLayouts/slideLayout8.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2" Type="http://schemas.openxmlformats.org/officeDocument/2006/relationships/theme" Target="../theme/theme2.xml"/><Relationship Id="rId11" Type="http://schemas.openxmlformats.org/officeDocument/2006/relationships/image" Target="../media/image3.png"/><Relationship Id="rId10" Type="http://schemas.openxmlformats.org/officeDocument/2006/relationships/slideLayout" Target="../slideLayouts/slideLayout11.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image" Target="../media/image3.png"/><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4.png"/><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p:cNvGrpSpPr>
            <a:grpSpLocks noChangeAspect="1"/>
          </p:cNvGrpSpPr>
          <p:nvPr userDrawn="1"/>
        </p:nvGrpSpPr>
        <p:grpSpPr>
          <a:xfrm>
            <a:off x="12290471" y="2625389"/>
            <a:ext cx="1963323" cy="4233515"/>
            <a:chOff x="5343885" y="-48857"/>
            <a:chExt cx="3263586" cy="7037279"/>
          </a:xfrm>
        </p:grpSpPr>
        <p:sp>
          <p:nvSpPr>
            <p:cNvPr id="31"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196/0/84</a:t>
              </a:r>
              <a:endPar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endParaRPr>
            </a:p>
          </p:txBody>
        </p:sp>
        <p:sp>
          <p:nvSpPr>
            <p:cNvPr id="32"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方正兰亭黑简体" panose="02000000000000000000" pitchFamily="2" charset="-122"/>
                  <a:ea typeface="方正兰亭黑简体" panose="02000000000000000000" pitchFamily="2" charset="-122"/>
                </a:rPr>
                <a:t>公司辅助色</a:t>
              </a:r>
              <a:endParaRPr kumimoji="1" lang="zh-CN" altLang="en-US" sz="800" b="0" i="0" dirty="0">
                <a:solidFill>
                  <a:schemeClr val="tx1"/>
                </a:solidFill>
                <a:latin typeface="方正兰亭黑简体" panose="02000000000000000000" pitchFamily="2" charset="-122"/>
                <a:ea typeface="方正兰亭黑简体" panose="02000000000000000000" pitchFamily="2" charset="-122"/>
              </a:endParaRPr>
            </a:p>
          </p:txBody>
        </p:sp>
        <p:sp>
          <p:nvSpPr>
            <p:cNvPr id="33"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203/55/120</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34"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237/109/0</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35"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153/54/54</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36"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98/178/48</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37"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242/137/68</a:t>
              </a:r>
              <a:endParaRPr kumimoji="1" lang="en-US" altLang="zh-CN" sz="500" b="1" dirty="0">
                <a:solidFill>
                  <a:srgbClr val="FFFFFF"/>
                </a:solidFill>
                <a:latin typeface="Huawei Sans" panose="020C0503030203020204" pitchFamily="34" charset="0"/>
                <a:ea typeface="Arial" panose="020B0604020202020204" pitchFamily="34" charset="0"/>
                <a:cs typeface="Arial" panose="020B0604020202020204" pitchFamily="34" charset="0"/>
              </a:endParaRPr>
            </a:p>
          </p:txBody>
        </p:sp>
        <p:sp>
          <p:nvSpPr>
            <p:cNvPr id="38"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PANTONE 185C</a:t>
              </a:r>
              <a:endPar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endParaRPr>
            </a:p>
            <a:p>
              <a:pPr algn="ctr">
                <a:lnSpc>
                  <a:spcPts val="620"/>
                </a:lnSpc>
                <a:spcBef>
                  <a:spcPts val="0"/>
                </a:spcBef>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199/0/11  </a:t>
              </a:r>
              <a:endPar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endParaRPr>
            </a:p>
          </p:txBody>
        </p:sp>
        <p:sp>
          <p:nvSpPr>
            <p:cNvPr id="39"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方正兰亭黑简体" panose="02000000000000000000" pitchFamily="2" charset="-122"/>
                  <a:ea typeface="方正兰亭黑简体" panose="02000000000000000000" pitchFamily="2" charset="-122"/>
                </a:rPr>
                <a:t>公司色</a:t>
              </a:r>
              <a:endParaRPr kumimoji="1" lang="zh-CN" altLang="en-US" sz="800" b="0" i="0" dirty="0">
                <a:solidFill>
                  <a:schemeClr val="tx1"/>
                </a:solidFill>
                <a:latin typeface="方正兰亭黑简体" panose="02000000000000000000" pitchFamily="2" charset="-122"/>
                <a:ea typeface="方正兰亭黑简体" panose="02000000000000000000" pitchFamily="2" charset="-122"/>
              </a:endParaRPr>
            </a:p>
          </p:txBody>
        </p:sp>
        <p:sp>
          <p:nvSpPr>
            <p:cNvPr id="40"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PANTONE 186C</a:t>
              </a:r>
              <a:endPar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endParaRPr>
            </a:p>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200/16/46  </a:t>
              </a:r>
              <a:endPar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endParaRPr>
            </a:p>
          </p:txBody>
        </p:sp>
        <p:sp>
          <p:nvSpPr>
            <p:cNvPr id="41"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127/0/1</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42"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52/200/0</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43"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48/181/197</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44"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129/193/95</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45"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253/211/81</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46"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86/196/210</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47"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211/57/65</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48"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211/56/89</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49"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221/128/170</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50"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191/128/130</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51"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246/183/140</a:t>
              </a:r>
              <a:endParaRPr kumimoji="1" lang="en-US" altLang="zh-CN" sz="500" b="1" dirty="0">
                <a:solidFill>
                  <a:srgbClr val="595757"/>
                </a:solidFill>
                <a:latin typeface="Huawei Sans" panose="020C0503030203020204" pitchFamily="34" charset="0"/>
                <a:ea typeface="Arial" panose="020B0604020202020204" pitchFamily="34" charset="0"/>
                <a:cs typeface="Arial" panose="020B0604020202020204" pitchFamily="34" charset="0"/>
              </a:endParaRPr>
            </a:p>
          </p:txBody>
        </p:sp>
        <p:sp>
          <p:nvSpPr>
            <p:cNvPr id="52"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176/216/156</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53"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253/227/181</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54"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148/218/226</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55"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226/129/137</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56"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226/129/152</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57"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235/179/204</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58"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216/179/179</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59"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250/211/187</a:t>
              </a:r>
              <a:endParaRPr kumimoji="1" lang="en-US" altLang="zh-CN" sz="500" b="1" dirty="0">
                <a:solidFill>
                  <a:srgbClr val="595757"/>
                </a:solidFill>
                <a:latin typeface="Huawei Sans" panose="020C0503030203020204" pitchFamily="34" charset="0"/>
                <a:ea typeface="Arial" panose="020B0604020202020204" pitchFamily="34" charset="0"/>
                <a:cs typeface="Arial" panose="020B0604020202020204" pitchFamily="34" charset="0"/>
              </a:endParaRPr>
            </a:p>
          </p:txBody>
        </p:sp>
        <p:sp>
          <p:nvSpPr>
            <p:cNvPr id="60"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208/232/196</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61"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254/238/193</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62"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190/23/238</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63"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239/178/184</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64"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238/179/193</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65"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35/24/21</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66"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89/87/87</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67"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137/137/</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137</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68"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181/181/</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181</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69"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221/221/</a:t>
              </a:r>
              <a:b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221</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70"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255/255/</a:t>
              </a:r>
              <a:b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255</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gr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p:cNvSpPr txBox="1"/>
          <p:nvPr userDrawn="1"/>
        </p:nvSpPr>
        <p:spPr>
          <a:xfrm>
            <a:off x="1095467" y="6356939"/>
            <a:ext cx="4640315" cy="230832"/>
          </a:xfrm>
          <a:prstGeom prst="rect">
            <a:avLst/>
          </a:prstGeom>
          <a:noFill/>
        </p:spPr>
        <p:txBody>
          <a:bodyPr wrap="square" rtlCol="0">
            <a:spAutoFit/>
          </a:bodyPr>
          <a:lstStyle/>
          <a:p>
            <a:pPr defTabSz="801370" eaLnBrk="0" fontAlgn="base" hangingPunct="0">
              <a:defRPr/>
            </a:pPr>
            <a:r>
              <a:rPr lang="en-US" altLang="zh-CN" sz="900" b="0" dirty="0">
                <a:latin typeface="Huawei Sans" panose="020C0503030203020204" pitchFamily="34" charset="0"/>
                <a:ea typeface="方正兰亭黑简体" panose="02000000000000000000" pitchFamily="2" charset="-122"/>
                <a:cs typeface="Huawei Sans" panose="020C0503030203020204" pitchFamily="34" charset="0"/>
              </a:rPr>
              <a:t>Copyright © Huawei Technologies Co., Ltd. All rights reserved. </a:t>
            </a:r>
            <a:endParaRPr lang="en-US" altLang="zh-CN" sz="900" b="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4" name="TextBox 3"/>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905" rtl="0" eaLnBrk="1" fontAlgn="auto" latinLnBrk="0" hangingPunct="1">
              <a:lnSpc>
                <a:spcPct val="100000"/>
              </a:lnSpc>
              <a:spcBef>
                <a:spcPts val="0"/>
              </a:spcBef>
              <a:spcAft>
                <a:spcPts val="0"/>
              </a:spcAft>
              <a:buClrTx/>
              <a:buSzTx/>
              <a:buFontTx/>
              <a:buNone/>
              <a:defRPr/>
            </a:pPr>
            <a:fld id="{C3837181-38C6-AD4F-B8BA-B444770388BB}" type="slidenum">
              <a:rPr lang="en-US" sz="975"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fld>
            <a:endParaRPr lang="en-US" sz="975"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p:cNvGrpSpPr>
            <a:grpSpLocks noChangeAspect="1"/>
          </p:cNvGrpSpPr>
          <p:nvPr userDrawn="1"/>
        </p:nvGrpSpPr>
        <p:grpSpPr>
          <a:xfrm>
            <a:off x="12290471" y="2625389"/>
            <a:ext cx="1963323" cy="4233515"/>
            <a:chOff x="5343885" y="-48857"/>
            <a:chExt cx="3263586" cy="7037279"/>
          </a:xfrm>
        </p:grpSpPr>
        <p:sp>
          <p:nvSpPr>
            <p:cNvPr id="2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196/0/84</a:t>
              </a:r>
              <a:endPar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endParaRPr>
            </a:p>
          </p:txBody>
        </p:sp>
        <p:sp>
          <p:nvSpPr>
            <p:cNvPr id="29"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方正兰亭黑简体" panose="02000000000000000000" pitchFamily="2" charset="-122"/>
                  <a:ea typeface="方正兰亭黑简体" panose="02000000000000000000" pitchFamily="2" charset="-122"/>
                </a:rPr>
                <a:t>公司辅助色</a:t>
              </a:r>
              <a:endParaRPr kumimoji="1" lang="zh-CN" altLang="en-US" sz="800" b="0" i="0" dirty="0">
                <a:solidFill>
                  <a:schemeClr val="tx1"/>
                </a:solidFill>
                <a:latin typeface="方正兰亭黑简体" panose="02000000000000000000" pitchFamily="2" charset="-122"/>
                <a:ea typeface="方正兰亭黑简体" panose="02000000000000000000" pitchFamily="2" charset="-122"/>
              </a:endParaRPr>
            </a:p>
          </p:txBody>
        </p:sp>
        <p:sp>
          <p:nvSpPr>
            <p:cNvPr id="3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203/55/120</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3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237/109/0</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3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153/54/54</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3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98/178/48</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3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242/137/68</a:t>
              </a:r>
              <a:endParaRPr kumimoji="1" lang="en-US" altLang="zh-CN" sz="500" b="1" dirty="0">
                <a:solidFill>
                  <a:srgbClr val="FFFFFF"/>
                </a:solidFill>
                <a:latin typeface="Huawei Sans" panose="020C0503030203020204" pitchFamily="34" charset="0"/>
                <a:ea typeface="Arial" panose="020B0604020202020204" pitchFamily="34" charset="0"/>
                <a:cs typeface="Arial" panose="020B0604020202020204" pitchFamily="34" charset="0"/>
              </a:endParaRPr>
            </a:p>
          </p:txBody>
        </p:sp>
        <p:sp>
          <p:nvSpPr>
            <p:cNvPr id="3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PANTONE 185C</a:t>
              </a:r>
              <a:endPar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endParaRPr>
            </a:p>
            <a:p>
              <a:pPr algn="ctr">
                <a:lnSpc>
                  <a:spcPts val="620"/>
                </a:lnSpc>
                <a:spcBef>
                  <a:spcPts val="0"/>
                </a:spcBef>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199/0/11  </a:t>
              </a:r>
              <a:endPar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endParaRPr>
            </a:p>
          </p:txBody>
        </p:sp>
        <p:sp>
          <p:nvSpPr>
            <p:cNvPr id="36"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方正兰亭黑简体" panose="02000000000000000000" pitchFamily="2" charset="-122"/>
                  <a:ea typeface="方正兰亭黑简体" panose="02000000000000000000" pitchFamily="2" charset="-122"/>
                </a:rPr>
                <a:t>公司色</a:t>
              </a:r>
              <a:endParaRPr kumimoji="1" lang="zh-CN" altLang="en-US" sz="800" b="0" i="0" dirty="0">
                <a:solidFill>
                  <a:schemeClr val="tx1"/>
                </a:solidFill>
                <a:latin typeface="方正兰亭黑简体" panose="02000000000000000000" pitchFamily="2" charset="-122"/>
                <a:ea typeface="方正兰亭黑简体" panose="02000000000000000000" pitchFamily="2" charset="-122"/>
              </a:endParaRPr>
            </a:p>
          </p:txBody>
        </p:sp>
        <p:sp>
          <p:nvSpPr>
            <p:cNvPr id="3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PANTONE 186C</a:t>
              </a:r>
              <a:endPar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endParaRPr>
            </a:p>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200/16/46  </a:t>
              </a:r>
              <a:endPar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endParaRPr>
            </a:p>
          </p:txBody>
        </p:sp>
        <p:sp>
          <p:nvSpPr>
            <p:cNvPr id="3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127/0/1</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3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52/200/0</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4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48/181/197</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4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129/193/95</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4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253/211/81</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4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86/196/210</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4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211/57/65</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6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211/56/89</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6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221/128/170</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6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191/128/130</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6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246/183/140</a:t>
              </a:r>
              <a:endParaRPr kumimoji="1" lang="en-US" altLang="zh-CN" sz="500" b="1" dirty="0">
                <a:solidFill>
                  <a:srgbClr val="595757"/>
                </a:solidFill>
                <a:latin typeface="Huawei Sans" panose="020C0503030203020204" pitchFamily="34" charset="0"/>
                <a:ea typeface="Arial" panose="020B0604020202020204" pitchFamily="34" charset="0"/>
                <a:cs typeface="Arial" panose="020B0604020202020204" pitchFamily="34" charset="0"/>
              </a:endParaRPr>
            </a:p>
          </p:txBody>
        </p:sp>
        <p:sp>
          <p:nvSpPr>
            <p:cNvPr id="6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176/216/156</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7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253/227/181</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7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148/218/226</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7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226/129/137</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7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226/129/152</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7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235/179/204</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7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216/179/179</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7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250/211/187</a:t>
              </a:r>
              <a:endParaRPr kumimoji="1" lang="en-US" altLang="zh-CN" sz="500" b="1" dirty="0">
                <a:solidFill>
                  <a:srgbClr val="595757"/>
                </a:solidFill>
                <a:latin typeface="Huawei Sans" panose="020C0503030203020204" pitchFamily="34" charset="0"/>
                <a:ea typeface="Arial" panose="020B0604020202020204" pitchFamily="34" charset="0"/>
                <a:cs typeface="Arial" panose="020B0604020202020204" pitchFamily="34" charset="0"/>
              </a:endParaRPr>
            </a:p>
          </p:txBody>
        </p:sp>
        <p:sp>
          <p:nvSpPr>
            <p:cNvPr id="7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208/232/196</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7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254/238/193</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7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190/23/238</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8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239/178/184</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8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238/179/193</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8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35/24/21</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8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89/87/87</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8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137/137/</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137</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8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181/181/</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181</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8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221/221/</a:t>
              </a:r>
              <a:b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221</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8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255/255/</a:t>
              </a:r>
              <a:b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255</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gr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txStyles>
    <p:titleStyle>
      <a:lvl1pPr algn="l" defTabSz="913765"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a:solidFill>
            <a:schemeClr val="tx1"/>
          </a:solidFill>
          <a:latin typeface="Huawei Sans" panose="020C0503030203020204" pitchFamily="34" charset="0"/>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a:solidFill>
            <a:schemeClr val="tx1"/>
          </a:solidFill>
          <a:latin typeface="Huawei Sans" panose="020C0503030203020204" pitchFamily="34" charset="0"/>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a:solidFill>
            <a:schemeClr val="tx1"/>
          </a:solidFill>
          <a:latin typeface="Huawei Sans" panose="020C0503030203020204" pitchFamily="34" charset="0"/>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C0503030203020204" pitchFamily="34" charset="0"/>
        <a:buChar char="−"/>
        <a:defRPr sz="1600" kern="1200">
          <a:solidFill>
            <a:schemeClr val="tx1"/>
          </a:solidFill>
          <a:latin typeface="Huawei Sans" panose="020C0503030203020204" pitchFamily="34" charset="0"/>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C0503030203020204" pitchFamily="34" charset="0"/>
        <a:buChar char="~"/>
        <a:defRPr sz="1400" kern="1200">
          <a:solidFill>
            <a:schemeClr val="tx1"/>
          </a:solidFill>
          <a:latin typeface="Huawei Sans" panose="020C0503030203020204" pitchFamily="34" charset="0"/>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457905" y="457499"/>
            <a:ext cx="11291061" cy="980113"/>
          </a:xfrm>
          <a:prstGeom prst="rect">
            <a:avLst/>
          </a:prstGeom>
        </p:spPr>
        <p:txBody>
          <a:bodyPr lIns="0" tIns="0" rIns="0" bIns="0" anchor="t">
            <a:normAutofit/>
          </a:bodyPr>
          <a:lstStyle/>
          <a:p>
            <a:pPr marL="0" lvl="0" indent="0" defTabSz="1188085">
              <a:lnSpc>
                <a:spcPts val="3430"/>
              </a:lnSpc>
              <a:spcBef>
                <a:spcPts val="0"/>
              </a:spcBef>
              <a:buFont typeface="Arial" panose="020B0604020202020204" pitchFamily="34" charset="0"/>
            </a:pPr>
            <a:r>
              <a:rPr lang="zh-CN" altLang="en-US" dirty="0"/>
              <a:t>单击此处编辑母版标题样式</a:t>
            </a:r>
            <a:endParaRPr lang="zh-CN" altLang="en-US" dirty="0"/>
          </a:p>
        </p:txBody>
      </p:sp>
      <p:sp>
        <p:nvSpPr>
          <p:cNvPr id="28" name="Rectangle 57"/>
          <p:cNvSpPr>
            <a:spLocks noGrp="1" noChangeArrowheads="1"/>
          </p:cNvSpPr>
          <p:nvPr>
            <p:ph type="body" idx="1"/>
          </p:nvPr>
        </p:nvSpPr>
        <p:spPr bwMode="auto">
          <a:xfrm>
            <a:off x="455613" y="1484313"/>
            <a:ext cx="11293475" cy="4443760"/>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3" name="TextBox 2"/>
          <p:cNvSpPr txBox="1"/>
          <p:nvPr userDrawn="1"/>
        </p:nvSpPr>
        <p:spPr>
          <a:xfrm>
            <a:off x="1095467" y="6356939"/>
            <a:ext cx="4584897" cy="230832"/>
          </a:xfrm>
          <a:prstGeom prst="rect">
            <a:avLst/>
          </a:prstGeom>
          <a:noFill/>
        </p:spPr>
        <p:txBody>
          <a:bodyPr wrap="square" rtlCol="0">
            <a:spAutoFit/>
          </a:bodyPr>
          <a:lstStyle/>
          <a:p>
            <a:pPr defTabSz="801370" eaLnBrk="0" fontAlgn="base" hangingPunct="0">
              <a:defRPr/>
            </a:pPr>
            <a:r>
              <a:rPr lang="en-US" altLang="zh-CN" sz="900" b="0" dirty="0">
                <a:latin typeface="Huawei Sans" panose="020C0503030203020204" pitchFamily="34" charset="0"/>
                <a:ea typeface="方正兰亭黑简体" panose="02000000000000000000" pitchFamily="2" charset="-122"/>
                <a:cs typeface="Huawei Sans" panose="020C0503030203020204" pitchFamily="34" charset="0"/>
              </a:rPr>
              <a:t>Copyright © Huawei Technologies Co., Ltd. All rights reserved. </a:t>
            </a:r>
            <a:endParaRPr lang="en-US" altLang="zh-CN" sz="900" b="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24" name="TextBox 3"/>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905" rtl="0" eaLnBrk="1" fontAlgn="auto" latinLnBrk="0" hangingPunct="1">
              <a:lnSpc>
                <a:spcPct val="100000"/>
              </a:lnSpc>
              <a:spcBef>
                <a:spcPts val="0"/>
              </a:spcBef>
              <a:spcAft>
                <a:spcPts val="0"/>
              </a:spcAft>
              <a:buClrTx/>
              <a:buSzTx/>
              <a:buFontTx/>
              <a:buNone/>
              <a:defRPr/>
            </a:pPr>
            <a:fld id="{C3837181-38C6-AD4F-B8BA-B444770388BB}" type="slidenum">
              <a:rPr lang="en-US" sz="975"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fld>
            <a:endParaRPr lang="en-US" sz="975"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p:cNvGrpSpPr>
            <a:grpSpLocks noChangeAspect="1"/>
          </p:cNvGrpSpPr>
          <p:nvPr userDrawn="1"/>
        </p:nvGrpSpPr>
        <p:grpSpPr>
          <a:xfrm>
            <a:off x="12290471" y="2625389"/>
            <a:ext cx="1963323" cy="4233515"/>
            <a:chOff x="5343885" y="-48857"/>
            <a:chExt cx="3263586" cy="7037279"/>
          </a:xfrm>
        </p:grpSpPr>
        <p:sp>
          <p:nvSpPr>
            <p:cNvPr id="30"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196/0/84</a:t>
              </a:r>
              <a:endPar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endParaRPr>
            </a:p>
          </p:txBody>
        </p:sp>
        <p:sp>
          <p:nvSpPr>
            <p:cNvPr id="31"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方正兰亭黑简体" panose="02000000000000000000" pitchFamily="2" charset="-122"/>
                  <a:ea typeface="方正兰亭黑简体" panose="02000000000000000000" pitchFamily="2" charset="-122"/>
                </a:rPr>
                <a:t>公司辅助色</a:t>
              </a:r>
              <a:endParaRPr kumimoji="1" lang="zh-CN" altLang="en-US" sz="800" b="0" i="0" dirty="0">
                <a:solidFill>
                  <a:schemeClr val="tx1"/>
                </a:solidFill>
                <a:latin typeface="方正兰亭黑简体" panose="02000000000000000000" pitchFamily="2" charset="-122"/>
                <a:ea typeface="方正兰亭黑简体" panose="02000000000000000000" pitchFamily="2" charset="-122"/>
              </a:endParaRPr>
            </a:p>
          </p:txBody>
        </p:sp>
        <p:sp>
          <p:nvSpPr>
            <p:cNvPr id="32"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203/55/120</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33"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237/109/0</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34"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153/54/54</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35"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98/178/48</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36"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242/137/68</a:t>
              </a:r>
              <a:endParaRPr kumimoji="1" lang="en-US" altLang="zh-CN" sz="500" b="1" dirty="0">
                <a:solidFill>
                  <a:srgbClr val="FFFFFF"/>
                </a:solidFill>
                <a:latin typeface="Huawei Sans" panose="020C0503030203020204" pitchFamily="34" charset="0"/>
                <a:ea typeface="Arial" panose="020B0604020202020204" pitchFamily="34" charset="0"/>
                <a:cs typeface="Arial" panose="020B0604020202020204" pitchFamily="34" charset="0"/>
              </a:endParaRPr>
            </a:p>
          </p:txBody>
        </p:sp>
        <p:sp>
          <p:nvSpPr>
            <p:cNvPr id="37"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PANTONE 185C</a:t>
              </a:r>
              <a:endPar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endParaRPr>
            </a:p>
            <a:p>
              <a:pPr algn="ctr">
                <a:lnSpc>
                  <a:spcPts val="620"/>
                </a:lnSpc>
                <a:spcBef>
                  <a:spcPts val="0"/>
                </a:spcBef>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199/0/11  </a:t>
              </a:r>
              <a:endPar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endParaRPr>
            </a:p>
          </p:txBody>
        </p:sp>
        <p:sp>
          <p:nvSpPr>
            <p:cNvPr id="38"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方正兰亭黑简体" panose="02000000000000000000" pitchFamily="2" charset="-122"/>
                  <a:ea typeface="方正兰亭黑简体" panose="02000000000000000000" pitchFamily="2" charset="-122"/>
                </a:rPr>
                <a:t>公司色</a:t>
              </a:r>
              <a:endParaRPr kumimoji="1" lang="zh-CN" altLang="en-US" sz="800" b="0" i="0" dirty="0">
                <a:solidFill>
                  <a:schemeClr val="tx1"/>
                </a:solidFill>
                <a:latin typeface="方正兰亭黑简体" panose="02000000000000000000" pitchFamily="2" charset="-122"/>
                <a:ea typeface="方正兰亭黑简体" panose="02000000000000000000" pitchFamily="2" charset="-122"/>
              </a:endParaRPr>
            </a:p>
          </p:txBody>
        </p:sp>
        <p:sp>
          <p:nvSpPr>
            <p:cNvPr id="39"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PANTONE 186C</a:t>
              </a:r>
              <a:endPar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endParaRPr>
            </a:p>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200/16/46  </a:t>
              </a:r>
              <a:endPar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endParaRPr>
            </a:p>
          </p:txBody>
        </p:sp>
        <p:sp>
          <p:nvSpPr>
            <p:cNvPr id="40"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127/0/1</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41"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52/200/0</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42"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48/181/197</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43"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129/193/95</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44"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253/211/81</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65"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86/196/210</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66"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211/57/65</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67"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211/56/89</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68"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221/128/170</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69"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191/128/130</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70"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246/183/140</a:t>
              </a:r>
              <a:endParaRPr kumimoji="1" lang="en-US" altLang="zh-CN" sz="500" b="1" dirty="0">
                <a:solidFill>
                  <a:srgbClr val="595757"/>
                </a:solidFill>
                <a:latin typeface="Huawei Sans" panose="020C0503030203020204" pitchFamily="34" charset="0"/>
                <a:ea typeface="Arial" panose="020B0604020202020204" pitchFamily="34" charset="0"/>
                <a:cs typeface="Arial" panose="020B0604020202020204" pitchFamily="34" charset="0"/>
              </a:endParaRPr>
            </a:p>
          </p:txBody>
        </p:sp>
        <p:sp>
          <p:nvSpPr>
            <p:cNvPr id="71"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176/216/156</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72"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253/227/181</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73"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148/218/226</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74"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226/129/137</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75"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226/129/152</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76"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235/179/204</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77"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216/179/179</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78"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250/211/187</a:t>
              </a:r>
              <a:endParaRPr kumimoji="1" lang="en-US" altLang="zh-CN" sz="500" b="1" dirty="0">
                <a:solidFill>
                  <a:srgbClr val="595757"/>
                </a:solidFill>
                <a:latin typeface="Huawei Sans" panose="020C0503030203020204" pitchFamily="34" charset="0"/>
                <a:ea typeface="Arial" panose="020B0604020202020204" pitchFamily="34" charset="0"/>
                <a:cs typeface="Arial" panose="020B0604020202020204" pitchFamily="34" charset="0"/>
              </a:endParaRPr>
            </a:p>
          </p:txBody>
        </p:sp>
        <p:sp>
          <p:nvSpPr>
            <p:cNvPr id="79"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208/232/196</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80"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254/238/193</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81"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190/23/238</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82"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239/178/184</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83"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238/179/193</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84"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35/24/21</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85"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89/87/87</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86"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137/137/</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137</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87"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181/181/</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181</a:t>
              </a:r>
              <a:endPar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endParaRPr>
            </a:p>
          </p:txBody>
        </p:sp>
        <p:sp>
          <p:nvSpPr>
            <p:cNvPr id="88"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221/221/</a:t>
              </a:r>
              <a:b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221</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sp>
          <p:nvSpPr>
            <p:cNvPr id="89"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255/255/</a:t>
              </a:r>
              <a:b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255</a:t>
              </a:r>
              <a:endPar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endParaRPr>
            </a:p>
          </p:txBody>
        </p:sp>
      </p:gr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xStyles>
    <p:titleStyle>
      <a:lvl1pPr algn="l" defTabSz="913765"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C0503030203020204" pitchFamily="34" charset="0"/>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C0503030203020204" pitchFamily="34" charset="0"/>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C0503030203020204" pitchFamily="34" charset="0"/>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C0503030203020204" pitchFamily="34" charset="0"/>
        <a:buChar char="−"/>
        <a:defRPr sz="1600" kern="1200" baseline="0">
          <a:solidFill>
            <a:schemeClr val="tx1"/>
          </a:solidFill>
          <a:latin typeface="Huawei Sans" panose="020C0503030203020204" pitchFamily="34" charset="0"/>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C0503030203020204" pitchFamily="34" charset="0"/>
        <a:buChar char="~"/>
        <a:defRPr sz="1400" kern="1200" baseline="0">
          <a:solidFill>
            <a:schemeClr val="tx1"/>
          </a:solidFill>
          <a:latin typeface="Huawei Sans" panose="020C0503030203020204" pitchFamily="34" charset="0"/>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p:cNvGrpSpPr>
            <a:grpSpLocks noChangeAspect="1"/>
          </p:cNvGrpSpPr>
          <p:nvPr userDrawn="1"/>
        </p:nvGrpSpPr>
        <p:grpSpPr>
          <a:xfrm>
            <a:off x="12290471" y="2625389"/>
            <a:ext cx="1963323" cy="4233515"/>
            <a:chOff x="5343885" y="-48857"/>
            <a:chExt cx="3263586" cy="7037279"/>
          </a:xfrm>
        </p:grpSpPr>
        <p:sp>
          <p:nvSpPr>
            <p:cNvPr id="30"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196/0/84</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1"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charset="-122"/>
                  <a:ea typeface="微软雅黑" panose="020B0503020204020204" charset="-122"/>
                </a:rPr>
                <a:t>公司辅助色</a:t>
              </a:r>
              <a:endParaRPr kumimoji="1" lang="zh-CN" altLang="en-US" sz="800" b="0" i="0" dirty="0">
                <a:solidFill>
                  <a:schemeClr val="tx1"/>
                </a:solidFill>
                <a:latin typeface="微软雅黑" panose="020B0503020204020204" charset="-122"/>
                <a:ea typeface="微软雅黑" panose="020B0503020204020204" charset="-122"/>
              </a:endParaRPr>
            </a:p>
          </p:txBody>
        </p:sp>
        <p:sp>
          <p:nvSpPr>
            <p:cNvPr id="32"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203/55/120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3"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237/109/0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4"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153/54/54</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5"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98/178/48</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6"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242/137/68</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37"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185C</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spcBef>
                  <a:spcPts val="0"/>
                </a:spcBef>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199/0/11  </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38"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微软雅黑" panose="020B0503020204020204" charset="-122"/>
                  <a:ea typeface="微软雅黑" panose="020B0503020204020204" charset="-122"/>
                </a:rPr>
                <a:t>公司色</a:t>
              </a:r>
              <a:endParaRPr kumimoji="1" lang="zh-CN" altLang="en-US" sz="800" b="0" i="0" dirty="0">
                <a:solidFill>
                  <a:schemeClr val="tx1"/>
                </a:solidFill>
                <a:latin typeface="微软雅黑" panose="020B0503020204020204" charset="-122"/>
                <a:ea typeface="微软雅黑" panose="020B0503020204020204" charset="-122"/>
              </a:endParaRPr>
            </a:p>
          </p:txBody>
        </p:sp>
        <p:sp>
          <p:nvSpPr>
            <p:cNvPr id="39"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186C</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200/16/46  </a:t>
              </a:r>
              <a:endPar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40"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127/0/1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1"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52/200/0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2"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48/181/197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3"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129/193/95</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4"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253/211/81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5"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86/196/210</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6"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211/57/65</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7"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211/56/89</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48"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221/128/170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49"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191/128/130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0"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246/183/140</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1"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176/216/156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2"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253/227/181</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3"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148/218/226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4"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226/129/137</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5"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226/129/152</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6"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235/179/204</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7"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216/179/179</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8"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250/211/187</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59"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208/232/196</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0"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254/238/193</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1"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190/23/238</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2"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239/178/184</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3"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238/179/193</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4"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35/24/21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5"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89/87/87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6"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137/137/</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7"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181/181/</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a:t>
              </a:r>
              <a:endPar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endParaRPr>
            </a:p>
          </p:txBody>
        </p:sp>
        <p:sp>
          <p:nvSpPr>
            <p:cNvPr id="68"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221/221/</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221</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sp>
          <p:nvSpPr>
            <p:cNvPr id="69"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255/255/</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a:t>
              </a:r>
              <a:endPar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endParaRPr>
            </a:p>
          </p:txBody>
        </p:sp>
      </p:grpSp>
      <p:sp>
        <p:nvSpPr>
          <p:cNvPr id="70" name="Title Placeholder 1"/>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endParaRPr lang="en-US" dirty="0"/>
          </a:p>
        </p:txBody>
      </p:sp>
      <p:sp>
        <p:nvSpPr>
          <p:cNvPr id="71" name="Text Placeholder 1"/>
          <p:cNvSpPr txBox="1"/>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Huawei Sans" panose="020C0503030203020204" pitchFamily="34" charset="0"/>
                <a:ea typeface="方正兰亭黑简体" panose="02000000000000000000" pitchFamily="2" charset="-122"/>
              </a:rPr>
              <a:t>Copyright © Huawei Technologies Co., Ltd. All rights reserved.</a:t>
            </a:r>
            <a:br>
              <a:rPr kumimoji="1" lang="en-US" altLang="zh-CN" sz="780" dirty="0">
                <a:solidFill>
                  <a:srgbClr val="1D1D1B"/>
                </a:solidFill>
                <a:latin typeface="+mn-lt"/>
              </a:rPr>
            </a:br>
            <a:br>
              <a:rPr kumimoji="1" lang="en-US" altLang="zh-CN" sz="780" dirty="0">
                <a:solidFill>
                  <a:srgbClr val="1D1D1B"/>
                </a:solidFill>
                <a:latin typeface="+mn-lt"/>
              </a:rPr>
            </a:br>
            <a:r>
              <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kumimoji="1" lang="en-US" altLang="zh-CN" sz="85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endParaRPr>
          </a:p>
          <a:p>
            <a:pPr>
              <a:lnSpc>
                <a:spcPts val="1065"/>
              </a:lnSpc>
            </a:pPr>
            <a:endParaRPr kumimoji="1" lang="zh-CN" altLang="en-US" sz="780" dirty="0">
              <a:solidFill>
                <a:srgbClr val="1D1D1B"/>
              </a:solidFill>
              <a:latin typeface="+mn-lt"/>
            </a:endParaRPr>
          </a:p>
        </p:txBody>
      </p:sp>
      <p:sp>
        <p:nvSpPr>
          <p:cNvPr id="72" name="Subtitle 6"/>
          <p:cNvSpPr txBox="1"/>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charset="-122"/>
                <a:ea typeface="微软雅黑" panose="020B050302020402020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ts val="0"/>
              </a:spcBef>
            </a:pPr>
            <a:r>
              <a:rPr kumimoji="1" lang="zh-CN" altLang="en-US" sz="1300" baseline="0" dirty="0">
                <a:solidFill>
                  <a:srgbClr val="1D1D1B"/>
                </a:solidFill>
                <a:latin typeface="Huawei Sans" panose="020C0503030203020204" pitchFamily="34" charset="0"/>
                <a:ea typeface="方正兰亭黑简体" panose="02000000000000000000" pitchFamily="2" charset="-122"/>
                <a:cs typeface="微软雅黑" panose="020B0503020204020204" charset="-122"/>
              </a:rPr>
              <a:t>把数字世界带入每个人、每个家庭、</a:t>
            </a:r>
            <a:br>
              <a:rPr kumimoji="1" lang="en-US" altLang="zh-CN" sz="1300" baseline="0" dirty="0">
                <a:solidFill>
                  <a:srgbClr val="1D1D1B"/>
                </a:solidFill>
                <a:latin typeface="Huawei Sans" panose="020C0503030203020204" pitchFamily="34" charset="0"/>
                <a:ea typeface="方正兰亭黑简体" panose="02000000000000000000" pitchFamily="2" charset="-122"/>
                <a:cs typeface="微软雅黑" panose="020B0503020204020204" charset="-122"/>
              </a:rPr>
            </a:br>
            <a:r>
              <a:rPr kumimoji="1" lang="zh-CN" altLang="en-US" sz="1300" baseline="0" dirty="0">
                <a:solidFill>
                  <a:srgbClr val="1D1D1B"/>
                </a:solidFill>
                <a:latin typeface="Huawei Sans" panose="020C0503030203020204" pitchFamily="34" charset="0"/>
                <a:ea typeface="方正兰亭黑简体" panose="02000000000000000000" pitchFamily="2" charset="-122"/>
                <a:cs typeface="微软雅黑" panose="020B0503020204020204" charset="-122"/>
              </a:rPr>
              <a:t>每个组织，构建万物互联的智能世界。</a:t>
            </a:r>
            <a:endParaRPr kumimoji="1" lang="zh-CN" altLang="en-US" sz="1300" baseline="0" dirty="0">
              <a:solidFill>
                <a:srgbClr val="1D1D1B"/>
              </a:solidFill>
              <a:latin typeface="Huawei Sans" panose="020C0503030203020204" pitchFamily="34" charset="0"/>
              <a:ea typeface="方正兰亭黑简体" panose="02000000000000000000" pitchFamily="2" charset="-122"/>
              <a:cs typeface="微软雅黑" panose="020B0503020204020204" charset="-122"/>
            </a:endParaRPr>
          </a:p>
        </p:txBody>
      </p:sp>
      <p:sp>
        <p:nvSpPr>
          <p:cNvPr id="73" name="Subtitle 6"/>
          <p:cNvSpPr txBox="1"/>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微软雅黑" panose="020B0503020204020204" charset="-122"/>
                <a:ea typeface="微软雅黑" panose="020B050302020402020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5"/>
              </a:lnSpc>
            </a:pPr>
            <a:r>
              <a:rPr kumimoji="1" lang="en-US" altLang="zh-CN" sz="120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Bring digital to every person, home, and </a:t>
            </a:r>
            <a:br>
              <a:rPr kumimoji="1" lang="en-US" altLang="zh-CN" sz="120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br>
            <a:r>
              <a:rPr kumimoji="1" lang="en-US" altLang="zh-CN" sz="120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organization for a fully connected, </a:t>
            </a:r>
            <a:br>
              <a:rPr kumimoji="1" lang="en-US" altLang="zh-CN" sz="120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br>
            <a:r>
              <a:rPr kumimoji="1" lang="en-US" altLang="zh-CN" sz="1200" baseline="0" dirty="0">
                <a:solidFill>
                  <a:srgbClr val="1D1D1B"/>
                </a:solidFill>
                <a:latin typeface="Huawei Sans" panose="020C0503030203020204" pitchFamily="34" charset="0"/>
                <a:ea typeface="方正兰亭黑简体" panose="02000000000000000000" pitchFamily="2" charset="-122"/>
                <a:cs typeface="Arial" panose="020B0604020202020204" pitchFamily="34" charset="0"/>
              </a:rPr>
              <a:t>intelligent world.</a:t>
            </a:r>
            <a:endParaRPr kumimoji="1" lang="zh-CN" altLang="en-US" sz="1200" baseline="0" dirty="0">
              <a:solidFill>
                <a:srgbClr val="1D1D1B"/>
              </a:solidFill>
              <a:latin typeface="Huawei Sans" panose="020C0503030203020204" pitchFamily="34" charset="0"/>
              <a:ea typeface="方正兰亭黑简体" panose="02000000000000000000" pitchFamily="2" charset="-122"/>
              <a:cs typeface="微软雅黑" panose="020B0503020204020204" charset="-122"/>
            </a:endParaRPr>
          </a:p>
        </p:txBody>
      </p:sp>
      <p:pic>
        <p:nvPicPr>
          <p:cNvPr id="74" name="图片 7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l" defTabSz="1187450" rtl="0" eaLnBrk="1" latinLnBrk="0" hangingPunct="1">
        <a:lnSpc>
          <a:spcPct val="90000"/>
        </a:lnSpc>
        <a:spcBef>
          <a:spcPct val="0"/>
        </a:spcBef>
        <a:buNone/>
        <a:defRPr sz="5000"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450" rtl="0" eaLnBrk="1" latinLnBrk="0" hangingPunct="1">
        <a:lnSpc>
          <a:spcPct val="90000"/>
        </a:lnSpc>
        <a:spcBef>
          <a:spcPts val="1300"/>
        </a:spcBef>
        <a:buFont typeface="Arial" panose="020B0604020202020204" pitchFamily="34" charset="0"/>
        <a:buNone/>
        <a:defRPr sz="1820" kern="1200">
          <a:solidFill>
            <a:srgbClr val="FFFFFF"/>
          </a:solidFill>
          <a:latin typeface="微软雅黑" panose="020B0503020204020204" charset="-122"/>
          <a:ea typeface="微软雅黑" panose="020B0503020204020204" charset="-122"/>
          <a:cs typeface="+mn-cs"/>
        </a:defRPr>
      </a:lvl1pPr>
      <a:lvl2pPr marL="593725" indent="0" algn="l" defTabSz="1187450" rtl="0" eaLnBrk="1" latinLnBrk="0" hangingPunct="1">
        <a:lnSpc>
          <a:spcPct val="90000"/>
        </a:lnSpc>
        <a:spcBef>
          <a:spcPts val="650"/>
        </a:spcBef>
        <a:buFont typeface="Arial" panose="020B0604020202020204" pitchFamily="34" charset="0"/>
        <a:buNone/>
        <a:defRPr sz="3115" kern="1200">
          <a:solidFill>
            <a:schemeClr val="tx1"/>
          </a:solidFill>
          <a:latin typeface="+mn-lt"/>
          <a:ea typeface="+mn-ea"/>
          <a:cs typeface="+mn-cs"/>
        </a:defRPr>
      </a:lvl2pPr>
      <a:lvl3pPr marL="1187450" indent="0" algn="l"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3pPr>
      <a:lvl4pPr marL="1781175" indent="0" algn="l"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4pPr>
      <a:lvl5pPr marL="2374900" indent="0" algn="l"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p:bodyStyle>
    <p:otherStyle>
      <a:defPPr>
        <a:defRPr lang="en-US"/>
      </a:defPPr>
      <a:lvl1pPr marL="0" algn="l" defTabSz="1187450" rtl="0" eaLnBrk="1" latinLnBrk="0" hangingPunct="1">
        <a:defRPr sz="2335" kern="1200">
          <a:solidFill>
            <a:schemeClr val="tx1"/>
          </a:solidFill>
          <a:latin typeface="+mn-lt"/>
          <a:ea typeface="+mn-ea"/>
          <a:cs typeface="+mn-cs"/>
        </a:defRPr>
      </a:lvl1pPr>
      <a:lvl2pPr marL="593725" algn="l" defTabSz="1187450" rtl="0" eaLnBrk="1" latinLnBrk="0" hangingPunct="1">
        <a:defRPr sz="2335" kern="1200">
          <a:solidFill>
            <a:schemeClr val="tx1"/>
          </a:solidFill>
          <a:latin typeface="+mn-lt"/>
          <a:ea typeface="+mn-ea"/>
          <a:cs typeface="+mn-cs"/>
        </a:defRPr>
      </a:lvl2pPr>
      <a:lvl3pPr marL="1187450" algn="l" defTabSz="1187450" rtl="0" eaLnBrk="1" latinLnBrk="0" hangingPunct="1">
        <a:defRPr sz="2335" kern="1200">
          <a:solidFill>
            <a:schemeClr val="tx1"/>
          </a:solidFill>
          <a:latin typeface="+mn-lt"/>
          <a:ea typeface="+mn-ea"/>
          <a:cs typeface="+mn-cs"/>
        </a:defRPr>
      </a:lvl3pPr>
      <a:lvl4pPr marL="1781175" algn="l" defTabSz="1187450" rtl="0" eaLnBrk="1" latinLnBrk="0" hangingPunct="1">
        <a:defRPr sz="2335" kern="1200">
          <a:solidFill>
            <a:schemeClr val="tx1"/>
          </a:solidFill>
          <a:latin typeface="+mn-lt"/>
          <a:ea typeface="+mn-ea"/>
          <a:cs typeface="+mn-cs"/>
        </a:defRPr>
      </a:lvl4pPr>
      <a:lvl5pPr marL="2374900" algn="l" defTabSz="1187450" rtl="0" eaLnBrk="1" latinLnBrk="0" hangingPunct="1">
        <a:defRPr sz="2335" kern="1200">
          <a:solidFill>
            <a:schemeClr val="tx1"/>
          </a:solidFill>
          <a:latin typeface="+mn-lt"/>
          <a:ea typeface="+mn-ea"/>
          <a:cs typeface="+mn-cs"/>
        </a:defRPr>
      </a:lvl5pPr>
      <a:lvl6pPr marL="2968625" algn="l" defTabSz="1187450" rtl="0" eaLnBrk="1" latinLnBrk="0" hangingPunct="1">
        <a:defRPr sz="2335" kern="1200">
          <a:solidFill>
            <a:schemeClr val="tx1"/>
          </a:solidFill>
          <a:latin typeface="+mn-lt"/>
          <a:ea typeface="+mn-ea"/>
          <a:cs typeface="+mn-cs"/>
        </a:defRPr>
      </a:lvl6pPr>
      <a:lvl7pPr marL="3561715" algn="l" defTabSz="1187450" rtl="0" eaLnBrk="1" latinLnBrk="0" hangingPunct="1">
        <a:defRPr sz="2335" kern="1200">
          <a:solidFill>
            <a:schemeClr val="tx1"/>
          </a:solidFill>
          <a:latin typeface="+mn-lt"/>
          <a:ea typeface="+mn-ea"/>
          <a:cs typeface="+mn-cs"/>
        </a:defRPr>
      </a:lvl7pPr>
      <a:lvl8pPr marL="4155440" algn="l" defTabSz="1187450" rtl="0" eaLnBrk="1" latinLnBrk="0" hangingPunct="1">
        <a:defRPr sz="2335" kern="1200">
          <a:solidFill>
            <a:schemeClr val="tx1"/>
          </a:solidFill>
          <a:latin typeface="+mn-lt"/>
          <a:ea typeface="+mn-ea"/>
          <a:cs typeface="+mn-cs"/>
        </a:defRPr>
      </a:lvl8pPr>
      <a:lvl9pPr marL="4749165" algn="l" defTabSz="1187450" rtl="0" eaLnBrk="1" latinLnBrk="0" hangingPunct="1">
        <a:defRPr sz="23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vmlDrawing" Target="../drawings/vmlDrawing1.vml"/><Relationship Id="rId3" Type="http://schemas.openxmlformats.org/officeDocument/2006/relationships/slideLayout" Target="../slideLayouts/slideLayout13.xml"/><Relationship Id="rId2" Type="http://schemas.openxmlformats.org/officeDocument/2006/relationships/image" Target="../media/image9.emf"/><Relationship Id="rId1"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vmlDrawing" Target="../drawings/vmlDrawing2.vml"/><Relationship Id="rId3" Type="http://schemas.openxmlformats.org/officeDocument/2006/relationships/slideLayout" Target="../slideLayouts/slideLayout13.xml"/><Relationship Id="rId2" Type="http://schemas.openxmlformats.org/officeDocument/2006/relationships/image" Target="../media/image11.emf"/><Relationship Id="rId1"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vmlDrawing" Target="../drawings/vmlDrawing3.vml"/><Relationship Id="rId3" Type="http://schemas.openxmlformats.org/officeDocument/2006/relationships/slideLayout" Target="../slideLayouts/slideLayout13.xml"/><Relationship Id="rId2" Type="http://schemas.openxmlformats.org/officeDocument/2006/relationships/image" Target="../media/image12.emf"/><Relationship Id="rId1"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vmlDrawing" Target="../drawings/vmlDrawing4.vml"/><Relationship Id="rId3" Type="http://schemas.openxmlformats.org/officeDocument/2006/relationships/slideLayout" Target="../slideLayouts/slideLayout13.xml"/><Relationship Id="rId2" Type="http://schemas.openxmlformats.org/officeDocument/2006/relationships/image" Target="../media/image13.emf"/><Relationship Id="rId1"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3.xml"/><Relationship Id="rId2" Type="http://schemas.openxmlformats.org/officeDocument/2006/relationships/image" Target="../media/image17.png"/><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3.xml"/><Relationship Id="rId2" Type="http://schemas.openxmlformats.org/officeDocument/2006/relationships/image" Target="../media/image19.png"/><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3.xml"/><Relationship Id="rId2" Type="http://schemas.openxmlformats.org/officeDocument/2006/relationships/image" Target="../media/image21.png"/><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3.xml"/><Relationship Id="rId2" Type="http://schemas.openxmlformats.org/officeDocument/2006/relationships/image" Target="../media/image23.png"/><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3.xml"/><Relationship Id="rId2" Type="http://schemas.openxmlformats.org/officeDocument/2006/relationships/image" Target="../media/image25.png"/><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3.xml"/><Relationship Id="rId2" Type="http://schemas.openxmlformats.org/officeDocument/2006/relationships/image" Target="../media/image27.png"/><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3.xml"/><Relationship Id="rId2" Type="http://schemas.openxmlformats.org/officeDocument/2006/relationships/image" Target="../media/image28.png"/><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5.xml"/><Relationship Id="rId1"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5.xml"/><Relationship Id="rId1"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image" Target="../media/image4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9" Type="http://schemas.openxmlformats.org/officeDocument/2006/relationships/image" Target="../media/image50.png"/><Relationship Id="rId8" Type="http://schemas.openxmlformats.org/officeDocument/2006/relationships/image" Target="../media/image49.jpeg"/><Relationship Id="rId7" Type="http://schemas.openxmlformats.org/officeDocument/2006/relationships/image" Target="../media/image48.tiff"/><Relationship Id="rId6" Type="http://schemas.openxmlformats.org/officeDocument/2006/relationships/image" Target="../media/image47.tiff"/><Relationship Id="rId5" Type="http://schemas.microsoft.com/office/2007/relationships/hdphoto" Target="../media/image46.wdp"/><Relationship Id="rId4" Type="http://schemas.openxmlformats.org/officeDocument/2006/relationships/image" Target="../media/image45.png"/><Relationship Id="rId3" Type="http://schemas.openxmlformats.org/officeDocument/2006/relationships/image" Target="../media/image44.png"/><Relationship Id="rId2" Type="http://schemas.microsoft.com/office/2007/relationships/hdphoto" Target="../media/image43.wdp"/><Relationship Id="rId11" Type="http://schemas.openxmlformats.org/officeDocument/2006/relationships/notesSlide" Target="../notesSlides/notesSlide54.xml"/><Relationship Id="rId10" Type="http://schemas.openxmlformats.org/officeDocument/2006/relationships/slideLayout" Target="../slideLayouts/slideLayout15.xml"/><Relationship Id="rId1"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5.xml"/><Relationship Id="rId1" Type="http://schemas.openxmlformats.org/officeDocument/2006/relationships/image" Target="../media/image5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slideLayout" Target="../slideLayouts/slideLayout15.xml"/><Relationship Id="rId4" Type="http://schemas.openxmlformats.org/officeDocument/2006/relationships/image" Target="../media/image55.png"/><Relationship Id="rId3" Type="http://schemas.microsoft.com/office/2007/relationships/hdphoto" Target="../media/image54.wdp"/><Relationship Id="rId2" Type="http://schemas.openxmlformats.org/officeDocument/2006/relationships/image" Target="../media/image53.png"/><Relationship Id="rId1" Type="http://schemas.openxmlformats.org/officeDocument/2006/relationships/image" Target="../media/image52.png"/></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slideLayout" Target="../slideLayouts/slideLayout15.xml"/><Relationship Id="rId4" Type="http://schemas.microsoft.com/office/2007/relationships/hdphoto" Target="../media/image54.wdp"/><Relationship Id="rId3" Type="http://schemas.openxmlformats.org/officeDocument/2006/relationships/image" Target="../media/image53.png"/><Relationship Id="rId2" Type="http://schemas.microsoft.com/office/2007/relationships/hdphoto" Target="../media/image57.wdp"/><Relationship Id="rId1" Type="http://schemas.openxmlformats.org/officeDocument/2006/relationships/image" Target="../media/image56.png"/></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59.xml"/><Relationship Id="rId5" Type="http://schemas.openxmlformats.org/officeDocument/2006/relationships/slideLayout" Target="../slideLayouts/slideLayout15.xml"/><Relationship Id="rId4" Type="http://schemas.microsoft.com/office/2007/relationships/hdphoto" Target="../media/image57.wdp"/><Relationship Id="rId3" Type="http://schemas.openxmlformats.org/officeDocument/2006/relationships/image" Target="../media/image58.png"/><Relationship Id="rId2" Type="http://schemas.microsoft.com/office/2007/relationships/hdphoto" Target="../media/image54.wdp"/><Relationship Id="rId1"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60.xml"/><Relationship Id="rId5" Type="http://schemas.openxmlformats.org/officeDocument/2006/relationships/slideLayout" Target="../slideLayouts/slideLayout15.xml"/><Relationship Id="rId4" Type="http://schemas.microsoft.com/office/2007/relationships/hdphoto" Target="../media/image54.wdp"/><Relationship Id="rId3" Type="http://schemas.openxmlformats.org/officeDocument/2006/relationships/image" Target="../media/image53.png"/><Relationship Id="rId2" Type="http://schemas.microsoft.com/office/2007/relationships/hdphoto" Target="../media/image57.wdp"/><Relationship Id="rId1" Type="http://schemas.openxmlformats.org/officeDocument/2006/relationships/image" Target="../media/image59.png"/></Relationships>
</file>

<file path=ppt/slides/_rels/slide61.xml.rels><?xml version="1.0" encoding="UTF-8" standalone="yes"?>
<Relationships xmlns="http://schemas.openxmlformats.org/package/2006/relationships"><Relationship Id="rId9" Type="http://schemas.microsoft.com/office/2007/relationships/hdphoto" Target="../media/image65.wdp"/><Relationship Id="rId8" Type="http://schemas.openxmlformats.org/officeDocument/2006/relationships/image" Target="../media/image64.png"/><Relationship Id="rId7" Type="http://schemas.microsoft.com/office/2007/relationships/hdphoto" Target="../media/image63.wdp"/><Relationship Id="rId6" Type="http://schemas.openxmlformats.org/officeDocument/2006/relationships/image" Target="../media/image62.png"/><Relationship Id="rId5" Type="http://schemas.microsoft.com/office/2007/relationships/hdphoto" Target="../media/image61.wdp"/><Relationship Id="rId4" Type="http://schemas.openxmlformats.org/officeDocument/2006/relationships/image" Target="../media/image60.png"/><Relationship Id="rId3" Type="http://schemas.openxmlformats.org/officeDocument/2006/relationships/image" Target="../media/image47.tiff"/><Relationship Id="rId27" Type="http://schemas.openxmlformats.org/officeDocument/2006/relationships/notesSlide" Target="../notesSlides/notesSlide61.xml"/><Relationship Id="rId26" Type="http://schemas.openxmlformats.org/officeDocument/2006/relationships/slideLayout" Target="../slideLayouts/slideLayout15.xml"/><Relationship Id="rId25" Type="http://schemas.microsoft.com/office/2007/relationships/hdphoto" Target="../media/image81.wdp"/><Relationship Id="rId24" Type="http://schemas.openxmlformats.org/officeDocument/2006/relationships/image" Target="../media/image80.png"/><Relationship Id="rId23" Type="http://schemas.microsoft.com/office/2007/relationships/hdphoto" Target="../media/image79.wdp"/><Relationship Id="rId22" Type="http://schemas.openxmlformats.org/officeDocument/2006/relationships/image" Target="../media/image78.png"/><Relationship Id="rId21" Type="http://schemas.microsoft.com/office/2007/relationships/hdphoto" Target="../media/image77.wdp"/><Relationship Id="rId20" Type="http://schemas.openxmlformats.org/officeDocument/2006/relationships/image" Target="../media/image76.png"/><Relationship Id="rId2" Type="http://schemas.microsoft.com/office/2007/relationships/hdphoto" Target="../media/image54.wdp"/><Relationship Id="rId19" Type="http://schemas.microsoft.com/office/2007/relationships/hdphoto" Target="../media/image75.wdp"/><Relationship Id="rId18" Type="http://schemas.openxmlformats.org/officeDocument/2006/relationships/image" Target="../media/image74.png"/><Relationship Id="rId17" Type="http://schemas.microsoft.com/office/2007/relationships/hdphoto" Target="../media/image73.wdp"/><Relationship Id="rId16" Type="http://schemas.openxmlformats.org/officeDocument/2006/relationships/image" Target="../media/image72.png"/><Relationship Id="rId15" Type="http://schemas.microsoft.com/office/2007/relationships/hdphoto" Target="../media/image71.wdp"/><Relationship Id="rId14" Type="http://schemas.openxmlformats.org/officeDocument/2006/relationships/image" Target="../media/image70.png"/><Relationship Id="rId13" Type="http://schemas.microsoft.com/office/2007/relationships/hdphoto" Target="../media/image69.wdp"/><Relationship Id="rId12" Type="http://schemas.openxmlformats.org/officeDocument/2006/relationships/image" Target="../media/image68.png"/><Relationship Id="rId11" Type="http://schemas.microsoft.com/office/2007/relationships/hdphoto" Target="../media/image67.wdp"/><Relationship Id="rId10" Type="http://schemas.openxmlformats.org/officeDocument/2006/relationships/image" Target="../media/image66.png"/><Relationship Id="rId1" Type="http://schemas.openxmlformats.org/officeDocument/2006/relationships/image" Target="../media/image53.png"/></Relationships>
</file>

<file path=ppt/slides/_rels/slide62.xml.rels><?xml version="1.0" encoding="UTF-8" standalone="yes"?>
<Relationships xmlns="http://schemas.openxmlformats.org/package/2006/relationships"><Relationship Id="rId8" Type="http://schemas.openxmlformats.org/officeDocument/2006/relationships/notesSlide" Target="../notesSlides/notesSlide62.xml"/><Relationship Id="rId7" Type="http://schemas.openxmlformats.org/officeDocument/2006/relationships/slideLayout" Target="../slideLayouts/slideLayout15.xml"/><Relationship Id="rId6" Type="http://schemas.microsoft.com/office/2007/relationships/hdphoto" Target="../media/image87.wdp"/><Relationship Id="rId5" Type="http://schemas.openxmlformats.org/officeDocument/2006/relationships/image" Target="../media/image86.png"/><Relationship Id="rId4" Type="http://schemas.openxmlformats.org/officeDocument/2006/relationships/image" Target="../media/image85.png"/><Relationship Id="rId3" Type="http://schemas.microsoft.com/office/2007/relationships/hdphoto" Target="../media/image84.wdp"/><Relationship Id="rId2" Type="http://schemas.openxmlformats.org/officeDocument/2006/relationships/image" Target="../media/image83.png"/><Relationship Id="rId1" Type="http://schemas.openxmlformats.org/officeDocument/2006/relationships/image" Target="../media/image82.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15.xml"/><Relationship Id="rId2" Type="http://schemas.openxmlformats.org/officeDocument/2006/relationships/image" Target="../media/image88.tiff"/><Relationship Id="rId1" Type="http://schemas.openxmlformats.org/officeDocument/2006/relationships/image" Target="../media/image4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11.xml"/><Relationship Id="rId2" Type="http://schemas.openxmlformats.org/officeDocument/2006/relationships/hyperlink" Target="https://www.mindspore.cn/" TargetMode="External"/><Relationship Id="rId1" Type="http://schemas.openxmlformats.org/officeDocument/2006/relationships/hyperlink" Target="https://www.hiascend.com/"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5.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文本占位符 49"/>
          <p:cNvSpPr>
            <a:spLocks noGrp="1"/>
          </p:cNvSpPr>
          <p:nvPr>
            <p:ph type="body" sz="quarter" idx="17"/>
          </p:nvPr>
        </p:nvSpPr>
        <p:spPr/>
        <p:txBody>
          <a:bodyPr/>
          <a:lstStyle/>
          <a:p>
            <a:endParaRPr lang="zh-CN" altLang="en-US" dirty="0">
              <a:sym typeface="Huawei Sans" panose="020C0503030203020204" pitchFamily="34" charset="0"/>
            </a:endParaRPr>
          </a:p>
        </p:txBody>
      </p:sp>
      <p:sp>
        <p:nvSpPr>
          <p:cNvPr id="51" name="文本占位符 50"/>
          <p:cNvSpPr>
            <a:spLocks noGrp="1"/>
          </p:cNvSpPr>
          <p:nvPr>
            <p:ph type="body" sz="quarter" idx="18"/>
          </p:nvPr>
        </p:nvSpPr>
        <p:spPr/>
        <p:txBody>
          <a:bodyPr/>
          <a:lstStyle/>
          <a:p>
            <a:endParaRPr lang="zh-CN" altLang="en-US" dirty="0">
              <a:sym typeface="Huawei Sans" panose="020C0503030203020204" pitchFamily="34" charset="0"/>
            </a:endParaRPr>
          </a:p>
        </p:txBody>
      </p:sp>
      <p:sp>
        <p:nvSpPr>
          <p:cNvPr id="52" name="文本占位符 51"/>
          <p:cNvSpPr>
            <a:spLocks noGrp="1"/>
          </p:cNvSpPr>
          <p:nvPr>
            <p:ph type="body" sz="quarter" idx="19"/>
          </p:nvPr>
        </p:nvSpPr>
        <p:spPr/>
        <p:txBody>
          <a:bodyPr/>
          <a:lstStyle/>
          <a:p>
            <a:endParaRPr lang="zh-CN" altLang="en-US" dirty="0">
              <a:sym typeface="Huawei Sans" panose="020C0503030203020204" pitchFamily="34" charset="0"/>
            </a:endParaRPr>
          </a:p>
        </p:txBody>
      </p:sp>
      <p:sp>
        <p:nvSpPr>
          <p:cNvPr id="53" name="文本占位符 52"/>
          <p:cNvSpPr>
            <a:spLocks noGrp="1"/>
          </p:cNvSpPr>
          <p:nvPr>
            <p:ph type="body" sz="quarter" idx="20"/>
          </p:nvPr>
        </p:nvSpPr>
        <p:spPr/>
        <p:txBody>
          <a:bodyPr/>
          <a:lstStyle/>
          <a:p>
            <a:r>
              <a:rPr lang="en-US" altLang="zh-CN" dirty="0">
                <a:sym typeface="Huawei Sans" panose="020C0503030203020204" pitchFamily="34" charset="0"/>
              </a:rPr>
              <a:t>V 4.0</a:t>
            </a:r>
            <a:endParaRPr lang="zh-CN" altLang="en-US" dirty="0">
              <a:sym typeface="Huawei Sans" panose="020C0503030203020204" pitchFamily="34" charset="0"/>
            </a:endParaRPr>
          </a:p>
        </p:txBody>
      </p:sp>
      <p:sp>
        <p:nvSpPr>
          <p:cNvPr id="46" name="文本占位符 45"/>
          <p:cNvSpPr>
            <a:spLocks noGrp="1"/>
          </p:cNvSpPr>
          <p:nvPr>
            <p:ph type="body" sz="quarter" idx="13"/>
          </p:nvPr>
        </p:nvSpPr>
        <p:spPr/>
        <p:txBody>
          <a:bodyPr/>
          <a:lstStyle/>
          <a:p>
            <a:r>
              <a:rPr lang="zh-CN" altLang="en-US" dirty="0">
                <a:sym typeface="Huawei Sans" panose="020C0503030203020204" pitchFamily="34" charset="0"/>
              </a:rPr>
              <a:t>王喆</a:t>
            </a:r>
            <a:r>
              <a:rPr lang="en-US" altLang="zh-CN" dirty="0">
                <a:sym typeface="Huawei Sans" panose="020C0503030203020204" pitchFamily="34" charset="0"/>
              </a:rPr>
              <a:t>/w60030892</a:t>
            </a:r>
            <a:endParaRPr lang="zh-CN" altLang="en-US" dirty="0">
              <a:sym typeface="Huawei Sans" panose="020C0503030203020204" pitchFamily="34" charset="0"/>
            </a:endParaRPr>
          </a:p>
        </p:txBody>
      </p:sp>
      <p:sp>
        <p:nvSpPr>
          <p:cNvPr id="47" name="文本占位符 46"/>
          <p:cNvSpPr>
            <a:spLocks noGrp="1"/>
          </p:cNvSpPr>
          <p:nvPr>
            <p:ph type="body" sz="quarter" idx="14"/>
          </p:nvPr>
        </p:nvSpPr>
        <p:spPr/>
        <p:txBody>
          <a:bodyPr/>
          <a:lstStyle/>
          <a:p>
            <a:r>
              <a:rPr lang="en-US" altLang="zh-CN" dirty="0">
                <a:sym typeface="Huawei Sans" panose="020C0503030203020204" pitchFamily="34" charset="0"/>
              </a:rPr>
              <a:t>2025.1.3</a:t>
            </a:r>
            <a:endParaRPr lang="zh-CN" altLang="en-US" dirty="0">
              <a:sym typeface="Huawei Sans" panose="020C0503030203020204" pitchFamily="34" charset="0"/>
            </a:endParaRPr>
          </a:p>
        </p:txBody>
      </p:sp>
      <p:sp>
        <p:nvSpPr>
          <p:cNvPr id="48" name="文本占位符 47"/>
          <p:cNvSpPr>
            <a:spLocks noGrp="1"/>
          </p:cNvSpPr>
          <p:nvPr>
            <p:ph type="body" sz="quarter" idx="15"/>
          </p:nvPr>
        </p:nvSpPr>
        <p:spPr/>
        <p:txBody>
          <a:bodyPr/>
          <a:lstStyle/>
          <a:p>
            <a:r>
              <a:rPr lang="zh-CN" altLang="en-US" dirty="0">
                <a:sym typeface="Huawei Sans" panose="020C0503030203020204" pitchFamily="34" charset="0"/>
              </a:rPr>
              <a:t>张聪</a:t>
            </a:r>
            <a:r>
              <a:rPr lang="en-US" altLang="zh-CN" dirty="0">
                <a:sym typeface="Huawei Sans" panose="020C0503030203020204" pitchFamily="34" charset="0"/>
              </a:rPr>
              <a:t> z60055113</a:t>
            </a:r>
            <a:endParaRPr lang="zh-CN" altLang="en-US" dirty="0">
              <a:sym typeface="Huawei Sans" panose="020C0503030203020204" pitchFamily="34" charset="0"/>
            </a:endParaRPr>
          </a:p>
        </p:txBody>
      </p:sp>
      <p:sp>
        <p:nvSpPr>
          <p:cNvPr id="49" name="文本占位符 48"/>
          <p:cNvSpPr>
            <a:spLocks noGrp="1"/>
          </p:cNvSpPr>
          <p:nvPr>
            <p:ph type="body" sz="quarter" idx="16"/>
          </p:nvPr>
        </p:nvSpPr>
        <p:spPr/>
        <p:txBody>
          <a:bodyPr/>
          <a:lstStyle/>
          <a:p>
            <a:r>
              <a:rPr lang="zh-CN" altLang="en-US" dirty="0">
                <a:sym typeface="Huawei Sans" panose="020C0503030203020204" pitchFamily="34" charset="0"/>
              </a:rPr>
              <a:t>优化</a:t>
            </a:r>
            <a:endParaRPr lang="zh-CN" altLang="en-US" dirty="0">
              <a:sym typeface="Huawei Sans" panose="020C0503030203020204" pitchFamily="34" charset="0"/>
            </a:endParaRPr>
          </a:p>
        </p:txBody>
      </p:sp>
      <p:sp>
        <p:nvSpPr>
          <p:cNvPr id="54" name="文本占位符 53"/>
          <p:cNvSpPr>
            <a:spLocks noGrp="1"/>
          </p:cNvSpPr>
          <p:nvPr>
            <p:ph type="body" sz="quarter" idx="21"/>
          </p:nvPr>
        </p:nvSpPr>
        <p:spPr/>
        <p:txBody>
          <a:bodyPr/>
          <a:lstStyle/>
          <a:p>
            <a:endParaRPr lang="zh-CN" altLang="en-US" dirty="0">
              <a:sym typeface="Huawei Sans" panose="020C0503030203020204" pitchFamily="34" charset="0"/>
            </a:endParaRPr>
          </a:p>
        </p:txBody>
      </p:sp>
      <p:sp>
        <p:nvSpPr>
          <p:cNvPr id="55" name="文本占位符 54"/>
          <p:cNvSpPr>
            <a:spLocks noGrp="1"/>
          </p:cNvSpPr>
          <p:nvPr>
            <p:ph type="body" sz="quarter" idx="22"/>
          </p:nvPr>
        </p:nvSpPr>
        <p:spPr/>
        <p:txBody>
          <a:bodyPr/>
          <a:lstStyle/>
          <a:p>
            <a:endParaRPr lang="zh-CN" altLang="en-US" dirty="0">
              <a:sym typeface="Huawei Sans" panose="020C0503030203020204" pitchFamily="34" charset="0"/>
            </a:endParaRPr>
          </a:p>
        </p:txBody>
      </p:sp>
      <p:sp>
        <p:nvSpPr>
          <p:cNvPr id="56" name="文本占位符 55"/>
          <p:cNvSpPr>
            <a:spLocks noGrp="1"/>
          </p:cNvSpPr>
          <p:nvPr>
            <p:ph type="body" sz="quarter" idx="23"/>
          </p:nvPr>
        </p:nvSpPr>
        <p:spPr/>
        <p:txBody>
          <a:bodyPr/>
          <a:lstStyle/>
          <a:p>
            <a:endParaRPr lang="zh-CN" altLang="en-US">
              <a:sym typeface="Huawei Sans" panose="020C0503030203020204" pitchFamily="34" charset="0"/>
            </a:endParaRPr>
          </a:p>
        </p:txBody>
      </p:sp>
      <p:sp>
        <p:nvSpPr>
          <p:cNvPr id="57" name="文本占位符 56"/>
          <p:cNvSpPr>
            <a:spLocks noGrp="1"/>
          </p:cNvSpPr>
          <p:nvPr>
            <p:ph type="body" sz="quarter" idx="24"/>
          </p:nvPr>
        </p:nvSpPr>
        <p:spPr/>
        <p:txBody>
          <a:bodyPr/>
          <a:lstStyle/>
          <a:p>
            <a:endParaRPr lang="zh-CN" altLang="en-US" dirty="0">
              <a:sym typeface="Huawei Sans" panose="020C0503030203020204" pitchFamily="34" charset="0"/>
            </a:endParaRPr>
          </a:p>
        </p:txBody>
      </p:sp>
      <p:sp>
        <p:nvSpPr>
          <p:cNvPr id="58" name="文本占位符 57"/>
          <p:cNvSpPr>
            <a:spLocks noGrp="1"/>
          </p:cNvSpPr>
          <p:nvPr>
            <p:ph type="body" sz="quarter" idx="25"/>
          </p:nvPr>
        </p:nvSpPr>
        <p:spPr/>
        <p:txBody>
          <a:bodyPr/>
          <a:lstStyle/>
          <a:p>
            <a:endParaRPr lang="zh-CN" altLang="en-US">
              <a:sym typeface="Huawei Sans" panose="020C0503030203020204" pitchFamily="34" charset="0"/>
            </a:endParaRPr>
          </a:p>
        </p:txBody>
      </p:sp>
      <p:sp>
        <p:nvSpPr>
          <p:cNvPr id="59" name="文本占位符 58"/>
          <p:cNvSpPr>
            <a:spLocks noGrp="1"/>
          </p:cNvSpPr>
          <p:nvPr>
            <p:ph type="body" sz="quarter" idx="26"/>
          </p:nvPr>
        </p:nvSpPr>
        <p:spPr/>
        <p:txBody>
          <a:bodyPr/>
          <a:lstStyle/>
          <a:p>
            <a:endParaRPr lang="zh-CN" altLang="en-US">
              <a:sym typeface="Huawei Sans" panose="020C0503030203020204" pitchFamily="34" charset="0"/>
            </a:endParaRPr>
          </a:p>
        </p:txBody>
      </p:sp>
      <p:sp>
        <p:nvSpPr>
          <p:cNvPr id="60" name="文本占位符 59"/>
          <p:cNvSpPr>
            <a:spLocks noGrp="1"/>
          </p:cNvSpPr>
          <p:nvPr>
            <p:ph type="body" sz="quarter" idx="27"/>
          </p:nvPr>
        </p:nvSpPr>
        <p:spPr/>
        <p:txBody>
          <a:bodyPr/>
          <a:lstStyle/>
          <a:p>
            <a:endParaRPr lang="zh-CN" altLang="en-US" dirty="0">
              <a:sym typeface="Huawei Sans" panose="020C0503030203020204" pitchFamily="34" charset="0"/>
            </a:endParaRPr>
          </a:p>
        </p:txBody>
      </p:sp>
      <p:sp>
        <p:nvSpPr>
          <p:cNvPr id="61" name="文本占位符 60"/>
          <p:cNvSpPr>
            <a:spLocks noGrp="1"/>
          </p:cNvSpPr>
          <p:nvPr>
            <p:ph type="body" sz="quarter" idx="28"/>
          </p:nvPr>
        </p:nvSpPr>
        <p:spPr/>
        <p:txBody>
          <a:bodyPr/>
          <a:lstStyle/>
          <a:p>
            <a:endParaRPr lang="zh-CN" altLang="en-US">
              <a:sym typeface="Huawei Sans" panose="020C0503030203020204" pitchFamily="34" charset="0"/>
            </a:endParaRPr>
          </a:p>
        </p:txBody>
      </p:sp>
      <p:sp>
        <p:nvSpPr>
          <p:cNvPr id="62" name="文本占位符 61"/>
          <p:cNvSpPr>
            <a:spLocks noGrp="1"/>
          </p:cNvSpPr>
          <p:nvPr>
            <p:ph type="body" sz="quarter" idx="29"/>
          </p:nvPr>
        </p:nvSpPr>
        <p:spPr/>
        <p:txBody>
          <a:bodyPr/>
          <a:lstStyle/>
          <a:p>
            <a:endParaRPr lang="zh-CN" altLang="en-US">
              <a:sym typeface="Huawei Sans" panose="020C0503030203020204" pitchFamily="34" charset="0"/>
            </a:endParaRPr>
          </a:p>
        </p:txBody>
      </p:sp>
      <p:sp>
        <p:nvSpPr>
          <p:cNvPr id="63" name="文本占位符 62"/>
          <p:cNvSpPr>
            <a:spLocks noGrp="1"/>
          </p:cNvSpPr>
          <p:nvPr>
            <p:ph type="body" sz="quarter" idx="30"/>
          </p:nvPr>
        </p:nvSpPr>
        <p:spPr/>
        <p:txBody>
          <a:bodyPr/>
          <a:lstStyle/>
          <a:p>
            <a:endParaRPr lang="zh-CN" altLang="en-US">
              <a:sym typeface="Huawei Sans" panose="020C0503030203020204" pitchFamily="34" charset="0"/>
            </a:endParaRPr>
          </a:p>
        </p:txBody>
      </p:sp>
      <p:sp>
        <p:nvSpPr>
          <p:cNvPr id="64" name="文本占位符 63"/>
          <p:cNvSpPr>
            <a:spLocks noGrp="1"/>
          </p:cNvSpPr>
          <p:nvPr>
            <p:ph type="body" sz="quarter" idx="31"/>
          </p:nvPr>
        </p:nvSpPr>
        <p:spPr/>
        <p:txBody>
          <a:bodyPr/>
          <a:lstStyle/>
          <a:p>
            <a:endParaRPr lang="zh-CN" altLang="en-US">
              <a:sym typeface="Huawei Sans" panose="020C0503030203020204" pitchFamily="34" charset="0"/>
            </a:endParaRPr>
          </a:p>
        </p:txBody>
      </p:sp>
      <p:sp>
        <p:nvSpPr>
          <p:cNvPr id="65" name="文本占位符 64"/>
          <p:cNvSpPr>
            <a:spLocks noGrp="1"/>
          </p:cNvSpPr>
          <p:nvPr>
            <p:ph type="body" sz="quarter" idx="32"/>
          </p:nvPr>
        </p:nvSpPr>
        <p:spPr/>
        <p:txBody>
          <a:bodyPr/>
          <a:lstStyle/>
          <a:p>
            <a:endParaRPr lang="zh-CN" altLang="en-US" dirty="0">
              <a:sym typeface="Huawei Sans" panose="020C0503030203020204" pitchFamily="34"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AI</a:t>
            </a:r>
            <a:r>
              <a:rPr lang="zh-CN" altLang="en-US" dirty="0">
                <a:sym typeface="Huawei Sans" panose="020C0503030203020204" pitchFamily="34" charset="0"/>
              </a:rPr>
              <a:t>芯片技术路线</a:t>
            </a:r>
            <a:endParaRPr lang="zh-CN" altLang="en-US" dirty="0">
              <a:sym typeface="Huawei Sans" panose="020C0503030203020204" pitchFamily="34" charset="0"/>
            </a:endParaRPr>
          </a:p>
        </p:txBody>
      </p:sp>
      <p:graphicFrame>
        <p:nvGraphicFramePr>
          <p:cNvPr id="4" name="表格 3"/>
          <p:cNvGraphicFramePr>
            <a:graphicFrameLocks noGrp="1"/>
          </p:cNvGraphicFramePr>
          <p:nvPr/>
        </p:nvGraphicFramePr>
        <p:xfrm>
          <a:off x="918969" y="1490028"/>
          <a:ext cx="10354061" cy="4114800"/>
        </p:xfrm>
        <a:graphic>
          <a:graphicData uri="http://schemas.openxmlformats.org/drawingml/2006/table">
            <a:tbl>
              <a:tblPr firstRow="1" bandRow="1"/>
              <a:tblGrid>
                <a:gridCol w="895350"/>
                <a:gridCol w="873848"/>
                <a:gridCol w="968405"/>
                <a:gridCol w="817494"/>
                <a:gridCol w="806866"/>
                <a:gridCol w="2317334"/>
                <a:gridCol w="1847850"/>
                <a:gridCol w="1826914"/>
              </a:tblGrid>
              <a:tr h="370840">
                <a:tc>
                  <a:txBody>
                    <a:bodyPr/>
                    <a:lstStyle>
                      <a:lvl1pPr marL="0" algn="l" defTabSz="1188085" rtl="0" eaLnBrk="1" latinLnBrk="0" hangingPunct="1">
                        <a:defRPr sz="2340" kern="1200">
                          <a:solidFill>
                            <a:schemeClr val="tx1"/>
                          </a:solidFill>
                          <a:latin typeface="Huawei Sans"/>
                          <a:ea typeface="方正兰亭黑简体" panose="02000000000000000000" pitchFamily="2" charset="-122"/>
                        </a:defRPr>
                      </a:lvl1pPr>
                      <a:lvl2pPr marL="593725" algn="l" defTabSz="1188085" rtl="0" eaLnBrk="1" latinLnBrk="0" hangingPunct="1">
                        <a:defRPr sz="2340" kern="1200">
                          <a:solidFill>
                            <a:schemeClr val="tx1"/>
                          </a:solidFill>
                          <a:latin typeface="Huawei Sans"/>
                          <a:ea typeface="方正兰亭黑简体" panose="02000000000000000000" pitchFamily="2" charset="-122"/>
                        </a:defRPr>
                      </a:lvl2pPr>
                      <a:lvl3pPr marL="1188085" algn="l" defTabSz="1188085" rtl="0" eaLnBrk="1" latinLnBrk="0" hangingPunct="1">
                        <a:defRPr sz="2340" kern="1200">
                          <a:solidFill>
                            <a:schemeClr val="tx1"/>
                          </a:solidFill>
                          <a:latin typeface="Huawei Sans"/>
                          <a:ea typeface="方正兰亭黑简体" panose="02000000000000000000" pitchFamily="2" charset="-122"/>
                        </a:defRPr>
                      </a:lvl3pPr>
                      <a:lvl4pPr marL="1781810" algn="l" defTabSz="1188085" rtl="0" eaLnBrk="1" latinLnBrk="0" hangingPunct="1">
                        <a:defRPr sz="2340" kern="1200">
                          <a:solidFill>
                            <a:schemeClr val="tx1"/>
                          </a:solidFill>
                          <a:latin typeface="Huawei Sans"/>
                          <a:ea typeface="方正兰亭黑简体" panose="02000000000000000000" pitchFamily="2" charset="-122"/>
                        </a:defRPr>
                      </a:lvl4pPr>
                      <a:lvl5pPr marL="2375535" algn="l" defTabSz="1188085" rtl="0" eaLnBrk="1" latinLnBrk="0" hangingPunct="1">
                        <a:defRPr sz="2340" kern="1200">
                          <a:solidFill>
                            <a:schemeClr val="tx1"/>
                          </a:solidFill>
                          <a:latin typeface="Huawei Sans"/>
                          <a:ea typeface="方正兰亭黑简体" panose="02000000000000000000" pitchFamily="2" charset="-122"/>
                        </a:defRPr>
                      </a:lvl5pPr>
                      <a:lvl6pPr marL="2969260" algn="l" defTabSz="1188085" rtl="0" eaLnBrk="1" latinLnBrk="0" hangingPunct="1">
                        <a:defRPr sz="2340" kern="1200">
                          <a:solidFill>
                            <a:schemeClr val="tx1"/>
                          </a:solidFill>
                          <a:latin typeface="Huawei Sans"/>
                          <a:ea typeface="方正兰亭黑简体" panose="02000000000000000000" pitchFamily="2" charset="-122"/>
                        </a:defRPr>
                      </a:lvl6pPr>
                      <a:lvl7pPr marL="3563620" algn="l" defTabSz="1188085" rtl="0" eaLnBrk="1" latinLnBrk="0" hangingPunct="1">
                        <a:defRPr sz="2340" kern="1200">
                          <a:solidFill>
                            <a:schemeClr val="tx1"/>
                          </a:solidFill>
                          <a:latin typeface="Huawei Sans"/>
                          <a:ea typeface="方正兰亭黑简体" panose="02000000000000000000" pitchFamily="2" charset="-122"/>
                        </a:defRPr>
                      </a:lvl7pPr>
                      <a:lvl8pPr marL="4157345" algn="l" defTabSz="1188085" rtl="0" eaLnBrk="1" latinLnBrk="0" hangingPunct="1">
                        <a:defRPr sz="2340" kern="1200">
                          <a:solidFill>
                            <a:schemeClr val="tx1"/>
                          </a:solidFill>
                          <a:latin typeface="Huawei Sans"/>
                          <a:ea typeface="方正兰亭黑简体" panose="02000000000000000000" pitchFamily="2" charset="-122"/>
                        </a:defRPr>
                      </a:lvl8pPr>
                      <a:lvl9pPr marL="4751070" algn="l" defTabSz="1188085" rtl="0" eaLnBrk="1" latinLnBrk="0" hangingPunct="1">
                        <a:defRPr sz="2340" kern="1200">
                          <a:solidFill>
                            <a:schemeClr val="tx1"/>
                          </a:solidFill>
                          <a:latin typeface="Huawei Sans"/>
                          <a:ea typeface="方正兰亭黑简体" panose="02000000000000000000" pitchFamily="2" charset="-122"/>
                        </a:defRPr>
                      </a:lvl9pPr>
                    </a:lstStyle>
                    <a:p>
                      <a:pPr algn="ctr"/>
                      <a:r>
                        <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技术架构种类</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ysClr val="windowText" lastClr="000000"/>
                      </a:solidFill>
                      <a:prstDash val="solid"/>
                      <a:round/>
                      <a:headEnd type="none" w="med" len="med"/>
                      <a:tailEnd type="none" w="med" len="med"/>
                    </a:lnL>
                    <a:lnR w="12700" cmpd="sng">
                      <a:solidFill>
                        <a:prstClr val="black"/>
                      </a:solidFill>
                      <a:prstDash val="solid"/>
                    </a:lnR>
                    <a:lnT w="28575" cap="flat" cmpd="sng" algn="ctr">
                      <a:solidFill>
                        <a:sysClr val="windowText" lastClr="000000"/>
                      </a:solidFill>
                      <a:prstDash val="solid"/>
                      <a:round/>
                      <a:headEnd type="none" w="med" len="med"/>
                      <a:tailEnd type="none" w="med" len="med"/>
                    </a:lnT>
                    <a:lnB w="12700" cmpd="sng">
                      <a:solidFill>
                        <a:prstClr val="black"/>
                      </a:solidFill>
                      <a:prstDash val="solid"/>
                    </a:lnB>
                    <a:lnTlToBr w="12700" cmpd="sng">
                      <a:noFill/>
                      <a:prstDash val="solid"/>
                    </a:lnTlToBr>
                    <a:lnBlToTr w="12700" cmpd="sng">
                      <a:noFill/>
                      <a:prstDash val="solid"/>
                    </a:lnBlToTr>
                    <a:solidFill>
                      <a:sysClr val="window" lastClr="FFFFFF">
                        <a:lumMod val="85000"/>
                      </a:sysClr>
                    </a:solidFill>
                  </a:tcPr>
                </a:tc>
                <a:tc>
                  <a:txBody>
                    <a:bodyPr/>
                    <a:lstStyle>
                      <a:lvl1pPr marL="0" algn="l" defTabSz="1188085" rtl="0" eaLnBrk="1" latinLnBrk="0" hangingPunct="1">
                        <a:defRPr sz="2340" kern="1200">
                          <a:solidFill>
                            <a:schemeClr val="tx1"/>
                          </a:solidFill>
                          <a:latin typeface="Huawei Sans"/>
                          <a:ea typeface="方正兰亭黑简体" panose="02000000000000000000" pitchFamily="2" charset="-122"/>
                        </a:defRPr>
                      </a:lvl1pPr>
                      <a:lvl2pPr marL="593725" algn="l" defTabSz="1188085" rtl="0" eaLnBrk="1" latinLnBrk="0" hangingPunct="1">
                        <a:defRPr sz="2340" kern="1200">
                          <a:solidFill>
                            <a:schemeClr val="tx1"/>
                          </a:solidFill>
                          <a:latin typeface="Huawei Sans"/>
                          <a:ea typeface="方正兰亭黑简体" panose="02000000000000000000" pitchFamily="2" charset="-122"/>
                        </a:defRPr>
                      </a:lvl2pPr>
                      <a:lvl3pPr marL="1188085" algn="l" defTabSz="1188085" rtl="0" eaLnBrk="1" latinLnBrk="0" hangingPunct="1">
                        <a:defRPr sz="2340" kern="1200">
                          <a:solidFill>
                            <a:schemeClr val="tx1"/>
                          </a:solidFill>
                          <a:latin typeface="Huawei Sans"/>
                          <a:ea typeface="方正兰亭黑简体" panose="02000000000000000000" pitchFamily="2" charset="-122"/>
                        </a:defRPr>
                      </a:lvl3pPr>
                      <a:lvl4pPr marL="1781810" algn="l" defTabSz="1188085" rtl="0" eaLnBrk="1" latinLnBrk="0" hangingPunct="1">
                        <a:defRPr sz="2340" kern="1200">
                          <a:solidFill>
                            <a:schemeClr val="tx1"/>
                          </a:solidFill>
                          <a:latin typeface="Huawei Sans"/>
                          <a:ea typeface="方正兰亭黑简体" panose="02000000000000000000" pitchFamily="2" charset="-122"/>
                        </a:defRPr>
                      </a:lvl4pPr>
                      <a:lvl5pPr marL="2375535" algn="l" defTabSz="1188085" rtl="0" eaLnBrk="1" latinLnBrk="0" hangingPunct="1">
                        <a:defRPr sz="2340" kern="1200">
                          <a:solidFill>
                            <a:schemeClr val="tx1"/>
                          </a:solidFill>
                          <a:latin typeface="Huawei Sans"/>
                          <a:ea typeface="方正兰亭黑简体" panose="02000000000000000000" pitchFamily="2" charset="-122"/>
                        </a:defRPr>
                      </a:lvl5pPr>
                      <a:lvl6pPr marL="2969260" algn="l" defTabSz="1188085" rtl="0" eaLnBrk="1" latinLnBrk="0" hangingPunct="1">
                        <a:defRPr sz="2340" kern="1200">
                          <a:solidFill>
                            <a:schemeClr val="tx1"/>
                          </a:solidFill>
                          <a:latin typeface="Huawei Sans"/>
                          <a:ea typeface="方正兰亭黑简体" panose="02000000000000000000" pitchFamily="2" charset="-122"/>
                        </a:defRPr>
                      </a:lvl6pPr>
                      <a:lvl7pPr marL="3563620" algn="l" defTabSz="1188085" rtl="0" eaLnBrk="1" latinLnBrk="0" hangingPunct="1">
                        <a:defRPr sz="2340" kern="1200">
                          <a:solidFill>
                            <a:schemeClr val="tx1"/>
                          </a:solidFill>
                          <a:latin typeface="Huawei Sans"/>
                          <a:ea typeface="方正兰亭黑简体" panose="02000000000000000000" pitchFamily="2" charset="-122"/>
                        </a:defRPr>
                      </a:lvl7pPr>
                      <a:lvl8pPr marL="4157345" algn="l" defTabSz="1188085" rtl="0" eaLnBrk="1" latinLnBrk="0" hangingPunct="1">
                        <a:defRPr sz="2340" kern="1200">
                          <a:solidFill>
                            <a:schemeClr val="tx1"/>
                          </a:solidFill>
                          <a:latin typeface="Huawei Sans"/>
                          <a:ea typeface="方正兰亭黑简体" panose="02000000000000000000" pitchFamily="2" charset="-122"/>
                        </a:defRPr>
                      </a:lvl8pPr>
                      <a:lvl9pPr marL="4751070" algn="l" defTabSz="1188085" rtl="0" eaLnBrk="1" latinLnBrk="0" hangingPunct="1">
                        <a:defRPr sz="2340" kern="1200">
                          <a:solidFill>
                            <a:schemeClr val="tx1"/>
                          </a:solidFill>
                          <a:latin typeface="Huawei Sans"/>
                          <a:ea typeface="方正兰亭黑简体" panose="02000000000000000000" pitchFamily="2" charset="-122"/>
                        </a:defRPr>
                      </a:lvl9pPr>
                    </a:lstStyle>
                    <a:p>
                      <a:pPr algn="ctr"/>
                      <a:r>
                        <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定制化程度</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mpd="sng">
                      <a:solidFill>
                        <a:prstClr val="black"/>
                      </a:solidFill>
                      <a:prstDash val="solid"/>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可编辑性</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算力</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价格</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优点</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缺点</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应用场景</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r>
              <a:tr h="370840">
                <a:tc>
                  <a:txBody>
                    <a:bodyPr/>
                    <a:lstStyle>
                      <a:lvl1pPr marL="0" algn="l" defTabSz="1188085" rtl="0" eaLnBrk="1" latinLnBrk="0" hangingPunct="1">
                        <a:defRPr sz="2340" kern="1200">
                          <a:solidFill>
                            <a:schemeClr val="tx1"/>
                          </a:solidFill>
                          <a:latin typeface="Huawei Sans"/>
                          <a:ea typeface="方正兰亭黑简体" panose="02000000000000000000" pitchFamily="2" charset="-122"/>
                        </a:defRPr>
                      </a:lvl1pPr>
                      <a:lvl2pPr marL="593725" algn="l" defTabSz="1188085" rtl="0" eaLnBrk="1" latinLnBrk="0" hangingPunct="1">
                        <a:defRPr sz="2340" kern="1200">
                          <a:solidFill>
                            <a:schemeClr val="tx1"/>
                          </a:solidFill>
                          <a:latin typeface="Huawei Sans"/>
                          <a:ea typeface="方正兰亭黑简体" panose="02000000000000000000" pitchFamily="2" charset="-122"/>
                        </a:defRPr>
                      </a:lvl2pPr>
                      <a:lvl3pPr marL="1188085" algn="l" defTabSz="1188085" rtl="0" eaLnBrk="1" latinLnBrk="0" hangingPunct="1">
                        <a:defRPr sz="2340" kern="1200">
                          <a:solidFill>
                            <a:schemeClr val="tx1"/>
                          </a:solidFill>
                          <a:latin typeface="Huawei Sans"/>
                          <a:ea typeface="方正兰亭黑简体" panose="02000000000000000000" pitchFamily="2" charset="-122"/>
                        </a:defRPr>
                      </a:lvl3pPr>
                      <a:lvl4pPr marL="1781810" algn="l" defTabSz="1188085" rtl="0" eaLnBrk="1" latinLnBrk="0" hangingPunct="1">
                        <a:defRPr sz="2340" kern="1200">
                          <a:solidFill>
                            <a:schemeClr val="tx1"/>
                          </a:solidFill>
                          <a:latin typeface="Huawei Sans"/>
                          <a:ea typeface="方正兰亭黑简体" panose="02000000000000000000" pitchFamily="2" charset="-122"/>
                        </a:defRPr>
                      </a:lvl4pPr>
                      <a:lvl5pPr marL="2375535" algn="l" defTabSz="1188085" rtl="0" eaLnBrk="1" latinLnBrk="0" hangingPunct="1">
                        <a:defRPr sz="2340" kern="1200">
                          <a:solidFill>
                            <a:schemeClr val="tx1"/>
                          </a:solidFill>
                          <a:latin typeface="Huawei Sans"/>
                          <a:ea typeface="方正兰亭黑简体" panose="02000000000000000000" pitchFamily="2" charset="-122"/>
                        </a:defRPr>
                      </a:lvl5pPr>
                      <a:lvl6pPr marL="2969260" algn="l" defTabSz="1188085" rtl="0" eaLnBrk="1" latinLnBrk="0" hangingPunct="1">
                        <a:defRPr sz="2340" kern="1200">
                          <a:solidFill>
                            <a:schemeClr val="tx1"/>
                          </a:solidFill>
                          <a:latin typeface="Huawei Sans"/>
                          <a:ea typeface="方正兰亭黑简体" panose="02000000000000000000" pitchFamily="2" charset="-122"/>
                        </a:defRPr>
                      </a:lvl6pPr>
                      <a:lvl7pPr marL="3563620" algn="l" defTabSz="1188085" rtl="0" eaLnBrk="1" latinLnBrk="0" hangingPunct="1">
                        <a:defRPr sz="2340" kern="1200">
                          <a:solidFill>
                            <a:schemeClr val="tx1"/>
                          </a:solidFill>
                          <a:latin typeface="Huawei Sans"/>
                          <a:ea typeface="方正兰亭黑简体" panose="02000000000000000000" pitchFamily="2" charset="-122"/>
                        </a:defRPr>
                      </a:lvl7pPr>
                      <a:lvl8pPr marL="4157345" algn="l" defTabSz="1188085" rtl="0" eaLnBrk="1" latinLnBrk="0" hangingPunct="1">
                        <a:defRPr sz="2340" kern="1200">
                          <a:solidFill>
                            <a:schemeClr val="tx1"/>
                          </a:solidFill>
                          <a:latin typeface="Huawei Sans"/>
                          <a:ea typeface="方正兰亭黑简体" panose="02000000000000000000" pitchFamily="2" charset="-122"/>
                        </a:defRPr>
                      </a:lvl8pPr>
                      <a:lvl9pPr marL="4751070" algn="l" defTabSz="1188085" rtl="0" eaLnBrk="1" latinLnBrk="0" hangingPunct="1">
                        <a:defRPr sz="2340" kern="1200">
                          <a:solidFill>
                            <a:schemeClr val="tx1"/>
                          </a:solidFill>
                          <a:latin typeface="Huawei Sans"/>
                          <a:ea typeface="方正兰亭黑简体" panose="02000000000000000000" pitchFamily="2" charset="-122"/>
                        </a:defRPr>
                      </a:lvl9pPr>
                    </a:lstStyle>
                    <a:p>
                      <a:pPr algn="ct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GPU</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ysClr val="windowText" lastClr="000000"/>
                      </a:solid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uawei Sans"/>
                          <a:ea typeface="方正兰亭黑简体" panose="02000000000000000000" pitchFamily="2" charset="-122"/>
                        </a:defRPr>
                      </a:lvl1pPr>
                      <a:lvl2pPr marL="593725" algn="l" defTabSz="1188085" rtl="0" eaLnBrk="1" latinLnBrk="0" hangingPunct="1">
                        <a:defRPr sz="2340" kern="1200">
                          <a:solidFill>
                            <a:schemeClr val="tx1"/>
                          </a:solidFill>
                          <a:latin typeface="Huawei Sans"/>
                          <a:ea typeface="方正兰亭黑简体" panose="02000000000000000000" pitchFamily="2" charset="-122"/>
                        </a:defRPr>
                      </a:lvl2pPr>
                      <a:lvl3pPr marL="1188085" algn="l" defTabSz="1188085" rtl="0" eaLnBrk="1" latinLnBrk="0" hangingPunct="1">
                        <a:defRPr sz="2340" kern="1200">
                          <a:solidFill>
                            <a:schemeClr val="tx1"/>
                          </a:solidFill>
                          <a:latin typeface="Huawei Sans"/>
                          <a:ea typeface="方正兰亭黑简体" panose="02000000000000000000" pitchFamily="2" charset="-122"/>
                        </a:defRPr>
                      </a:lvl3pPr>
                      <a:lvl4pPr marL="1781810" algn="l" defTabSz="1188085" rtl="0" eaLnBrk="1" latinLnBrk="0" hangingPunct="1">
                        <a:defRPr sz="2340" kern="1200">
                          <a:solidFill>
                            <a:schemeClr val="tx1"/>
                          </a:solidFill>
                          <a:latin typeface="Huawei Sans"/>
                          <a:ea typeface="方正兰亭黑简体" panose="02000000000000000000" pitchFamily="2" charset="-122"/>
                        </a:defRPr>
                      </a:lvl4pPr>
                      <a:lvl5pPr marL="2375535" algn="l" defTabSz="1188085" rtl="0" eaLnBrk="1" latinLnBrk="0" hangingPunct="1">
                        <a:defRPr sz="2340" kern="1200">
                          <a:solidFill>
                            <a:schemeClr val="tx1"/>
                          </a:solidFill>
                          <a:latin typeface="Huawei Sans"/>
                          <a:ea typeface="方正兰亭黑简体" panose="02000000000000000000" pitchFamily="2" charset="-122"/>
                        </a:defRPr>
                      </a:lvl5pPr>
                      <a:lvl6pPr marL="2969260" algn="l" defTabSz="1188085" rtl="0" eaLnBrk="1" latinLnBrk="0" hangingPunct="1">
                        <a:defRPr sz="2340" kern="1200">
                          <a:solidFill>
                            <a:schemeClr val="tx1"/>
                          </a:solidFill>
                          <a:latin typeface="Huawei Sans"/>
                          <a:ea typeface="方正兰亭黑简体" panose="02000000000000000000" pitchFamily="2" charset="-122"/>
                        </a:defRPr>
                      </a:lvl6pPr>
                      <a:lvl7pPr marL="3563620" algn="l" defTabSz="1188085" rtl="0" eaLnBrk="1" latinLnBrk="0" hangingPunct="1">
                        <a:defRPr sz="2340" kern="1200">
                          <a:solidFill>
                            <a:schemeClr val="tx1"/>
                          </a:solidFill>
                          <a:latin typeface="Huawei Sans"/>
                          <a:ea typeface="方正兰亭黑简体" panose="02000000000000000000" pitchFamily="2" charset="-122"/>
                        </a:defRPr>
                      </a:lvl7pPr>
                      <a:lvl8pPr marL="4157345" algn="l" defTabSz="1188085" rtl="0" eaLnBrk="1" latinLnBrk="0" hangingPunct="1">
                        <a:defRPr sz="2340" kern="1200">
                          <a:solidFill>
                            <a:schemeClr val="tx1"/>
                          </a:solidFill>
                          <a:latin typeface="Huawei Sans"/>
                          <a:ea typeface="方正兰亭黑简体" panose="02000000000000000000" pitchFamily="2" charset="-122"/>
                        </a:defRPr>
                      </a:lvl8pPr>
                      <a:lvl9pPr marL="4751070" algn="l" defTabSz="1188085" rtl="0" eaLnBrk="1" latinLnBrk="0" hangingPunct="1">
                        <a:defRPr sz="234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通用型</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不可编辑</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中</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高</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通用性较强且适合大规模并行计算；设计和制造工艺成熟。</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并行运算能力在推理端无法完全发挥。</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高级复杂算法和通用性人工智能平台。</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28575"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1188085" rtl="0" eaLnBrk="1" latinLnBrk="0" hangingPunct="1">
                        <a:defRPr sz="2340" kern="1200">
                          <a:solidFill>
                            <a:schemeClr val="tx1"/>
                          </a:solidFill>
                          <a:latin typeface="Huawei Sans"/>
                          <a:ea typeface="方正兰亭黑简体" panose="02000000000000000000" pitchFamily="2" charset="-122"/>
                        </a:defRPr>
                      </a:lvl1pPr>
                      <a:lvl2pPr marL="593725" algn="l" defTabSz="1188085" rtl="0" eaLnBrk="1" latinLnBrk="0" hangingPunct="1">
                        <a:defRPr sz="2340" kern="1200">
                          <a:solidFill>
                            <a:schemeClr val="tx1"/>
                          </a:solidFill>
                          <a:latin typeface="Huawei Sans"/>
                          <a:ea typeface="方正兰亭黑简体" panose="02000000000000000000" pitchFamily="2" charset="-122"/>
                        </a:defRPr>
                      </a:lvl2pPr>
                      <a:lvl3pPr marL="1188085" algn="l" defTabSz="1188085" rtl="0" eaLnBrk="1" latinLnBrk="0" hangingPunct="1">
                        <a:defRPr sz="2340" kern="1200">
                          <a:solidFill>
                            <a:schemeClr val="tx1"/>
                          </a:solidFill>
                          <a:latin typeface="Huawei Sans"/>
                          <a:ea typeface="方正兰亭黑简体" panose="02000000000000000000" pitchFamily="2" charset="-122"/>
                        </a:defRPr>
                      </a:lvl3pPr>
                      <a:lvl4pPr marL="1781810" algn="l" defTabSz="1188085" rtl="0" eaLnBrk="1" latinLnBrk="0" hangingPunct="1">
                        <a:defRPr sz="2340" kern="1200">
                          <a:solidFill>
                            <a:schemeClr val="tx1"/>
                          </a:solidFill>
                          <a:latin typeface="Huawei Sans"/>
                          <a:ea typeface="方正兰亭黑简体" panose="02000000000000000000" pitchFamily="2" charset="-122"/>
                        </a:defRPr>
                      </a:lvl4pPr>
                      <a:lvl5pPr marL="2375535" algn="l" defTabSz="1188085" rtl="0" eaLnBrk="1" latinLnBrk="0" hangingPunct="1">
                        <a:defRPr sz="2340" kern="1200">
                          <a:solidFill>
                            <a:schemeClr val="tx1"/>
                          </a:solidFill>
                          <a:latin typeface="Huawei Sans"/>
                          <a:ea typeface="方正兰亭黑简体" panose="02000000000000000000" pitchFamily="2" charset="-122"/>
                        </a:defRPr>
                      </a:lvl5pPr>
                      <a:lvl6pPr marL="2969260" algn="l" defTabSz="1188085" rtl="0" eaLnBrk="1" latinLnBrk="0" hangingPunct="1">
                        <a:defRPr sz="2340" kern="1200">
                          <a:solidFill>
                            <a:schemeClr val="tx1"/>
                          </a:solidFill>
                          <a:latin typeface="Huawei Sans"/>
                          <a:ea typeface="方正兰亭黑简体" panose="02000000000000000000" pitchFamily="2" charset="-122"/>
                        </a:defRPr>
                      </a:lvl6pPr>
                      <a:lvl7pPr marL="3563620" algn="l" defTabSz="1188085" rtl="0" eaLnBrk="1" latinLnBrk="0" hangingPunct="1">
                        <a:defRPr sz="2340" kern="1200">
                          <a:solidFill>
                            <a:schemeClr val="tx1"/>
                          </a:solidFill>
                          <a:latin typeface="Huawei Sans"/>
                          <a:ea typeface="方正兰亭黑简体" panose="02000000000000000000" pitchFamily="2" charset="-122"/>
                        </a:defRPr>
                      </a:lvl7pPr>
                      <a:lvl8pPr marL="4157345" algn="l" defTabSz="1188085" rtl="0" eaLnBrk="1" latinLnBrk="0" hangingPunct="1">
                        <a:defRPr sz="2340" kern="1200">
                          <a:solidFill>
                            <a:schemeClr val="tx1"/>
                          </a:solidFill>
                          <a:latin typeface="Huawei Sans"/>
                          <a:ea typeface="方正兰亭黑简体" panose="02000000000000000000" pitchFamily="2" charset="-122"/>
                        </a:defRPr>
                      </a:lvl8pPr>
                      <a:lvl9pPr marL="4751070" algn="l" defTabSz="1188085" rtl="0" eaLnBrk="1" latinLnBrk="0" hangingPunct="1">
                        <a:defRPr sz="2340" kern="1200">
                          <a:solidFill>
                            <a:schemeClr val="tx1"/>
                          </a:solidFill>
                          <a:latin typeface="Huawei Sans"/>
                          <a:ea typeface="方正兰亭黑简体" panose="02000000000000000000" pitchFamily="2" charset="-122"/>
                        </a:defRPr>
                      </a:lvl9pPr>
                    </a:lstStyle>
                    <a:p>
                      <a:pPr algn="ct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FPGA</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ysClr val="windowText" lastClr="000000"/>
                      </a:solid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uawei Sans"/>
                          <a:ea typeface="方正兰亭黑简体" panose="02000000000000000000" pitchFamily="2" charset="-122"/>
                        </a:defRPr>
                      </a:lvl1pPr>
                      <a:lvl2pPr marL="593725" algn="l" defTabSz="1188085" rtl="0" eaLnBrk="1" latinLnBrk="0" hangingPunct="1">
                        <a:defRPr sz="2340" kern="1200">
                          <a:solidFill>
                            <a:schemeClr val="tx1"/>
                          </a:solidFill>
                          <a:latin typeface="Huawei Sans"/>
                          <a:ea typeface="方正兰亭黑简体" panose="02000000000000000000" pitchFamily="2" charset="-122"/>
                        </a:defRPr>
                      </a:lvl2pPr>
                      <a:lvl3pPr marL="1188085" algn="l" defTabSz="1188085" rtl="0" eaLnBrk="1" latinLnBrk="0" hangingPunct="1">
                        <a:defRPr sz="2340" kern="1200">
                          <a:solidFill>
                            <a:schemeClr val="tx1"/>
                          </a:solidFill>
                          <a:latin typeface="Huawei Sans"/>
                          <a:ea typeface="方正兰亭黑简体" panose="02000000000000000000" pitchFamily="2" charset="-122"/>
                        </a:defRPr>
                      </a:lvl3pPr>
                      <a:lvl4pPr marL="1781810" algn="l" defTabSz="1188085" rtl="0" eaLnBrk="1" latinLnBrk="0" hangingPunct="1">
                        <a:defRPr sz="2340" kern="1200">
                          <a:solidFill>
                            <a:schemeClr val="tx1"/>
                          </a:solidFill>
                          <a:latin typeface="Huawei Sans"/>
                          <a:ea typeface="方正兰亭黑简体" panose="02000000000000000000" pitchFamily="2" charset="-122"/>
                        </a:defRPr>
                      </a:lvl4pPr>
                      <a:lvl5pPr marL="2375535" algn="l" defTabSz="1188085" rtl="0" eaLnBrk="1" latinLnBrk="0" hangingPunct="1">
                        <a:defRPr sz="2340" kern="1200">
                          <a:solidFill>
                            <a:schemeClr val="tx1"/>
                          </a:solidFill>
                          <a:latin typeface="Huawei Sans"/>
                          <a:ea typeface="方正兰亭黑简体" panose="02000000000000000000" pitchFamily="2" charset="-122"/>
                        </a:defRPr>
                      </a:lvl5pPr>
                      <a:lvl6pPr marL="2969260" algn="l" defTabSz="1188085" rtl="0" eaLnBrk="1" latinLnBrk="0" hangingPunct="1">
                        <a:defRPr sz="2340" kern="1200">
                          <a:solidFill>
                            <a:schemeClr val="tx1"/>
                          </a:solidFill>
                          <a:latin typeface="Huawei Sans"/>
                          <a:ea typeface="方正兰亭黑简体" panose="02000000000000000000" pitchFamily="2" charset="-122"/>
                        </a:defRPr>
                      </a:lvl6pPr>
                      <a:lvl7pPr marL="3563620" algn="l" defTabSz="1188085" rtl="0" eaLnBrk="1" latinLnBrk="0" hangingPunct="1">
                        <a:defRPr sz="2340" kern="1200">
                          <a:solidFill>
                            <a:schemeClr val="tx1"/>
                          </a:solidFill>
                          <a:latin typeface="Huawei Sans"/>
                          <a:ea typeface="方正兰亭黑简体" panose="02000000000000000000" pitchFamily="2" charset="-122"/>
                        </a:defRPr>
                      </a:lvl7pPr>
                      <a:lvl8pPr marL="4157345" algn="l" defTabSz="1188085" rtl="0" eaLnBrk="1" latinLnBrk="0" hangingPunct="1">
                        <a:defRPr sz="2340" kern="1200">
                          <a:solidFill>
                            <a:schemeClr val="tx1"/>
                          </a:solidFill>
                          <a:latin typeface="Huawei Sans"/>
                          <a:ea typeface="方正兰亭黑简体" panose="02000000000000000000" pitchFamily="2" charset="-122"/>
                        </a:defRPr>
                      </a:lvl8pPr>
                      <a:lvl9pPr marL="4751070" algn="l" defTabSz="1188085" rtl="0" eaLnBrk="1" latinLnBrk="0" hangingPunct="1">
                        <a:defRPr sz="234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半定制化</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容易编辑</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高</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中</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可通过编程灵活配置芯片架构适应算法迭代，平均性能较高；功耗较低；开发周期较短。</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量产单价高；峰值计算能力较低；硬件编程困难。</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适用于各种具体的行业。</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28575"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1188085" rtl="0" eaLnBrk="1" latinLnBrk="0" hangingPunct="1">
                        <a:defRPr sz="2340" kern="1200">
                          <a:solidFill>
                            <a:schemeClr val="tx1"/>
                          </a:solidFill>
                          <a:latin typeface="Huawei Sans"/>
                          <a:ea typeface="方正兰亭黑简体" panose="02000000000000000000" pitchFamily="2" charset="-122"/>
                        </a:defRPr>
                      </a:lvl1pPr>
                      <a:lvl2pPr marL="593725" algn="l" defTabSz="1188085" rtl="0" eaLnBrk="1" latinLnBrk="0" hangingPunct="1">
                        <a:defRPr sz="2340" kern="1200">
                          <a:solidFill>
                            <a:schemeClr val="tx1"/>
                          </a:solidFill>
                          <a:latin typeface="Huawei Sans"/>
                          <a:ea typeface="方正兰亭黑简体" panose="02000000000000000000" pitchFamily="2" charset="-122"/>
                        </a:defRPr>
                      </a:lvl2pPr>
                      <a:lvl3pPr marL="1188085" algn="l" defTabSz="1188085" rtl="0" eaLnBrk="1" latinLnBrk="0" hangingPunct="1">
                        <a:defRPr sz="2340" kern="1200">
                          <a:solidFill>
                            <a:schemeClr val="tx1"/>
                          </a:solidFill>
                          <a:latin typeface="Huawei Sans"/>
                          <a:ea typeface="方正兰亭黑简体" panose="02000000000000000000" pitchFamily="2" charset="-122"/>
                        </a:defRPr>
                      </a:lvl3pPr>
                      <a:lvl4pPr marL="1781810" algn="l" defTabSz="1188085" rtl="0" eaLnBrk="1" latinLnBrk="0" hangingPunct="1">
                        <a:defRPr sz="2340" kern="1200">
                          <a:solidFill>
                            <a:schemeClr val="tx1"/>
                          </a:solidFill>
                          <a:latin typeface="Huawei Sans"/>
                          <a:ea typeface="方正兰亭黑简体" panose="02000000000000000000" pitchFamily="2" charset="-122"/>
                        </a:defRPr>
                      </a:lvl4pPr>
                      <a:lvl5pPr marL="2375535" algn="l" defTabSz="1188085" rtl="0" eaLnBrk="1" latinLnBrk="0" hangingPunct="1">
                        <a:defRPr sz="2340" kern="1200">
                          <a:solidFill>
                            <a:schemeClr val="tx1"/>
                          </a:solidFill>
                          <a:latin typeface="Huawei Sans"/>
                          <a:ea typeface="方正兰亭黑简体" panose="02000000000000000000" pitchFamily="2" charset="-122"/>
                        </a:defRPr>
                      </a:lvl5pPr>
                      <a:lvl6pPr marL="2969260" algn="l" defTabSz="1188085" rtl="0" eaLnBrk="1" latinLnBrk="0" hangingPunct="1">
                        <a:defRPr sz="2340" kern="1200">
                          <a:solidFill>
                            <a:schemeClr val="tx1"/>
                          </a:solidFill>
                          <a:latin typeface="Huawei Sans"/>
                          <a:ea typeface="方正兰亭黑简体" panose="02000000000000000000" pitchFamily="2" charset="-122"/>
                        </a:defRPr>
                      </a:lvl6pPr>
                      <a:lvl7pPr marL="3563620" algn="l" defTabSz="1188085" rtl="0" eaLnBrk="1" latinLnBrk="0" hangingPunct="1">
                        <a:defRPr sz="2340" kern="1200">
                          <a:solidFill>
                            <a:schemeClr val="tx1"/>
                          </a:solidFill>
                          <a:latin typeface="Huawei Sans"/>
                          <a:ea typeface="方正兰亭黑简体" panose="02000000000000000000" pitchFamily="2" charset="-122"/>
                        </a:defRPr>
                      </a:lvl7pPr>
                      <a:lvl8pPr marL="4157345" algn="l" defTabSz="1188085" rtl="0" eaLnBrk="1" latinLnBrk="0" hangingPunct="1">
                        <a:defRPr sz="2340" kern="1200">
                          <a:solidFill>
                            <a:schemeClr val="tx1"/>
                          </a:solidFill>
                          <a:latin typeface="Huawei Sans"/>
                          <a:ea typeface="方正兰亭黑简体" panose="02000000000000000000" pitchFamily="2" charset="-122"/>
                        </a:defRPr>
                      </a:lvl8pPr>
                      <a:lvl9pPr marL="4751070" algn="l" defTabSz="1188085" rtl="0" eaLnBrk="1" latinLnBrk="0" hangingPunct="1">
                        <a:defRPr sz="2340" kern="1200">
                          <a:solidFill>
                            <a:schemeClr val="tx1"/>
                          </a:solidFill>
                          <a:latin typeface="Huawei Sans"/>
                          <a:ea typeface="方正兰亭黑简体" panose="02000000000000000000" pitchFamily="2" charset="-122"/>
                        </a:defRPr>
                      </a:lvl9pPr>
                    </a:lstStyle>
                    <a:p>
                      <a:pPr algn="ct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ASIC</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ysClr val="windowText" lastClr="000000"/>
                      </a:solid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uawei Sans"/>
                          <a:ea typeface="方正兰亭黑简体" panose="02000000000000000000" pitchFamily="2" charset="-122"/>
                        </a:defRPr>
                      </a:lvl1pPr>
                      <a:lvl2pPr marL="593725" algn="l" defTabSz="1188085" rtl="0" eaLnBrk="1" latinLnBrk="0" hangingPunct="1">
                        <a:defRPr sz="2340" kern="1200">
                          <a:solidFill>
                            <a:schemeClr val="tx1"/>
                          </a:solidFill>
                          <a:latin typeface="Huawei Sans"/>
                          <a:ea typeface="方正兰亭黑简体" panose="02000000000000000000" pitchFamily="2" charset="-122"/>
                        </a:defRPr>
                      </a:lvl2pPr>
                      <a:lvl3pPr marL="1188085" algn="l" defTabSz="1188085" rtl="0" eaLnBrk="1" latinLnBrk="0" hangingPunct="1">
                        <a:defRPr sz="2340" kern="1200">
                          <a:solidFill>
                            <a:schemeClr val="tx1"/>
                          </a:solidFill>
                          <a:latin typeface="Huawei Sans"/>
                          <a:ea typeface="方正兰亭黑简体" panose="02000000000000000000" pitchFamily="2" charset="-122"/>
                        </a:defRPr>
                      </a:lvl3pPr>
                      <a:lvl4pPr marL="1781810" algn="l" defTabSz="1188085" rtl="0" eaLnBrk="1" latinLnBrk="0" hangingPunct="1">
                        <a:defRPr sz="2340" kern="1200">
                          <a:solidFill>
                            <a:schemeClr val="tx1"/>
                          </a:solidFill>
                          <a:latin typeface="Huawei Sans"/>
                          <a:ea typeface="方正兰亭黑简体" panose="02000000000000000000" pitchFamily="2" charset="-122"/>
                        </a:defRPr>
                      </a:lvl4pPr>
                      <a:lvl5pPr marL="2375535" algn="l" defTabSz="1188085" rtl="0" eaLnBrk="1" latinLnBrk="0" hangingPunct="1">
                        <a:defRPr sz="2340" kern="1200">
                          <a:solidFill>
                            <a:schemeClr val="tx1"/>
                          </a:solidFill>
                          <a:latin typeface="Huawei Sans"/>
                          <a:ea typeface="方正兰亭黑简体" panose="02000000000000000000" pitchFamily="2" charset="-122"/>
                        </a:defRPr>
                      </a:lvl5pPr>
                      <a:lvl6pPr marL="2969260" algn="l" defTabSz="1188085" rtl="0" eaLnBrk="1" latinLnBrk="0" hangingPunct="1">
                        <a:defRPr sz="2340" kern="1200">
                          <a:solidFill>
                            <a:schemeClr val="tx1"/>
                          </a:solidFill>
                          <a:latin typeface="Huawei Sans"/>
                          <a:ea typeface="方正兰亭黑简体" panose="02000000000000000000" pitchFamily="2" charset="-122"/>
                        </a:defRPr>
                      </a:lvl6pPr>
                      <a:lvl7pPr marL="3563620" algn="l" defTabSz="1188085" rtl="0" eaLnBrk="1" latinLnBrk="0" hangingPunct="1">
                        <a:defRPr sz="2340" kern="1200">
                          <a:solidFill>
                            <a:schemeClr val="tx1"/>
                          </a:solidFill>
                          <a:latin typeface="Huawei Sans"/>
                          <a:ea typeface="方正兰亭黑简体" panose="02000000000000000000" pitchFamily="2" charset="-122"/>
                        </a:defRPr>
                      </a:lvl7pPr>
                      <a:lvl8pPr marL="4157345" algn="l" defTabSz="1188085" rtl="0" eaLnBrk="1" latinLnBrk="0" hangingPunct="1">
                        <a:defRPr sz="2340" kern="1200">
                          <a:solidFill>
                            <a:schemeClr val="tx1"/>
                          </a:solidFill>
                          <a:latin typeface="Huawei Sans"/>
                          <a:ea typeface="方正兰亭黑简体" panose="02000000000000000000" pitchFamily="2" charset="-122"/>
                        </a:defRPr>
                      </a:lvl8pPr>
                      <a:lvl9pPr marL="4751070" algn="l" defTabSz="1188085" rtl="0" eaLnBrk="1" latinLnBrk="0" hangingPunct="1">
                        <a:defRPr sz="234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全定制化</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难以编辑</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高</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低</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通过算法固化实现极致的性能和能效、平均性能很强；功耗很低；体积小；量产后成本低。</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前期投入成本高；研发时间长；技术风险大。</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当客户处在某个特殊场景，可以为其独立设计一套专业智能算法软件。</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28575"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1188085" rtl="0" eaLnBrk="1" latinLnBrk="0" hangingPunct="1">
                        <a:defRPr sz="2340" kern="1200">
                          <a:solidFill>
                            <a:schemeClr val="tx1"/>
                          </a:solidFill>
                          <a:latin typeface="Huawei Sans"/>
                          <a:ea typeface="方正兰亭黑简体" panose="02000000000000000000" pitchFamily="2" charset="-122"/>
                        </a:defRPr>
                      </a:lvl1pPr>
                      <a:lvl2pPr marL="593725" algn="l" defTabSz="1188085" rtl="0" eaLnBrk="1" latinLnBrk="0" hangingPunct="1">
                        <a:defRPr sz="2340" kern="1200">
                          <a:solidFill>
                            <a:schemeClr val="tx1"/>
                          </a:solidFill>
                          <a:latin typeface="Huawei Sans"/>
                          <a:ea typeface="方正兰亭黑简体" panose="02000000000000000000" pitchFamily="2" charset="-122"/>
                        </a:defRPr>
                      </a:lvl2pPr>
                      <a:lvl3pPr marL="1188085" algn="l" defTabSz="1188085" rtl="0" eaLnBrk="1" latinLnBrk="0" hangingPunct="1">
                        <a:defRPr sz="2340" kern="1200">
                          <a:solidFill>
                            <a:schemeClr val="tx1"/>
                          </a:solidFill>
                          <a:latin typeface="Huawei Sans"/>
                          <a:ea typeface="方正兰亭黑简体" panose="02000000000000000000" pitchFamily="2" charset="-122"/>
                        </a:defRPr>
                      </a:lvl3pPr>
                      <a:lvl4pPr marL="1781810" algn="l" defTabSz="1188085" rtl="0" eaLnBrk="1" latinLnBrk="0" hangingPunct="1">
                        <a:defRPr sz="2340" kern="1200">
                          <a:solidFill>
                            <a:schemeClr val="tx1"/>
                          </a:solidFill>
                          <a:latin typeface="Huawei Sans"/>
                          <a:ea typeface="方正兰亭黑简体" panose="02000000000000000000" pitchFamily="2" charset="-122"/>
                        </a:defRPr>
                      </a:lvl4pPr>
                      <a:lvl5pPr marL="2375535" algn="l" defTabSz="1188085" rtl="0" eaLnBrk="1" latinLnBrk="0" hangingPunct="1">
                        <a:defRPr sz="2340" kern="1200">
                          <a:solidFill>
                            <a:schemeClr val="tx1"/>
                          </a:solidFill>
                          <a:latin typeface="Huawei Sans"/>
                          <a:ea typeface="方正兰亭黑简体" panose="02000000000000000000" pitchFamily="2" charset="-122"/>
                        </a:defRPr>
                      </a:lvl5pPr>
                      <a:lvl6pPr marL="2969260" algn="l" defTabSz="1188085" rtl="0" eaLnBrk="1" latinLnBrk="0" hangingPunct="1">
                        <a:defRPr sz="2340" kern="1200">
                          <a:solidFill>
                            <a:schemeClr val="tx1"/>
                          </a:solidFill>
                          <a:latin typeface="Huawei Sans"/>
                          <a:ea typeface="方正兰亭黑简体" panose="02000000000000000000" pitchFamily="2" charset="-122"/>
                        </a:defRPr>
                      </a:lvl6pPr>
                      <a:lvl7pPr marL="3563620" algn="l" defTabSz="1188085" rtl="0" eaLnBrk="1" latinLnBrk="0" hangingPunct="1">
                        <a:defRPr sz="2340" kern="1200">
                          <a:solidFill>
                            <a:schemeClr val="tx1"/>
                          </a:solidFill>
                          <a:latin typeface="Huawei Sans"/>
                          <a:ea typeface="方正兰亭黑简体" panose="02000000000000000000" pitchFamily="2" charset="-122"/>
                        </a:defRPr>
                      </a:lvl7pPr>
                      <a:lvl8pPr marL="4157345" algn="l" defTabSz="1188085" rtl="0" eaLnBrk="1" latinLnBrk="0" hangingPunct="1">
                        <a:defRPr sz="2340" kern="1200">
                          <a:solidFill>
                            <a:schemeClr val="tx1"/>
                          </a:solidFill>
                          <a:latin typeface="Huawei Sans"/>
                          <a:ea typeface="方正兰亭黑简体" panose="02000000000000000000" pitchFamily="2" charset="-122"/>
                        </a:defRPr>
                      </a:lvl8pPr>
                      <a:lvl9pPr marL="4751070" algn="l" defTabSz="1188085" rtl="0" eaLnBrk="1" latinLnBrk="0" hangingPunct="1">
                        <a:defRPr sz="234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类脑芯片</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ysClr val="windowText" lastClr="000000"/>
                      </a:solid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uawei Sans"/>
                          <a:ea typeface="方正兰亭黑简体" panose="02000000000000000000" pitchFamily="2" charset="-122"/>
                        </a:defRPr>
                      </a:lvl1pPr>
                      <a:lvl2pPr marL="593725" algn="l" defTabSz="1188085" rtl="0" eaLnBrk="1" latinLnBrk="0" hangingPunct="1">
                        <a:defRPr sz="2340" kern="1200">
                          <a:solidFill>
                            <a:schemeClr val="tx1"/>
                          </a:solidFill>
                          <a:latin typeface="Huawei Sans"/>
                          <a:ea typeface="方正兰亭黑简体" panose="02000000000000000000" pitchFamily="2" charset="-122"/>
                        </a:defRPr>
                      </a:lvl2pPr>
                      <a:lvl3pPr marL="1188085" algn="l" defTabSz="1188085" rtl="0" eaLnBrk="1" latinLnBrk="0" hangingPunct="1">
                        <a:defRPr sz="2340" kern="1200">
                          <a:solidFill>
                            <a:schemeClr val="tx1"/>
                          </a:solidFill>
                          <a:latin typeface="Huawei Sans"/>
                          <a:ea typeface="方正兰亭黑简体" panose="02000000000000000000" pitchFamily="2" charset="-122"/>
                        </a:defRPr>
                      </a:lvl3pPr>
                      <a:lvl4pPr marL="1781810" algn="l" defTabSz="1188085" rtl="0" eaLnBrk="1" latinLnBrk="0" hangingPunct="1">
                        <a:defRPr sz="2340" kern="1200">
                          <a:solidFill>
                            <a:schemeClr val="tx1"/>
                          </a:solidFill>
                          <a:latin typeface="Huawei Sans"/>
                          <a:ea typeface="方正兰亭黑简体" panose="02000000000000000000" pitchFamily="2" charset="-122"/>
                        </a:defRPr>
                      </a:lvl4pPr>
                      <a:lvl5pPr marL="2375535" algn="l" defTabSz="1188085" rtl="0" eaLnBrk="1" latinLnBrk="0" hangingPunct="1">
                        <a:defRPr sz="2340" kern="1200">
                          <a:solidFill>
                            <a:schemeClr val="tx1"/>
                          </a:solidFill>
                          <a:latin typeface="Huawei Sans"/>
                          <a:ea typeface="方正兰亭黑简体" panose="02000000000000000000" pitchFamily="2" charset="-122"/>
                        </a:defRPr>
                      </a:lvl5pPr>
                      <a:lvl6pPr marL="2969260" algn="l" defTabSz="1188085" rtl="0" eaLnBrk="1" latinLnBrk="0" hangingPunct="1">
                        <a:defRPr sz="2340" kern="1200">
                          <a:solidFill>
                            <a:schemeClr val="tx1"/>
                          </a:solidFill>
                          <a:latin typeface="Huawei Sans"/>
                          <a:ea typeface="方正兰亭黑简体" panose="02000000000000000000" pitchFamily="2" charset="-122"/>
                        </a:defRPr>
                      </a:lvl6pPr>
                      <a:lvl7pPr marL="3563620" algn="l" defTabSz="1188085" rtl="0" eaLnBrk="1" latinLnBrk="0" hangingPunct="1">
                        <a:defRPr sz="2340" kern="1200">
                          <a:solidFill>
                            <a:schemeClr val="tx1"/>
                          </a:solidFill>
                          <a:latin typeface="Huawei Sans"/>
                          <a:ea typeface="方正兰亭黑简体" panose="02000000000000000000" pitchFamily="2" charset="-122"/>
                        </a:defRPr>
                      </a:lvl7pPr>
                      <a:lvl8pPr marL="4157345" algn="l" defTabSz="1188085" rtl="0" eaLnBrk="1" latinLnBrk="0" hangingPunct="1">
                        <a:defRPr sz="2340" kern="1200">
                          <a:solidFill>
                            <a:schemeClr val="tx1"/>
                          </a:solidFill>
                          <a:latin typeface="Huawei Sans"/>
                          <a:ea typeface="方正兰亭黑简体" panose="02000000000000000000" pitchFamily="2" charset="-122"/>
                        </a:defRPr>
                      </a:lvl8pPr>
                      <a:lvl9pPr marL="4751070" algn="l" defTabSz="1188085" rtl="0" eaLnBrk="1" latinLnBrk="0" hangingPunct="1">
                        <a:defRPr sz="234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模拟人脑</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不可编辑</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高</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功耗低；通信效率高；认知能力强。</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目前仍处于探索阶段。</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800" kern="1200">
                          <a:solidFill>
                            <a:schemeClr val="tx1"/>
                          </a:solidFill>
                          <a:latin typeface="Huawei Sans"/>
                          <a:ea typeface="方正兰亭黑简体" panose="02000000000000000000" pitchFamily="2" charset="-122"/>
                        </a:defRPr>
                      </a:lvl1pPr>
                      <a:lvl2pPr marL="457200" algn="l" defTabSz="913765" rtl="0" eaLnBrk="1" latinLnBrk="0" hangingPunct="1">
                        <a:defRPr sz="1800" kern="1200">
                          <a:solidFill>
                            <a:schemeClr val="tx1"/>
                          </a:solidFill>
                          <a:latin typeface="Huawei Sans"/>
                          <a:ea typeface="方正兰亭黑简体" panose="02000000000000000000" pitchFamily="2" charset="-122"/>
                        </a:defRPr>
                      </a:lvl2pPr>
                      <a:lvl3pPr marL="913765" algn="l" defTabSz="913765" rtl="0" eaLnBrk="1" latinLnBrk="0" hangingPunct="1">
                        <a:defRPr sz="1800" kern="1200">
                          <a:solidFill>
                            <a:schemeClr val="tx1"/>
                          </a:solidFill>
                          <a:latin typeface="Huawei Sans"/>
                          <a:ea typeface="方正兰亭黑简体" panose="02000000000000000000" pitchFamily="2" charset="-122"/>
                        </a:defRPr>
                      </a:lvl3pPr>
                      <a:lvl4pPr marL="1370965" algn="l" defTabSz="913765" rtl="0" eaLnBrk="1" latinLnBrk="0" hangingPunct="1">
                        <a:defRPr sz="1800" kern="1200">
                          <a:solidFill>
                            <a:schemeClr val="tx1"/>
                          </a:solidFill>
                          <a:latin typeface="Huawei Sans"/>
                          <a:ea typeface="方正兰亭黑简体" panose="02000000000000000000" pitchFamily="2" charset="-122"/>
                        </a:defRPr>
                      </a:lvl4pPr>
                      <a:lvl5pPr marL="1828165" algn="l" defTabSz="913765" rtl="0" eaLnBrk="1" latinLnBrk="0" hangingPunct="1">
                        <a:defRPr sz="1800" kern="1200">
                          <a:solidFill>
                            <a:schemeClr val="tx1"/>
                          </a:solidFill>
                          <a:latin typeface="Huawei Sans"/>
                          <a:ea typeface="方正兰亭黑简体" panose="02000000000000000000" pitchFamily="2" charset="-122"/>
                        </a:defRPr>
                      </a:lvl5pPr>
                      <a:lvl6pPr marL="2285365" algn="l" defTabSz="913765" rtl="0" eaLnBrk="1" latinLnBrk="0" hangingPunct="1">
                        <a:defRPr sz="1800" kern="1200">
                          <a:solidFill>
                            <a:schemeClr val="tx1"/>
                          </a:solidFill>
                          <a:latin typeface="Huawei Sans"/>
                          <a:ea typeface="方正兰亭黑简体" panose="02000000000000000000" pitchFamily="2" charset="-122"/>
                        </a:defRPr>
                      </a:lvl6pPr>
                      <a:lvl7pPr marL="2741930" algn="l" defTabSz="913765" rtl="0" eaLnBrk="1" latinLnBrk="0" hangingPunct="1">
                        <a:defRPr sz="1800" kern="1200">
                          <a:solidFill>
                            <a:schemeClr val="tx1"/>
                          </a:solidFill>
                          <a:latin typeface="Huawei Sans"/>
                          <a:ea typeface="方正兰亭黑简体" panose="02000000000000000000" pitchFamily="2" charset="-122"/>
                        </a:defRPr>
                      </a:lvl7pPr>
                      <a:lvl8pPr marL="3199130" algn="l" defTabSz="913765" rtl="0" eaLnBrk="1" latinLnBrk="0" hangingPunct="1">
                        <a:defRPr sz="1800" kern="1200">
                          <a:solidFill>
                            <a:schemeClr val="tx1"/>
                          </a:solidFill>
                          <a:latin typeface="Huawei Sans"/>
                          <a:ea typeface="方正兰亭黑简体" panose="02000000000000000000" pitchFamily="2" charset="-122"/>
                        </a:defRPr>
                      </a:lvl8pPr>
                      <a:lvl9pPr marL="3656330" algn="l" defTabSz="913765" rtl="0" eaLnBrk="1" latinLnBrk="0" hangingPunct="1">
                        <a:defRPr sz="180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适用于各种具体的行业。</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28575" cap="flat" cmpd="sng" algn="ctr">
                      <a:solidFill>
                        <a:sysClr val="windowText" lastClr="000000"/>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sym typeface="Huawei Sans" panose="020C0503030203020204" pitchFamily="34" charset="0"/>
              </a:rPr>
              <a:t>通用计算 </a:t>
            </a:r>
            <a:r>
              <a:rPr lang="en-US" altLang="zh-CN" sz="2000" dirty="0">
                <a:sym typeface="Huawei Sans" panose="020C0503030203020204" pitchFamily="34" charset="0"/>
              </a:rPr>
              <a:t>VS.</a:t>
            </a:r>
            <a:r>
              <a:rPr lang="en-US" altLang="zh-CN" dirty="0">
                <a:sym typeface="Huawei Sans" panose="020C0503030203020204" pitchFamily="34" charset="0"/>
              </a:rPr>
              <a:t> AI</a:t>
            </a:r>
            <a:r>
              <a:rPr lang="zh-CN" altLang="en-US" dirty="0">
                <a:sym typeface="Huawei Sans" panose="020C0503030203020204" pitchFamily="34" charset="0"/>
              </a:rPr>
              <a:t>计算：“分工”不同，共建多样性计算</a:t>
            </a:r>
            <a:endParaRPr lang="zh-CN" altLang="en-US" dirty="0">
              <a:sym typeface="Huawei Sans" panose="020C0503030203020204" pitchFamily="34" charset="0"/>
            </a:endParaRPr>
          </a:p>
        </p:txBody>
      </p:sp>
      <p:sp>
        <p:nvSpPr>
          <p:cNvPr id="6" name="文本框 5"/>
          <p:cNvSpPr txBox="1"/>
          <p:nvPr/>
        </p:nvSpPr>
        <p:spPr>
          <a:xfrm>
            <a:off x="527420" y="1601518"/>
            <a:ext cx="1779654" cy="646331"/>
          </a:xfrm>
          <a:prstGeom prst="rect">
            <a:avLst/>
          </a:prstGeom>
          <a:noFill/>
        </p:spPr>
        <p:txBody>
          <a:bodyPr wrap="none" rtlCol="0">
            <a:spAutoFit/>
          </a:bodyPr>
          <a:lstStyle/>
          <a:p>
            <a:r>
              <a:rPr lang="zh-CN" altLang="en-US"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通用计算</a:t>
            </a:r>
            <a:endParaRPr lang="en-US" altLang="zh-CN"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以</a:t>
            </a:r>
            <a:r>
              <a:rPr lang="en-US" altLang="zh-CN" b="1" dirty="0">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提供算力</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文本框 6"/>
          <p:cNvSpPr txBox="1"/>
          <p:nvPr/>
        </p:nvSpPr>
        <p:spPr>
          <a:xfrm>
            <a:off x="531768" y="3335134"/>
            <a:ext cx="1803699" cy="646331"/>
          </a:xfrm>
          <a:prstGeom prst="rect">
            <a:avLst/>
          </a:prstGeom>
          <a:noFill/>
        </p:spPr>
        <p:txBody>
          <a:bodyPr wrap="none" rtlCol="0">
            <a:spAutoFit/>
          </a:bodyPr>
          <a:lstStyle/>
          <a:p>
            <a:r>
              <a:rPr lang="en-US" altLang="zh-CN"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计算</a:t>
            </a:r>
            <a:endParaRPr lang="en-US" altLang="zh-CN"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以</a:t>
            </a:r>
            <a:r>
              <a:rPr lang="en-US" altLang="zh-CN" b="1" dirty="0">
                <a:latin typeface="Huawei Sans" panose="020C0503030203020204" pitchFamily="34" charset="0"/>
                <a:ea typeface="方正兰亭黑简体" panose="02000000000000000000" pitchFamily="2" charset="-122"/>
                <a:sym typeface="Huawei Sans" panose="020C0503030203020204" pitchFamily="34" charset="0"/>
              </a:rPr>
              <a:t>GPU</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提供算力</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文本框 7"/>
          <p:cNvSpPr txBox="1"/>
          <p:nvPr/>
        </p:nvSpPr>
        <p:spPr>
          <a:xfrm>
            <a:off x="531768" y="5027856"/>
            <a:ext cx="1814920" cy="646331"/>
          </a:xfrm>
          <a:prstGeom prst="rect">
            <a:avLst/>
          </a:prstGeom>
          <a:noFill/>
        </p:spPr>
        <p:txBody>
          <a:bodyPr wrap="none" rtlCol="0">
            <a:spAutoFit/>
          </a:bodyPr>
          <a:lstStyle/>
          <a:p>
            <a:r>
              <a:rPr lang="en-US" altLang="zh-CN"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计算</a:t>
            </a:r>
            <a:endParaRPr lang="en-US" altLang="zh-CN"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以</a:t>
            </a:r>
            <a:r>
              <a:rPr lang="en-US" altLang="zh-CN" b="1" dirty="0">
                <a:latin typeface="Huawei Sans" panose="020C0503030203020204" pitchFamily="34" charset="0"/>
                <a:ea typeface="方正兰亭黑简体" panose="02000000000000000000" pitchFamily="2" charset="-122"/>
                <a:sym typeface="Huawei Sans" panose="020C0503030203020204" pitchFamily="34" charset="0"/>
              </a:rPr>
              <a:t>NPU</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提供算力</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文本框 8"/>
          <p:cNvSpPr txBox="1"/>
          <p:nvPr/>
        </p:nvSpPr>
        <p:spPr>
          <a:xfrm>
            <a:off x="4618119" y="904485"/>
            <a:ext cx="1569660" cy="369332"/>
          </a:xfrm>
          <a:prstGeom prst="rect">
            <a:avLst/>
          </a:prstGeom>
          <a:noFill/>
        </p:spPr>
        <p:txBody>
          <a:bodyPr wrap="none" rtlCol="0">
            <a:spAutoFit/>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硬件结构抽象</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文本框 9"/>
          <p:cNvSpPr txBox="1"/>
          <p:nvPr/>
        </p:nvSpPr>
        <p:spPr>
          <a:xfrm>
            <a:off x="6861383" y="3471405"/>
            <a:ext cx="2546318" cy="1993559"/>
          </a:xfrm>
          <a:prstGeom prst="rect">
            <a:avLst/>
          </a:prstGeom>
          <a:noFill/>
        </p:spPr>
        <p:txBody>
          <a:bodyPr wrap="square" rtlCol="0">
            <a:spAutoFit/>
          </a:bodyPr>
          <a:lstStyle/>
          <a:p>
            <a:pPr>
              <a:lnSpc>
                <a:spcPct val="150000"/>
              </a:lnSpc>
            </a:pPr>
            <a:r>
              <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适合逻辑简单</a:t>
            </a:r>
            <a:endParaRPr lang="en-US" altLang="zh-CN" sz="1600" b="1"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计算密集型高并发任务</a:t>
            </a:r>
            <a:endParaRPr lang="en-US" altLang="zh-CN" sz="1600" b="1"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en-US" altLang="zh-CN" sz="20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70%</a:t>
            </a:r>
            <a:r>
              <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以上晶体管用于构建</a:t>
            </a:r>
            <a:r>
              <a:rPr lang="zh-CN" altLang="en-US" sz="16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计算单元，</a:t>
            </a:r>
            <a:endParaRPr lang="en-US" altLang="zh-CN" sz="16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计算核心几千或上万个。</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文本框 10"/>
          <p:cNvSpPr txBox="1"/>
          <p:nvPr/>
        </p:nvSpPr>
        <p:spPr>
          <a:xfrm>
            <a:off x="9976493" y="915332"/>
            <a:ext cx="1107996" cy="369332"/>
          </a:xfrm>
          <a:prstGeom prst="rect">
            <a:avLst/>
          </a:prstGeom>
          <a:noFill/>
        </p:spPr>
        <p:txBody>
          <a:bodyPr wrap="none" rtlCol="0">
            <a:spAutoFit/>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适用场景</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文本框 11"/>
          <p:cNvSpPr txBox="1"/>
          <p:nvPr/>
        </p:nvSpPr>
        <p:spPr>
          <a:xfrm>
            <a:off x="7406667" y="915332"/>
            <a:ext cx="1107996" cy="369332"/>
          </a:xfrm>
          <a:prstGeom prst="rect">
            <a:avLst/>
          </a:prstGeom>
          <a:noFill/>
        </p:spPr>
        <p:txBody>
          <a:bodyPr wrap="none" rtlCol="0">
            <a:spAutoFit/>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计算特点</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文本框 13"/>
          <p:cNvSpPr txBox="1"/>
          <p:nvPr/>
        </p:nvSpPr>
        <p:spPr>
          <a:xfrm>
            <a:off x="6858807" y="1216267"/>
            <a:ext cx="2637961" cy="1813638"/>
          </a:xfrm>
          <a:prstGeom prst="rect">
            <a:avLst/>
          </a:prstGeom>
          <a:noFill/>
        </p:spPr>
        <p:txBody>
          <a:bodyPr wrap="square" rtlCol="0">
            <a:spAutoFit/>
          </a:bodyPr>
          <a:lstStyle/>
          <a:p>
            <a:pPr>
              <a:lnSpc>
                <a:spcPct val="150000"/>
              </a:lnSpc>
            </a:pP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适合复杂逻辑运算</a:t>
            </a:r>
            <a:endParaRPr lang="en-US" altLang="zh-CN" sz="1400" b="1"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比如大多数通用软件</a:t>
            </a:r>
            <a:endParaRPr lang="en-US" altLang="zh-CN" sz="1400" b="1"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en-US" altLang="zh-CN" sz="20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70%</a:t>
            </a: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以上晶体管用于</a:t>
            </a:r>
            <a:r>
              <a:rPr lang="zh-CN" altLang="en-US" sz="14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构建</a:t>
            </a:r>
            <a:r>
              <a:rPr lang="en-US" altLang="zh-CN" sz="14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Cache</a:t>
            </a:r>
            <a:r>
              <a:rPr lang="zh-CN" altLang="en-US" sz="1400" b="1"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和控制单元</a:t>
            </a: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，计算核心从几个到几十个。</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文本框 14"/>
          <p:cNvSpPr txBox="1"/>
          <p:nvPr/>
        </p:nvSpPr>
        <p:spPr>
          <a:xfrm>
            <a:off x="9604214" y="3094067"/>
            <a:ext cx="2026652" cy="2967800"/>
          </a:xfrm>
          <a:prstGeom prst="rect">
            <a:avLst/>
          </a:prstGeom>
          <a:noFill/>
        </p:spPr>
        <p:txBody>
          <a:bodyPr wrap="square" rtlCol="0">
            <a:spAutoFit/>
          </a:bodyPr>
          <a:lstStyle/>
          <a:p>
            <a:pPr>
              <a:lnSpc>
                <a:spcPct val="150000"/>
              </a:lnSpc>
            </a:pP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特定应用</a:t>
            </a:r>
            <a:endParaRPr lang="en-US" altLang="zh-CN" sz="1400" b="1"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图像识别：车牌识别、目标识别、目标检测；</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自然语言处理：机器翻译、文本生成；</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语言处理：语音识别、语音合成；</a:t>
            </a:r>
            <a:endParaRPr lang="en-US" altLang="zh-CN" sz="1400"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搜索推荐、辅助驾驶、趋势预测等。</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文本框 17"/>
          <p:cNvSpPr txBox="1"/>
          <p:nvPr/>
        </p:nvSpPr>
        <p:spPr>
          <a:xfrm>
            <a:off x="9604214" y="1354279"/>
            <a:ext cx="2001086" cy="1351973"/>
          </a:xfrm>
          <a:prstGeom prst="rect">
            <a:avLst/>
          </a:prstGeom>
          <a:noFill/>
        </p:spPr>
        <p:txBody>
          <a:bodyPr wrap="square" rtlCol="0">
            <a:spAutoFit/>
          </a:bodyPr>
          <a:lstStyle/>
          <a:p>
            <a:pPr>
              <a:lnSpc>
                <a:spcPct val="150000"/>
              </a:lnSpc>
            </a:pPr>
            <a:r>
              <a:rPr lang="zh-CN" altLang="en-US" sz="1400" b="1" dirty="0">
                <a:latin typeface="Huawei Sans" panose="020C0503030203020204" pitchFamily="34" charset="0"/>
                <a:ea typeface="方正兰亭黑简体" panose="02000000000000000000" pitchFamily="2" charset="-122"/>
                <a:sym typeface="Huawei Sans" panose="020C0503030203020204" pitchFamily="34" charset="0"/>
              </a:rPr>
              <a:t>通用应用</a:t>
            </a:r>
            <a:endParaRPr lang="en-US" altLang="zh-CN" sz="1400" b="1"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zh-CN" altLang="en-US" sz="1400" dirty="0">
                <a:latin typeface="Huawei Sans" panose="020C0503030203020204" pitchFamily="34" charset="0"/>
                <a:ea typeface="方正兰亭黑简体" panose="02000000000000000000" pitchFamily="2" charset="-122"/>
                <a:sym typeface="Huawei Sans" panose="020C0503030203020204" pitchFamily="34" charset="0"/>
              </a:rPr>
              <a:t>办公、数据库、数值计算（气象预测、流体仿真、电磁仿真）等。</a:t>
            </a:r>
            <a:endParaRPr lang="zh-CN" altLang="en-US" sz="1400" dirty="0">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9" name="组合 18"/>
          <p:cNvGrpSpPr/>
          <p:nvPr/>
        </p:nvGrpSpPr>
        <p:grpSpPr>
          <a:xfrm>
            <a:off x="4421943" y="1274416"/>
            <a:ext cx="2207667" cy="1711722"/>
            <a:chOff x="885824" y="517522"/>
            <a:chExt cx="2228852" cy="1711328"/>
          </a:xfrm>
        </p:grpSpPr>
        <p:sp>
          <p:nvSpPr>
            <p:cNvPr id="20" name="矩形 19"/>
            <p:cNvSpPr/>
            <p:nvPr/>
          </p:nvSpPr>
          <p:spPr>
            <a:xfrm>
              <a:off x="891540" y="1157287"/>
              <a:ext cx="2223136" cy="561975"/>
            </a:xfrm>
            <a:prstGeom prst="rect">
              <a:avLst/>
            </a:prstGeom>
            <a:solidFill>
              <a:srgbClr val="ED6D00">
                <a:lumMod val="60000"/>
                <a:lumOff val="40000"/>
              </a:srgbClr>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Cache</a:t>
              </a:r>
              <a:endParaRPr kumimoji="0" lang="en-US" altLang="zh-CN" sz="1600" b="0"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缓存单元</a:t>
              </a:r>
              <a:endParaRPr kumimoji="0" lang="zh-CN" altLang="en-US" sz="1600" b="0"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矩形 20"/>
            <p:cNvSpPr/>
            <p:nvPr/>
          </p:nvSpPr>
          <p:spPr>
            <a:xfrm>
              <a:off x="885825" y="1834515"/>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矩形 21"/>
            <p:cNvSpPr/>
            <p:nvPr/>
          </p:nvSpPr>
          <p:spPr>
            <a:xfrm>
              <a:off x="2105025" y="517522"/>
              <a:ext cx="481013" cy="236538"/>
            </a:xfrm>
            <a:prstGeom prst="rect">
              <a:avLst/>
            </a:prstGeom>
            <a:solidFill>
              <a:srgbClr val="61B230">
                <a:lumMod val="40000"/>
                <a:lumOff val="60000"/>
              </a:srgbClr>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ALU</a:t>
              </a:r>
              <a:endParaRPr kumimoji="0" lang="zh-CN" altLang="en-US" sz="12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矩形 22"/>
            <p:cNvSpPr/>
            <p:nvPr/>
          </p:nvSpPr>
          <p:spPr>
            <a:xfrm>
              <a:off x="885825" y="519112"/>
              <a:ext cx="1171575" cy="56197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Control</a:t>
              </a:r>
              <a:endParaRPr kumimoji="0" lang="en-US" altLang="zh-CN" sz="14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控制单元</a:t>
              </a:r>
              <a:endParaRPr kumimoji="0" lang="zh-CN" altLang="en-US" sz="14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矩形 23"/>
            <p:cNvSpPr/>
            <p:nvPr/>
          </p:nvSpPr>
          <p:spPr>
            <a:xfrm>
              <a:off x="2633663" y="517522"/>
              <a:ext cx="481013" cy="236538"/>
            </a:xfrm>
            <a:prstGeom prst="rect">
              <a:avLst/>
            </a:prstGeom>
            <a:solidFill>
              <a:srgbClr val="61B230">
                <a:lumMod val="40000"/>
                <a:lumOff val="60000"/>
              </a:srgbClr>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ALU</a:t>
              </a:r>
              <a:endParaRPr kumimoji="0" lang="zh-CN" altLang="en-US" sz="12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矩形 24"/>
            <p:cNvSpPr/>
            <p:nvPr/>
          </p:nvSpPr>
          <p:spPr>
            <a:xfrm>
              <a:off x="2633663" y="838991"/>
              <a:ext cx="481013" cy="236538"/>
            </a:xfrm>
            <a:prstGeom prst="rect">
              <a:avLst/>
            </a:prstGeom>
            <a:solidFill>
              <a:srgbClr val="61B230">
                <a:lumMod val="40000"/>
                <a:lumOff val="60000"/>
              </a:srgbClr>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ALU</a:t>
              </a:r>
              <a:endParaRPr kumimoji="0" lang="zh-CN" altLang="en-US" sz="12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矩形 25"/>
            <p:cNvSpPr/>
            <p:nvPr/>
          </p:nvSpPr>
          <p:spPr>
            <a:xfrm>
              <a:off x="2105025" y="844549"/>
              <a:ext cx="481013" cy="236538"/>
            </a:xfrm>
            <a:prstGeom prst="rect">
              <a:avLst/>
            </a:prstGeom>
            <a:solidFill>
              <a:srgbClr val="61B230">
                <a:lumMod val="40000"/>
                <a:lumOff val="60000"/>
              </a:srgbClr>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ALU</a:t>
              </a:r>
              <a:endParaRPr kumimoji="0" lang="zh-CN" altLang="en-US" sz="12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矩形 26"/>
            <p:cNvSpPr/>
            <p:nvPr/>
          </p:nvSpPr>
          <p:spPr>
            <a:xfrm>
              <a:off x="1824039" y="1859339"/>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矩形 27"/>
            <p:cNvSpPr/>
            <p:nvPr/>
          </p:nvSpPr>
          <p:spPr>
            <a:xfrm>
              <a:off x="885824" y="2077403"/>
              <a:ext cx="179069" cy="89535"/>
            </a:xfrm>
            <a:prstGeom prst="rect">
              <a:avLst/>
            </a:prstGeom>
            <a:solidFill>
              <a:srgbClr val="BEE7A6"/>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文本框 28"/>
            <p:cNvSpPr txBox="1"/>
            <p:nvPr/>
          </p:nvSpPr>
          <p:spPr>
            <a:xfrm>
              <a:off x="1134070" y="1811774"/>
              <a:ext cx="615553"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控制单元</a:t>
              </a:r>
              <a:endPar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文本框 29"/>
            <p:cNvSpPr txBox="1"/>
            <p:nvPr/>
          </p:nvSpPr>
          <p:spPr>
            <a:xfrm>
              <a:off x="2077524" y="1815584"/>
              <a:ext cx="615553"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缓存单元</a:t>
              </a:r>
              <a:endPar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文本框 30"/>
            <p:cNvSpPr txBox="1"/>
            <p:nvPr/>
          </p:nvSpPr>
          <p:spPr>
            <a:xfrm>
              <a:off x="1126450" y="2044184"/>
              <a:ext cx="923330"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算术逻辑单元</a:t>
              </a:r>
              <a:endPar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2" name="组合 31"/>
          <p:cNvGrpSpPr/>
          <p:nvPr/>
        </p:nvGrpSpPr>
        <p:grpSpPr>
          <a:xfrm>
            <a:off x="4429152" y="2809568"/>
            <a:ext cx="2196810" cy="1775702"/>
            <a:chOff x="852335" y="2324100"/>
            <a:chExt cx="2369777" cy="1915513"/>
          </a:xfrm>
        </p:grpSpPr>
        <p:grpSp>
          <p:nvGrpSpPr>
            <p:cNvPr id="33" name="组合 32"/>
            <p:cNvGrpSpPr/>
            <p:nvPr/>
          </p:nvGrpSpPr>
          <p:grpSpPr>
            <a:xfrm>
              <a:off x="852335" y="2498149"/>
              <a:ext cx="2365604" cy="1741464"/>
              <a:chOff x="852335" y="2498149"/>
              <a:chExt cx="2365604" cy="1741464"/>
            </a:xfrm>
          </p:grpSpPr>
          <p:grpSp>
            <p:nvGrpSpPr>
              <p:cNvPr id="44" name="组合 43"/>
              <p:cNvGrpSpPr/>
              <p:nvPr/>
            </p:nvGrpSpPr>
            <p:grpSpPr>
              <a:xfrm>
                <a:off x="852335" y="2498149"/>
                <a:ext cx="2365604" cy="1299152"/>
                <a:chOff x="923569" y="2547103"/>
                <a:chExt cx="2986438" cy="1613684"/>
              </a:xfrm>
            </p:grpSpPr>
            <p:grpSp>
              <p:nvGrpSpPr>
                <p:cNvPr id="52" name="组合 51"/>
                <p:cNvGrpSpPr/>
                <p:nvPr/>
              </p:nvGrpSpPr>
              <p:grpSpPr>
                <a:xfrm>
                  <a:off x="923569" y="2547103"/>
                  <a:ext cx="2986438" cy="793307"/>
                  <a:chOff x="923569" y="2547103"/>
                  <a:chExt cx="2986438" cy="793307"/>
                </a:xfrm>
              </p:grpSpPr>
              <p:grpSp>
                <p:nvGrpSpPr>
                  <p:cNvPr id="150" name="组合 149"/>
                  <p:cNvGrpSpPr/>
                  <p:nvPr/>
                </p:nvGrpSpPr>
                <p:grpSpPr>
                  <a:xfrm>
                    <a:off x="925472" y="2547103"/>
                    <a:ext cx="2984533" cy="179070"/>
                    <a:chOff x="925472" y="2536626"/>
                    <a:chExt cx="2984533" cy="179070"/>
                  </a:xfrm>
                </p:grpSpPr>
                <p:grpSp>
                  <p:nvGrpSpPr>
                    <p:cNvPr id="223" name="组合 222"/>
                    <p:cNvGrpSpPr/>
                    <p:nvPr/>
                  </p:nvGrpSpPr>
                  <p:grpSpPr>
                    <a:xfrm>
                      <a:off x="925472" y="2536626"/>
                      <a:ext cx="179070" cy="179070"/>
                      <a:chOff x="4270058" y="2933759"/>
                      <a:chExt cx="179070" cy="179070"/>
                    </a:xfrm>
                  </p:grpSpPr>
                  <p:sp>
                    <p:nvSpPr>
                      <p:cNvPr id="244" name="矩形 243"/>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5" name="矩形 244"/>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24" name="组合 223"/>
                    <p:cNvGrpSpPr/>
                    <p:nvPr/>
                  </p:nvGrpSpPr>
                  <p:grpSpPr>
                    <a:xfrm>
                      <a:off x="1144547" y="2539513"/>
                      <a:ext cx="695322" cy="173296"/>
                      <a:chOff x="2454594" y="2691049"/>
                      <a:chExt cx="695322" cy="173296"/>
                    </a:xfrm>
                  </p:grpSpPr>
                  <p:sp>
                    <p:nvSpPr>
                      <p:cNvPr id="240" name="矩形 239"/>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1" name="矩形 240"/>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2" name="矩形 241"/>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3" name="矩形 242"/>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25" name="组合 224"/>
                    <p:cNvGrpSpPr/>
                    <p:nvPr/>
                  </p:nvGrpSpPr>
                  <p:grpSpPr>
                    <a:xfrm>
                      <a:off x="1824039" y="2539513"/>
                      <a:ext cx="695322" cy="173296"/>
                      <a:chOff x="2454594" y="2691049"/>
                      <a:chExt cx="695322" cy="173296"/>
                    </a:xfrm>
                  </p:grpSpPr>
                  <p:sp>
                    <p:nvSpPr>
                      <p:cNvPr id="236" name="矩形 235"/>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7" name="矩形 236"/>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8" name="矩形 237"/>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9" name="矩形 238"/>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26" name="组合 225"/>
                    <p:cNvGrpSpPr/>
                    <p:nvPr/>
                  </p:nvGrpSpPr>
                  <p:grpSpPr>
                    <a:xfrm>
                      <a:off x="2519361" y="2539513"/>
                      <a:ext cx="695322" cy="173296"/>
                      <a:chOff x="2454594" y="2691049"/>
                      <a:chExt cx="695322" cy="173296"/>
                    </a:xfrm>
                  </p:grpSpPr>
                  <p:sp>
                    <p:nvSpPr>
                      <p:cNvPr id="232" name="矩形 231"/>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3" name="矩形 232"/>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4" name="矩形 233"/>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5" name="矩形 234"/>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27" name="组合 226"/>
                    <p:cNvGrpSpPr/>
                    <p:nvPr/>
                  </p:nvGrpSpPr>
                  <p:grpSpPr>
                    <a:xfrm>
                      <a:off x="3214683" y="2539513"/>
                      <a:ext cx="695322" cy="173296"/>
                      <a:chOff x="2454594" y="2691049"/>
                      <a:chExt cx="695322" cy="173296"/>
                    </a:xfrm>
                  </p:grpSpPr>
                  <p:sp>
                    <p:nvSpPr>
                      <p:cNvPr id="228" name="矩形 227"/>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9" name="矩形 228"/>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0" name="矩形 229"/>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1" name="矩形 230"/>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151" name="组合 150"/>
                  <p:cNvGrpSpPr/>
                  <p:nvPr/>
                </p:nvGrpSpPr>
                <p:grpSpPr>
                  <a:xfrm>
                    <a:off x="925473" y="2751891"/>
                    <a:ext cx="2984533" cy="179070"/>
                    <a:chOff x="925472" y="2536626"/>
                    <a:chExt cx="2984533" cy="179070"/>
                  </a:xfrm>
                </p:grpSpPr>
                <p:grpSp>
                  <p:nvGrpSpPr>
                    <p:cNvPr id="200" name="组合 199"/>
                    <p:cNvGrpSpPr/>
                    <p:nvPr/>
                  </p:nvGrpSpPr>
                  <p:grpSpPr>
                    <a:xfrm>
                      <a:off x="925472" y="2536626"/>
                      <a:ext cx="179070" cy="179070"/>
                      <a:chOff x="4270058" y="2933759"/>
                      <a:chExt cx="179070" cy="179070"/>
                    </a:xfrm>
                  </p:grpSpPr>
                  <p:sp>
                    <p:nvSpPr>
                      <p:cNvPr id="221" name="矩形 220"/>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2" name="矩形 221"/>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01" name="组合 200"/>
                    <p:cNvGrpSpPr/>
                    <p:nvPr/>
                  </p:nvGrpSpPr>
                  <p:grpSpPr>
                    <a:xfrm>
                      <a:off x="1144547" y="2539513"/>
                      <a:ext cx="695322" cy="173296"/>
                      <a:chOff x="2454594" y="2691049"/>
                      <a:chExt cx="695322" cy="173296"/>
                    </a:xfrm>
                  </p:grpSpPr>
                  <p:sp>
                    <p:nvSpPr>
                      <p:cNvPr id="217" name="矩形 216"/>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8" name="矩形 217"/>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9" name="矩形 218"/>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0" name="矩形 219"/>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02" name="组合 201"/>
                    <p:cNvGrpSpPr/>
                    <p:nvPr/>
                  </p:nvGrpSpPr>
                  <p:grpSpPr>
                    <a:xfrm>
                      <a:off x="1824039" y="2539513"/>
                      <a:ext cx="695322" cy="173296"/>
                      <a:chOff x="2454594" y="2691049"/>
                      <a:chExt cx="695322" cy="173296"/>
                    </a:xfrm>
                  </p:grpSpPr>
                  <p:sp>
                    <p:nvSpPr>
                      <p:cNvPr id="213" name="矩形 212"/>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4" name="矩形 213"/>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5" name="矩形 214"/>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6" name="矩形 215"/>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03" name="组合 202"/>
                    <p:cNvGrpSpPr/>
                    <p:nvPr/>
                  </p:nvGrpSpPr>
                  <p:grpSpPr>
                    <a:xfrm>
                      <a:off x="2519361" y="2539513"/>
                      <a:ext cx="695322" cy="173296"/>
                      <a:chOff x="2454594" y="2691049"/>
                      <a:chExt cx="695322" cy="173296"/>
                    </a:xfrm>
                  </p:grpSpPr>
                  <p:sp>
                    <p:nvSpPr>
                      <p:cNvPr id="209" name="矩形 208"/>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0" name="矩形 209"/>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1" name="矩形 210"/>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2" name="矩形 211"/>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04" name="组合 203"/>
                    <p:cNvGrpSpPr/>
                    <p:nvPr/>
                  </p:nvGrpSpPr>
                  <p:grpSpPr>
                    <a:xfrm>
                      <a:off x="3214683" y="2539513"/>
                      <a:ext cx="695322" cy="173296"/>
                      <a:chOff x="2454594" y="2691049"/>
                      <a:chExt cx="695322" cy="173296"/>
                    </a:xfrm>
                  </p:grpSpPr>
                  <p:sp>
                    <p:nvSpPr>
                      <p:cNvPr id="205" name="矩形 204"/>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6" name="矩形 205"/>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7" name="矩形 206"/>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8" name="矩形 207"/>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152" name="组合 151"/>
                  <p:cNvGrpSpPr/>
                  <p:nvPr/>
                </p:nvGrpSpPr>
                <p:grpSpPr>
                  <a:xfrm>
                    <a:off x="925474" y="2951975"/>
                    <a:ext cx="2984533" cy="179070"/>
                    <a:chOff x="925472" y="2536626"/>
                    <a:chExt cx="2984533" cy="179070"/>
                  </a:xfrm>
                </p:grpSpPr>
                <p:grpSp>
                  <p:nvGrpSpPr>
                    <p:cNvPr id="177" name="组合 176"/>
                    <p:cNvGrpSpPr/>
                    <p:nvPr/>
                  </p:nvGrpSpPr>
                  <p:grpSpPr>
                    <a:xfrm>
                      <a:off x="925472" y="2536626"/>
                      <a:ext cx="179070" cy="179070"/>
                      <a:chOff x="4270058" y="2933759"/>
                      <a:chExt cx="179070" cy="179070"/>
                    </a:xfrm>
                  </p:grpSpPr>
                  <p:sp>
                    <p:nvSpPr>
                      <p:cNvPr id="198" name="矩形 197"/>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9" name="矩形 198"/>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78" name="组合 177"/>
                    <p:cNvGrpSpPr/>
                    <p:nvPr/>
                  </p:nvGrpSpPr>
                  <p:grpSpPr>
                    <a:xfrm>
                      <a:off x="1144547" y="2539513"/>
                      <a:ext cx="695322" cy="173297"/>
                      <a:chOff x="2454594" y="2691049"/>
                      <a:chExt cx="695322" cy="173297"/>
                    </a:xfrm>
                  </p:grpSpPr>
                  <p:sp>
                    <p:nvSpPr>
                      <p:cNvPr id="194" name="矩形 193"/>
                      <p:cNvSpPr/>
                      <p:nvPr/>
                    </p:nvSpPr>
                    <p:spPr>
                      <a:xfrm>
                        <a:off x="2454594" y="2691049"/>
                        <a:ext cx="179068" cy="173297"/>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5" name="矩形 194"/>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6" name="矩形 195"/>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7" name="矩形 196"/>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79" name="组合 178"/>
                    <p:cNvGrpSpPr/>
                    <p:nvPr/>
                  </p:nvGrpSpPr>
                  <p:grpSpPr>
                    <a:xfrm>
                      <a:off x="1824039" y="2539513"/>
                      <a:ext cx="695322" cy="173296"/>
                      <a:chOff x="2454594" y="2691049"/>
                      <a:chExt cx="695322" cy="173296"/>
                    </a:xfrm>
                  </p:grpSpPr>
                  <p:sp>
                    <p:nvSpPr>
                      <p:cNvPr id="190" name="矩形 189"/>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1" name="矩形 190"/>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2" name="矩形 191"/>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3" name="矩形 192"/>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80" name="组合 179"/>
                    <p:cNvGrpSpPr/>
                    <p:nvPr/>
                  </p:nvGrpSpPr>
                  <p:grpSpPr>
                    <a:xfrm>
                      <a:off x="2519361" y="2539513"/>
                      <a:ext cx="695322" cy="173296"/>
                      <a:chOff x="2454594" y="2691049"/>
                      <a:chExt cx="695322" cy="173296"/>
                    </a:xfrm>
                  </p:grpSpPr>
                  <p:sp>
                    <p:nvSpPr>
                      <p:cNvPr id="186" name="矩形 185"/>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7" name="矩形 186"/>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8" name="矩形 187"/>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9" name="矩形 188"/>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81" name="组合 180"/>
                    <p:cNvGrpSpPr/>
                    <p:nvPr/>
                  </p:nvGrpSpPr>
                  <p:grpSpPr>
                    <a:xfrm>
                      <a:off x="3214683" y="2539513"/>
                      <a:ext cx="695322" cy="173296"/>
                      <a:chOff x="2454594" y="2691049"/>
                      <a:chExt cx="695322" cy="173296"/>
                    </a:xfrm>
                  </p:grpSpPr>
                  <p:sp>
                    <p:nvSpPr>
                      <p:cNvPr id="182" name="矩形 181"/>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3" name="矩形 182"/>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4" name="矩形 183"/>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5" name="矩形 184"/>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153" name="组合 152"/>
                  <p:cNvGrpSpPr/>
                  <p:nvPr/>
                </p:nvGrpSpPr>
                <p:grpSpPr>
                  <a:xfrm>
                    <a:off x="923569" y="3161340"/>
                    <a:ext cx="2984533" cy="179070"/>
                    <a:chOff x="925472" y="2536626"/>
                    <a:chExt cx="2984533" cy="179070"/>
                  </a:xfrm>
                </p:grpSpPr>
                <p:grpSp>
                  <p:nvGrpSpPr>
                    <p:cNvPr id="154" name="组合 153"/>
                    <p:cNvGrpSpPr/>
                    <p:nvPr/>
                  </p:nvGrpSpPr>
                  <p:grpSpPr>
                    <a:xfrm>
                      <a:off x="925472" y="2536626"/>
                      <a:ext cx="179070" cy="179070"/>
                      <a:chOff x="4270058" y="2933759"/>
                      <a:chExt cx="179070" cy="179070"/>
                    </a:xfrm>
                  </p:grpSpPr>
                  <p:sp>
                    <p:nvSpPr>
                      <p:cNvPr id="175" name="矩形 174"/>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6" name="矩形 175"/>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55" name="组合 154"/>
                    <p:cNvGrpSpPr/>
                    <p:nvPr/>
                  </p:nvGrpSpPr>
                  <p:grpSpPr>
                    <a:xfrm>
                      <a:off x="1144547" y="2539513"/>
                      <a:ext cx="695322" cy="173296"/>
                      <a:chOff x="2454594" y="2691049"/>
                      <a:chExt cx="695322" cy="173296"/>
                    </a:xfrm>
                  </p:grpSpPr>
                  <p:sp>
                    <p:nvSpPr>
                      <p:cNvPr id="171" name="矩形 170"/>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2" name="矩形 171"/>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3" name="矩形 172"/>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4" name="矩形 173"/>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56" name="组合 155"/>
                    <p:cNvGrpSpPr/>
                    <p:nvPr/>
                  </p:nvGrpSpPr>
                  <p:grpSpPr>
                    <a:xfrm>
                      <a:off x="1824039" y="2539513"/>
                      <a:ext cx="695322" cy="173296"/>
                      <a:chOff x="2454594" y="2691049"/>
                      <a:chExt cx="695322" cy="173296"/>
                    </a:xfrm>
                  </p:grpSpPr>
                  <p:sp>
                    <p:nvSpPr>
                      <p:cNvPr id="167" name="矩形 166"/>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8" name="矩形 167"/>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9" name="矩形 168"/>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0" name="矩形 169"/>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57" name="组合 156"/>
                    <p:cNvGrpSpPr/>
                    <p:nvPr/>
                  </p:nvGrpSpPr>
                  <p:grpSpPr>
                    <a:xfrm>
                      <a:off x="2519361" y="2539513"/>
                      <a:ext cx="695322" cy="173296"/>
                      <a:chOff x="2454594" y="2691049"/>
                      <a:chExt cx="695322" cy="173296"/>
                    </a:xfrm>
                  </p:grpSpPr>
                  <p:sp>
                    <p:nvSpPr>
                      <p:cNvPr id="163" name="矩形 162"/>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4" name="矩形 163"/>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5" name="矩形 164"/>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6" name="矩形 165"/>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58" name="组合 157"/>
                    <p:cNvGrpSpPr/>
                    <p:nvPr/>
                  </p:nvGrpSpPr>
                  <p:grpSpPr>
                    <a:xfrm>
                      <a:off x="3214683" y="2539513"/>
                      <a:ext cx="695322" cy="173296"/>
                      <a:chOff x="2454594" y="2691049"/>
                      <a:chExt cx="695322" cy="173296"/>
                    </a:xfrm>
                  </p:grpSpPr>
                  <p:sp>
                    <p:nvSpPr>
                      <p:cNvPr id="159" name="矩形 158"/>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0" name="矩形 159"/>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1" name="矩形 160"/>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2" name="矩形 161"/>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grpSp>
              <p:nvGrpSpPr>
                <p:cNvPr id="53" name="组合 52"/>
                <p:cNvGrpSpPr/>
                <p:nvPr/>
              </p:nvGrpSpPr>
              <p:grpSpPr>
                <a:xfrm>
                  <a:off x="923569" y="3367480"/>
                  <a:ext cx="2986438" cy="793307"/>
                  <a:chOff x="923569" y="2547103"/>
                  <a:chExt cx="2986438" cy="793307"/>
                </a:xfrm>
              </p:grpSpPr>
              <p:grpSp>
                <p:nvGrpSpPr>
                  <p:cNvPr id="54" name="组合 53"/>
                  <p:cNvGrpSpPr/>
                  <p:nvPr/>
                </p:nvGrpSpPr>
                <p:grpSpPr>
                  <a:xfrm>
                    <a:off x="925472" y="2547103"/>
                    <a:ext cx="2984533" cy="179070"/>
                    <a:chOff x="925472" y="2536626"/>
                    <a:chExt cx="2984533" cy="179070"/>
                  </a:xfrm>
                </p:grpSpPr>
                <p:grpSp>
                  <p:nvGrpSpPr>
                    <p:cNvPr id="127" name="组合 126"/>
                    <p:cNvGrpSpPr/>
                    <p:nvPr/>
                  </p:nvGrpSpPr>
                  <p:grpSpPr>
                    <a:xfrm>
                      <a:off x="925472" y="2536626"/>
                      <a:ext cx="179070" cy="179070"/>
                      <a:chOff x="4270058" y="2933759"/>
                      <a:chExt cx="179070" cy="179070"/>
                    </a:xfrm>
                  </p:grpSpPr>
                  <p:sp>
                    <p:nvSpPr>
                      <p:cNvPr id="148" name="矩形 147"/>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9" name="矩形 148"/>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28" name="组合 127"/>
                    <p:cNvGrpSpPr/>
                    <p:nvPr/>
                  </p:nvGrpSpPr>
                  <p:grpSpPr>
                    <a:xfrm>
                      <a:off x="1144547" y="2539513"/>
                      <a:ext cx="695322" cy="173296"/>
                      <a:chOff x="2454594" y="2691049"/>
                      <a:chExt cx="695322" cy="173296"/>
                    </a:xfrm>
                  </p:grpSpPr>
                  <p:sp>
                    <p:nvSpPr>
                      <p:cNvPr id="144" name="矩形 143"/>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5" name="矩形 144"/>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6" name="矩形 145"/>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7" name="矩形 146"/>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29" name="组合 128"/>
                    <p:cNvGrpSpPr/>
                    <p:nvPr/>
                  </p:nvGrpSpPr>
                  <p:grpSpPr>
                    <a:xfrm>
                      <a:off x="1824039" y="2539513"/>
                      <a:ext cx="695322" cy="173296"/>
                      <a:chOff x="2454594" y="2691049"/>
                      <a:chExt cx="695322" cy="173296"/>
                    </a:xfrm>
                  </p:grpSpPr>
                  <p:sp>
                    <p:nvSpPr>
                      <p:cNvPr id="140" name="矩形 139"/>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1" name="矩形 140"/>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2" name="矩形 141"/>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3" name="矩形 142"/>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30" name="组合 129"/>
                    <p:cNvGrpSpPr/>
                    <p:nvPr/>
                  </p:nvGrpSpPr>
                  <p:grpSpPr>
                    <a:xfrm>
                      <a:off x="2519361" y="2539513"/>
                      <a:ext cx="695322" cy="173296"/>
                      <a:chOff x="2454594" y="2691049"/>
                      <a:chExt cx="695322" cy="173296"/>
                    </a:xfrm>
                  </p:grpSpPr>
                  <p:sp>
                    <p:nvSpPr>
                      <p:cNvPr id="136" name="矩形 135"/>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7" name="矩形 136"/>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8" name="矩形 137"/>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9" name="矩形 138"/>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31" name="组合 130"/>
                    <p:cNvGrpSpPr/>
                    <p:nvPr/>
                  </p:nvGrpSpPr>
                  <p:grpSpPr>
                    <a:xfrm>
                      <a:off x="3214683" y="2539513"/>
                      <a:ext cx="695322" cy="173296"/>
                      <a:chOff x="2454594" y="2691049"/>
                      <a:chExt cx="695322" cy="173296"/>
                    </a:xfrm>
                  </p:grpSpPr>
                  <p:sp>
                    <p:nvSpPr>
                      <p:cNvPr id="132" name="矩形 131"/>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3" name="矩形 132"/>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4" name="矩形 133"/>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5" name="矩形 134"/>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55" name="组合 54"/>
                  <p:cNvGrpSpPr/>
                  <p:nvPr/>
                </p:nvGrpSpPr>
                <p:grpSpPr>
                  <a:xfrm>
                    <a:off x="925473" y="2751891"/>
                    <a:ext cx="2984533" cy="179070"/>
                    <a:chOff x="925472" y="2536626"/>
                    <a:chExt cx="2984533" cy="179070"/>
                  </a:xfrm>
                </p:grpSpPr>
                <p:grpSp>
                  <p:nvGrpSpPr>
                    <p:cNvPr id="104" name="组合 103"/>
                    <p:cNvGrpSpPr/>
                    <p:nvPr/>
                  </p:nvGrpSpPr>
                  <p:grpSpPr>
                    <a:xfrm>
                      <a:off x="925472" y="2536626"/>
                      <a:ext cx="179070" cy="179070"/>
                      <a:chOff x="4270058" y="2933759"/>
                      <a:chExt cx="179070" cy="179070"/>
                    </a:xfrm>
                  </p:grpSpPr>
                  <p:sp>
                    <p:nvSpPr>
                      <p:cNvPr id="125" name="矩形 124"/>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6" name="矩形 125"/>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05" name="组合 104"/>
                    <p:cNvGrpSpPr/>
                    <p:nvPr/>
                  </p:nvGrpSpPr>
                  <p:grpSpPr>
                    <a:xfrm>
                      <a:off x="1144547" y="2539513"/>
                      <a:ext cx="695322" cy="173296"/>
                      <a:chOff x="2454594" y="2691049"/>
                      <a:chExt cx="695322" cy="173296"/>
                    </a:xfrm>
                  </p:grpSpPr>
                  <p:sp>
                    <p:nvSpPr>
                      <p:cNvPr id="121" name="矩形 120"/>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2" name="矩形 121"/>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3" name="矩形 122"/>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4" name="矩形 123"/>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06" name="组合 105"/>
                    <p:cNvGrpSpPr/>
                    <p:nvPr/>
                  </p:nvGrpSpPr>
                  <p:grpSpPr>
                    <a:xfrm>
                      <a:off x="1824039" y="2539513"/>
                      <a:ext cx="695322" cy="173296"/>
                      <a:chOff x="2454594" y="2691049"/>
                      <a:chExt cx="695322" cy="173296"/>
                    </a:xfrm>
                  </p:grpSpPr>
                  <p:sp>
                    <p:nvSpPr>
                      <p:cNvPr id="117" name="矩形 116"/>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8" name="矩形 117"/>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9" name="矩形 118"/>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0" name="矩形 119"/>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07" name="组合 106"/>
                    <p:cNvGrpSpPr/>
                    <p:nvPr/>
                  </p:nvGrpSpPr>
                  <p:grpSpPr>
                    <a:xfrm>
                      <a:off x="2519361" y="2539513"/>
                      <a:ext cx="695322" cy="173296"/>
                      <a:chOff x="2454594" y="2691049"/>
                      <a:chExt cx="695322" cy="173296"/>
                    </a:xfrm>
                  </p:grpSpPr>
                  <p:sp>
                    <p:nvSpPr>
                      <p:cNvPr id="113" name="矩形 112"/>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4" name="矩形 113"/>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5" name="矩形 114"/>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6" name="矩形 115"/>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08" name="组合 107"/>
                    <p:cNvGrpSpPr/>
                    <p:nvPr/>
                  </p:nvGrpSpPr>
                  <p:grpSpPr>
                    <a:xfrm>
                      <a:off x="3214683" y="2539513"/>
                      <a:ext cx="695322" cy="173296"/>
                      <a:chOff x="2454594" y="2691049"/>
                      <a:chExt cx="695322" cy="173296"/>
                    </a:xfrm>
                  </p:grpSpPr>
                  <p:sp>
                    <p:nvSpPr>
                      <p:cNvPr id="109" name="矩形 108"/>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0" name="矩形 109"/>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1" name="矩形 110"/>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2" name="矩形 111"/>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56" name="组合 55"/>
                  <p:cNvGrpSpPr/>
                  <p:nvPr/>
                </p:nvGrpSpPr>
                <p:grpSpPr>
                  <a:xfrm>
                    <a:off x="925474" y="2951975"/>
                    <a:ext cx="2984533" cy="179070"/>
                    <a:chOff x="925472" y="2536626"/>
                    <a:chExt cx="2984533" cy="179070"/>
                  </a:xfrm>
                </p:grpSpPr>
                <p:grpSp>
                  <p:nvGrpSpPr>
                    <p:cNvPr id="81" name="组合 80"/>
                    <p:cNvGrpSpPr/>
                    <p:nvPr/>
                  </p:nvGrpSpPr>
                  <p:grpSpPr>
                    <a:xfrm>
                      <a:off x="925472" y="2536626"/>
                      <a:ext cx="179070" cy="179070"/>
                      <a:chOff x="4270058" y="2933759"/>
                      <a:chExt cx="179070" cy="179070"/>
                    </a:xfrm>
                  </p:grpSpPr>
                  <p:sp>
                    <p:nvSpPr>
                      <p:cNvPr id="102" name="矩形 101"/>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3" name="矩形 102"/>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82" name="组合 81"/>
                    <p:cNvGrpSpPr/>
                    <p:nvPr/>
                  </p:nvGrpSpPr>
                  <p:grpSpPr>
                    <a:xfrm>
                      <a:off x="1144547" y="2539513"/>
                      <a:ext cx="695322" cy="173296"/>
                      <a:chOff x="2454594" y="2691049"/>
                      <a:chExt cx="695322" cy="173296"/>
                    </a:xfrm>
                  </p:grpSpPr>
                  <p:sp>
                    <p:nvSpPr>
                      <p:cNvPr id="98" name="矩形 97"/>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9" name="矩形 98"/>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0" name="矩形 99"/>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1" name="矩形 100"/>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83" name="组合 82"/>
                    <p:cNvGrpSpPr/>
                    <p:nvPr/>
                  </p:nvGrpSpPr>
                  <p:grpSpPr>
                    <a:xfrm>
                      <a:off x="1824039" y="2539513"/>
                      <a:ext cx="695322" cy="173296"/>
                      <a:chOff x="2454594" y="2691049"/>
                      <a:chExt cx="695322" cy="173296"/>
                    </a:xfrm>
                  </p:grpSpPr>
                  <p:sp>
                    <p:nvSpPr>
                      <p:cNvPr id="94" name="矩形 93"/>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5" name="矩形 94"/>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6" name="矩形 95"/>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7" name="矩形 96"/>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84" name="组合 83"/>
                    <p:cNvGrpSpPr/>
                    <p:nvPr/>
                  </p:nvGrpSpPr>
                  <p:grpSpPr>
                    <a:xfrm>
                      <a:off x="2519361" y="2539513"/>
                      <a:ext cx="695322" cy="173296"/>
                      <a:chOff x="2454594" y="2691049"/>
                      <a:chExt cx="695322" cy="173296"/>
                    </a:xfrm>
                  </p:grpSpPr>
                  <p:sp>
                    <p:nvSpPr>
                      <p:cNvPr id="90" name="矩形 89"/>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矩形 90"/>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2" name="矩形 91"/>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3" name="矩形 92"/>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85" name="组合 84"/>
                    <p:cNvGrpSpPr/>
                    <p:nvPr/>
                  </p:nvGrpSpPr>
                  <p:grpSpPr>
                    <a:xfrm>
                      <a:off x="3214683" y="2539513"/>
                      <a:ext cx="695322" cy="173296"/>
                      <a:chOff x="2454594" y="2691049"/>
                      <a:chExt cx="695322" cy="173296"/>
                    </a:xfrm>
                  </p:grpSpPr>
                  <p:sp>
                    <p:nvSpPr>
                      <p:cNvPr id="86" name="矩形 85"/>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矩形 86"/>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矩形 87"/>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矩形 88"/>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57" name="组合 56"/>
                  <p:cNvGrpSpPr/>
                  <p:nvPr/>
                </p:nvGrpSpPr>
                <p:grpSpPr>
                  <a:xfrm>
                    <a:off x="923569" y="3161340"/>
                    <a:ext cx="2984533" cy="179070"/>
                    <a:chOff x="925472" y="2536626"/>
                    <a:chExt cx="2984533" cy="179070"/>
                  </a:xfrm>
                </p:grpSpPr>
                <p:grpSp>
                  <p:nvGrpSpPr>
                    <p:cNvPr id="58" name="组合 57"/>
                    <p:cNvGrpSpPr/>
                    <p:nvPr/>
                  </p:nvGrpSpPr>
                  <p:grpSpPr>
                    <a:xfrm>
                      <a:off x="925472" y="2536626"/>
                      <a:ext cx="179070" cy="179070"/>
                      <a:chOff x="4270058" y="2933759"/>
                      <a:chExt cx="179070" cy="179070"/>
                    </a:xfrm>
                  </p:grpSpPr>
                  <p:sp>
                    <p:nvSpPr>
                      <p:cNvPr id="79" name="矩形 78"/>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矩形 79"/>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9" name="组合 58"/>
                    <p:cNvGrpSpPr/>
                    <p:nvPr/>
                  </p:nvGrpSpPr>
                  <p:grpSpPr>
                    <a:xfrm>
                      <a:off x="1144547" y="2539513"/>
                      <a:ext cx="695322" cy="173296"/>
                      <a:chOff x="2454594" y="2691049"/>
                      <a:chExt cx="695322" cy="173296"/>
                    </a:xfrm>
                  </p:grpSpPr>
                  <p:sp>
                    <p:nvSpPr>
                      <p:cNvPr id="75" name="矩形 74"/>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矩形 75"/>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矩形 76"/>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矩形 77"/>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60" name="组合 59"/>
                    <p:cNvGrpSpPr/>
                    <p:nvPr/>
                  </p:nvGrpSpPr>
                  <p:grpSpPr>
                    <a:xfrm>
                      <a:off x="1824039" y="2539513"/>
                      <a:ext cx="695322" cy="173296"/>
                      <a:chOff x="2454594" y="2691049"/>
                      <a:chExt cx="695322" cy="173296"/>
                    </a:xfrm>
                  </p:grpSpPr>
                  <p:sp>
                    <p:nvSpPr>
                      <p:cNvPr id="71" name="矩形 70"/>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矩形 71"/>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矩形 72"/>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矩形 73"/>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61" name="组合 60"/>
                    <p:cNvGrpSpPr/>
                    <p:nvPr/>
                  </p:nvGrpSpPr>
                  <p:grpSpPr>
                    <a:xfrm>
                      <a:off x="2519361" y="2539513"/>
                      <a:ext cx="695322" cy="173296"/>
                      <a:chOff x="2454594" y="2691049"/>
                      <a:chExt cx="695322" cy="173296"/>
                    </a:xfrm>
                  </p:grpSpPr>
                  <p:sp>
                    <p:nvSpPr>
                      <p:cNvPr id="67" name="矩形 66"/>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矩形 67"/>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矩形 68"/>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矩形 69"/>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62" name="组合 61"/>
                    <p:cNvGrpSpPr/>
                    <p:nvPr/>
                  </p:nvGrpSpPr>
                  <p:grpSpPr>
                    <a:xfrm>
                      <a:off x="3214683" y="2539513"/>
                      <a:ext cx="695322" cy="173296"/>
                      <a:chOff x="2454594" y="2691049"/>
                      <a:chExt cx="695322" cy="173296"/>
                    </a:xfrm>
                  </p:grpSpPr>
                  <p:sp>
                    <p:nvSpPr>
                      <p:cNvPr id="63" name="矩形 62"/>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矩形 63"/>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矩形 64"/>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矩形 65"/>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grpSp>
          <p:grpSp>
            <p:nvGrpSpPr>
              <p:cNvPr id="45" name="组合 44"/>
              <p:cNvGrpSpPr/>
              <p:nvPr/>
            </p:nvGrpSpPr>
            <p:grpSpPr>
              <a:xfrm>
                <a:off x="852335" y="3878842"/>
                <a:ext cx="1902994" cy="360771"/>
                <a:chOff x="852335" y="3878842"/>
                <a:chExt cx="1902994" cy="360771"/>
              </a:xfrm>
            </p:grpSpPr>
            <p:sp>
              <p:nvSpPr>
                <p:cNvPr id="46" name="矩形 45"/>
                <p:cNvSpPr/>
                <p:nvPr/>
              </p:nvSpPr>
              <p:spPr>
                <a:xfrm>
                  <a:off x="852335" y="3914388"/>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矩形 46"/>
                <p:cNvSpPr/>
                <p:nvPr/>
              </p:nvSpPr>
              <p:spPr>
                <a:xfrm>
                  <a:off x="1835649" y="391646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矩形 47"/>
                <p:cNvSpPr/>
                <p:nvPr/>
              </p:nvSpPr>
              <p:spPr>
                <a:xfrm>
                  <a:off x="857128" y="4096671"/>
                  <a:ext cx="179069" cy="89535"/>
                </a:xfrm>
                <a:prstGeom prst="rect">
                  <a:avLst/>
                </a:prstGeom>
                <a:solidFill>
                  <a:srgbClr val="BEE7A6"/>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文本框 48"/>
                <p:cNvSpPr txBox="1"/>
                <p:nvPr/>
              </p:nvSpPr>
              <p:spPr>
                <a:xfrm>
                  <a:off x="1130624" y="3878842"/>
                  <a:ext cx="664019" cy="19920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控制单元</a:t>
                  </a:r>
                  <a:endPar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文本框 49"/>
                <p:cNvSpPr txBox="1"/>
                <p:nvPr/>
              </p:nvSpPr>
              <p:spPr>
                <a:xfrm>
                  <a:off x="2091310" y="3878842"/>
                  <a:ext cx="664019" cy="19920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缓存单元</a:t>
                  </a:r>
                  <a:endPar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文本框 50"/>
                <p:cNvSpPr txBox="1"/>
                <p:nvPr/>
              </p:nvSpPr>
              <p:spPr>
                <a:xfrm>
                  <a:off x="1134069" y="4040407"/>
                  <a:ext cx="996029" cy="19920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算术逻辑单元</a:t>
                  </a:r>
                  <a:endPar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sp>
          <p:nvSpPr>
            <p:cNvPr id="34" name="矩形 33"/>
            <p:cNvSpPr/>
            <p:nvPr/>
          </p:nvSpPr>
          <p:spPr>
            <a:xfrm>
              <a:off x="1025867" y="2498149"/>
              <a:ext cx="538237" cy="619268"/>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solidFill>
                    <a:sysClr val="windowText" lastClr="000000"/>
                  </a:solid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矩形 34"/>
            <p:cNvSpPr/>
            <p:nvPr/>
          </p:nvSpPr>
          <p:spPr>
            <a:xfrm>
              <a:off x="1036197" y="2324100"/>
              <a:ext cx="537712" cy="639809"/>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solidFill>
                    <a:sysClr val="windowText" lastClr="000000"/>
                  </a:solidFill>
                </a:ln>
                <a:solidFill>
                  <a:sysClr val="windowText" lastClr="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矩形 35"/>
            <p:cNvSpPr/>
            <p:nvPr/>
          </p:nvSpPr>
          <p:spPr>
            <a:xfrm>
              <a:off x="1021576" y="2508315"/>
              <a:ext cx="542528" cy="619269"/>
            </a:xfrm>
            <a:prstGeom prst="rect">
              <a:avLst/>
            </a:prstGeom>
            <a:noFill/>
            <a:ln w="19050" cap="flat" cmpd="sng" algn="ctr">
              <a:solidFill>
                <a:srgbClr val="C7000B"/>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矩形 36"/>
            <p:cNvSpPr/>
            <p:nvPr/>
          </p:nvSpPr>
          <p:spPr>
            <a:xfrm>
              <a:off x="1573909" y="2501802"/>
              <a:ext cx="542528" cy="619269"/>
            </a:xfrm>
            <a:prstGeom prst="rect">
              <a:avLst/>
            </a:prstGeom>
            <a:noFill/>
            <a:ln w="19050" cap="flat" cmpd="sng" algn="ctr">
              <a:solidFill>
                <a:srgbClr val="C7000B"/>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矩形 37"/>
            <p:cNvSpPr/>
            <p:nvPr/>
          </p:nvSpPr>
          <p:spPr>
            <a:xfrm>
              <a:off x="2120509" y="2508315"/>
              <a:ext cx="542528" cy="619269"/>
            </a:xfrm>
            <a:prstGeom prst="rect">
              <a:avLst/>
            </a:prstGeom>
            <a:noFill/>
            <a:ln w="19050" cap="flat" cmpd="sng" algn="ctr">
              <a:solidFill>
                <a:srgbClr val="C7000B"/>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矩形 38"/>
            <p:cNvSpPr/>
            <p:nvPr/>
          </p:nvSpPr>
          <p:spPr>
            <a:xfrm>
              <a:off x="2679584" y="2501455"/>
              <a:ext cx="542528" cy="619269"/>
            </a:xfrm>
            <a:prstGeom prst="rect">
              <a:avLst/>
            </a:prstGeom>
            <a:noFill/>
            <a:ln w="19050" cap="flat" cmpd="sng" algn="ctr">
              <a:solidFill>
                <a:srgbClr val="C7000B"/>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矩形 39"/>
            <p:cNvSpPr/>
            <p:nvPr/>
          </p:nvSpPr>
          <p:spPr>
            <a:xfrm>
              <a:off x="1028089" y="3162589"/>
              <a:ext cx="542528" cy="619269"/>
            </a:xfrm>
            <a:prstGeom prst="rect">
              <a:avLst/>
            </a:prstGeom>
            <a:noFill/>
            <a:ln w="19050" cap="flat" cmpd="sng" algn="ctr">
              <a:solidFill>
                <a:srgbClr val="C7000B"/>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矩形 40"/>
            <p:cNvSpPr/>
            <p:nvPr/>
          </p:nvSpPr>
          <p:spPr>
            <a:xfrm>
              <a:off x="1561803" y="3169148"/>
              <a:ext cx="542528" cy="619269"/>
            </a:xfrm>
            <a:prstGeom prst="rect">
              <a:avLst/>
            </a:prstGeom>
            <a:noFill/>
            <a:ln w="19050" cap="flat" cmpd="sng" algn="ctr">
              <a:solidFill>
                <a:srgbClr val="C7000B"/>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矩形 41"/>
            <p:cNvSpPr/>
            <p:nvPr/>
          </p:nvSpPr>
          <p:spPr>
            <a:xfrm>
              <a:off x="2119815" y="3162588"/>
              <a:ext cx="542528" cy="619269"/>
            </a:xfrm>
            <a:prstGeom prst="rect">
              <a:avLst/>
            </a:prstGeom>
            <a:noFill/>
            <a:ln w="19050" cap="flat" cmpd="sng" algn="ctr">
              <a:solidFill>
                <a:srgbClr val="C7000B"/>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矩形 42"/>
            <p:cNvSpPr/>
            <p:nvPr/>
          </p:nvSpPr>
          <p:spPr>
            <a:xfrm>
              <a:off x="2665655" y="3162587"/>
              <a:ext cx="542528" cy="619269"/>
            </a:xfrm>
            <a:prstGeom prst="rect">
              <a:avLst/>
            </a:prstGeom>
            <a:noFill/>
            <a:ln w="19050" cap="flat" cmpd="sng" algn="ctr">
              <a:solidFill>
                <a:srgbClr val="C7000B"/>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46" name="组合 245"/>
          <p:cNvGrpSpPr/>
          <p:nvPr/>
        </p:nvGrpSpPr>
        <p:grpSpPr>
          <a:xfrm>
            <a:off x="4424721" y="4584789"/>
            <a:ext cx="2187078" cy="1610534"/>
            <a:chOff x="5075566" y="2384861"/>
            <a:chExt cx="2365604" cy="1741998"/>
          </a:xfrm>
        </p:grpSpPr>
        <p:grpSp>
          <p:nvGrpSpPr>
            <p:cNvPr id="247" name="组合 246"/>
            <p:cNvGrpSpPr/>
            <p:nvPr/>
          </p:nvGrpSpPr>
          <p:grpSpPr>
            <a:xfrm>
              <a:off x="5075566" y="2384861"/>
              <a:ext cx="2365604" cy="1741998"/>
              <a:chOff x="852335" y="2498149"/>
              <a:chExt cx="2365604" cy="1741998"/>
            </a:xfrm>
          </p:grpSpPr>
          <p:grpSp>
            <p:nvGrpSpPr>
              <p:cNvPr id="250" name="组合 249"/>
              <p:cNvGrpSpPr/>
              <p:nvPr/>
            </p:nvGrpSpPr>
            <p:grpSpPr>
              <a:xfrm>
                <a:off x="852335" y="2498149"/>
                <a:ext cx="2365604" cy="1299152"/>
                <a:chOff x="923569" y="2547103"/>
                <a:chExt cx="2986438" cy="1613684"/>
              </a:xfrm>
            </p:grpSpPr>
            <p:grpSp>
              <p:nvGrpSpPr>
                <p:cNvPr id="258" name="组合 257"/>
                <p:cNvGrpSpPr/>
                <p:nvPr/>
              </p:nvGrpSpPr>
              <p:grpSpPr>
                <a:xfrm>
                  <a:off x="923569" y="2547103"/>
                  <a:ext cx="2986438" cy="793307"/>
                  <a:chOff x="923569" y="2547103"/>
                  <a:chExt cx="2986438" cy="793307"/>
                </a:xfrm>
              </p:grpSpPr>
              <p:grpSp>
                <p:nvGrpSpPr>
                  <p:cNvPr id="356" name="组合 355"/>
                  <p:cNvGrpSpPr/>
                  <p:nvPr/>
                </p:nvGrpSpPr>
                <p:grpSpPr>
                  <a:xfrm>
                    <a:off x="925472" y="2547103"/>
                    <a:ext cx="2984533" cy="179070"/>
                    <a:chOff x="925472" y="2536626"/>
                    <a:chExt cx="2984533" cy="179070"/>
                  </a:xfrm>
                </p:grpSpPr>
                <p:grpSp>
                  <p:nvGrpSpPr>
                    <p:cNvPr id="429" name="组合 428"/>
                    <p:cNvGrpSpPr/>
                    <p:nvPr/>
                  </p:nvGrpSpPr>
                  <p:grpSpPr>
                    <a:xfrm>
                      <a:off x="925472" y="2536626"/>
                      <a:ext cx="179070" cy="179070"/>
                      <a:chOff x="4270058" y="2933759"/>
                      <a:chExt cx="179070" cy="179070"/>
                    </a:xfrm>
                  </p:grpSpPr>
                  <p:sp>
                    <p:nvSpPr>
                      <p:cNvPr id="450" name="矩形 449"/>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1" name="矩形 450"/>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30" name="组合 429"/>
                    <p:cNvGrpSpPr/>
                    <p:nvPr/>
                  </p:nvGrpSpPr>
                  <p:grpSpPr>
                    <a:xfrm>
                      <a:off x="1144547" y="2539513"/>
                      <a:ext cx="695322" cy="173296"/>
                      <a:chOff x="2454594" y="2691049"/>
                      <a:chExt cx="695322" cy="173296"/>
                    </a:xfrm>
                  </p:grpSpPr>
                  <p:sp>
                    <p:nvSpPr>
                      <p:cNvPr id="446" name="矩形 445"/>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7" name="矩形 446"/>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8" name="矩形 447"/>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9" name="矩形 448"/>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31" name="组合 430"/>
                    <p:cNvGrpSpPr/>
                    <p:nvPr/>
                  </p:nvGrpSpPr>
                  <p:grpSpPr>
                    <a:xfrm>
                      <a:off x="1824039" y="2539513"/>
                      <a:ext cx="695322" cy="173296"/>
                      <a:chOff x="2454594" y="2691049"/>
                      <a:chExt cx="695322" cy="173296"/>
                    </a:xfrm>
                  </p:grpSpPr>
                  <p:sp>
                    <p:nvSpPr>
                      <p:cNvPr id="442" name="矩形 441"/>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3" name="矩形 442"/>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4" name="矩形 443"/>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5" name="矩形 444"/>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32" name="组合 431"/>
                    <p:cNvGrpSpPr/>
                    <p:nvPr/>
                  </p:nvGrpSpPr>
                  <p:grpSpPr>
                    <a:xfrm>
                      <a:off x="2519361" y="2539513"/>
                      <a:ext cx="695322" cy="173296"/>
                      <a:chOff x="2454594" y="2691049"/>
                      <a:chExt cx="695322" cy="173296"/>
                    </a:xfrm>
                  </p:grpSpPr>
                  <p:sp>
                    <p:nvSpPr>
                      <p:cNvPr id="438" name="矩形 437"/>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9" name="矩形 438"/>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0" name="矩形 439"/>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1" name="矩形 440"/>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33" name="组合 432"/>
                    <p:cNvGrpSpPr/>
                    <p:nvPr/>
                  </p:nvGrpSpPr>
                  <p:grpSpPr>
                    <a:xfrm>
                      <a:off x="3214683" y="2539513"/>
                      <a:ext cx="695322" cy="173296"/>
                      <a:chOff x="2454594" y="2691049"/>
                      <a:chExt cx="695322" cy="173296"/>
                    </a:xfrm>
                  </p:grpSpPr>
                  <p:sp>
                    <p:nvSpPr>
                      <p:cNvPr id="434" name="矩形 433"/>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5" name="矩形 434"/>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6" name="矩形 435"/>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7" name="矩形 436"/>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357" name="组合 356"/>
                  <p:cNvGrpSpPr/>
                  <p:nvPr/>
                </p:nvGrpSpPr>
                <p:grpSpPr>
                  <a:xfrm>
                    <a:off x="925473" y="2751891"/>
                    <a:ext cx="2984533" cy="179070"/>
                    <a:chOff x="925472" y="2536626"/>
                    <a:chExt cx="2984533" cy="179070"/>
                  </a:xfrm>
                </p:grpSpPr>
                <p:grpSp>
                  <p:nvGrpSpPr>
                    <p:cNvPr id="406" name="组合 405"/>
                    <p:cNvGrpSpPr/>
                    <p:nvPr/>
                  </p:nvGrpSpPr>
                  <p:grpSpPr>
                    <a:xfrm>
                      <a:off x="925472" y="2536626"/>
                      <a:ext cx="179070" cy="179070"/>
                      <a:chOff x="4270058" y="2933759"/>
                      <a:chExt cx="179070" cy="179070"/>
                    </a:xfrm>
                  </p:grpSpPr>
                  <p:sp>
                    <p:nvSpPr>
                      <p:cNvPr id="427" name="矩形 426"/>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8" name="矩形 427"/>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07" name="组合 406"/>
                    <p:cNvGrpSpPr/>
                    <p:nvPr/>
                  </p:nvGrpSpPr>
                  <p:grpSpPr>
                    <a:xfrm>
                      <a:off x="1144547" y="2539513"/>
                      <a:ext cx="695322" cy="173296"/>
                      <a:chOff x="2454594" y="2691049"/>
                      <a:chExt cx="695322" cy="173296"/>
                    </a:xfrm>
                  </p:grpSpPr>
                  <p:sp>
                    <p:nvSpPr>
                      <p:cNvPr id="423" name="矩形 422"/>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4" name="矩形 423"/>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5" name="矩形 424"/>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6" name="矩形 425"/>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08" name="组合 407"/>
                    <p:cNvGrpSpPr/>
                    <p:nvPr/>
                  </p:nvGrpSpPr>
                  <p:grpSpPr>
                    <a:xfrm>
                      <a:off x="1824039" y="2539513"/>
                      <a:ext cx="695322" cy="173296"/>
                      <a:chOff x="2454594" y="2691049"/>
                      <a:chExt cx="695322" cy="173296"/>
                    </a:xfrm>
                  </p:grpSpPr>
                  <p:sp>
                    <p:nvSpPr>
                      <p:cNvPr id="419" name="矩形 418"/>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0" name="矩形 419"/>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1" name="矩形 420"/>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2" name="矩形 421"/>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09" name="组合 408"/>
                    <p:cNvGrpSpPr/>
                    <p:nvPr/>
                  </p:nvGrpSpPr>
                  <p:grpSpPr>
                    <a:xfrm>
                      <a:off x="2519361" y="2539513"/>
                      <a:ext cx="695322" cy="173296"/>
                      <a:chOff x="2454594" y="2691049"/>
                      <a:chExt cx="695322" cy="173296"/>
                    </a:xfrm>
                  </p:grpSpPr>
                  <p:sp>
                    <p:nvSpPr>
                      <p:cNvPr id="415" name="矩形 414"/>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6" name="矩形 415"/>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7" name="矩形 416"/>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8" name="矩形 417"/>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10" name="组合 409"/>
                    <p:cNvGrpSpPr/>
                    <p:nvPr/>
                  </p:nvGrpSpPr>
                  <p:grpSpPr>
                    <a:xfrm>
                      <a:off x="3214683" y="2539513"/>
                      <a:ext cx="695322" cy="173296"/>
                      <a:chOff x="2454594" y="2691049"/>
                      <a:chExt cx="695322" cy="173296"/>
                    </a:xfrm>
                  </p:grpSpPr>
                  <p:sp>
                    <p:nvSpPr>
                      <p:cNvPr id="411" name="矩形 410"/>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2" name="矩形 411"/>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3" name="矩形 412"/>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4" name="矩形 413"/>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358" name="组合 357"/>
                  <p:cNvGrpSpPr/>
                  <p:nvPr/>
                </p:nvGrpSpPr>
                <p:grpSpPr>
                  <a:xfrm>
                    <a:off x="925474" y="2951975"/>
                    <a:ext cx="2984533" cy="179070"/>
                    <a:chOff x="925472" y="2536626"/>
                    <a:chExt cx="2984533" cy="179070"/>
                  </a:xfrm>
                </p:grpSpPr>
                <p:grpSp>
                  <p:nvGrpSpPr>
                    <p:cNvPr id="383" name="组合 382"/>
                    <p:cNvGrpSpPr/>
                    <p:nvPr/>
                  </p:nvGrpSpPr>
                  <p:grpSpPr>
                    <a:xfrm>
                      <a:off x="925472" y="2536626"/>
                      <a:ext cx="179070" cy="179070"/>
                      <a:chOff x="4270058" y="2933759"/>
                      <a:chExt cx="179070" cy="179070"/>
                    </a:xfrm>
                  </p:grpSpPr>
                  <p:sp>
                    <p:nvSpPr>
                      <p:cNvPr id="404" name="矩形 403"/>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5" name="矩形 404"/>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84" name="组合 383"/>
                    <p:cNvGrpSpPr/>
                    <p:nvPr/>
                  </p:nvGrpSpPr>
                  <p:grpSpPr>
                    <a:xfrm>
                      <a:off x="1144547" y="2539513"/>
                      <a:ext cx="695322" cy="173296"/>
                      <a:chOff x="2454594" y="2691049"/>
                      <a:chExt cx="695322" cy="173296"/>
                    </a:xfrm>
                  </p:grpSpPr>
                  <p:sp>
                    <p:nvSpPr>
                      <p:cNvPr id="400" name="矩形 399"/>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1" name="矩形 400"/>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2" name="矩形 401"/>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3" name="矩形 402"/>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85" name="组合 384"/>
                    <p:cNvGrpSpPr/>
                    <p:nvPr/>
                  </p:nvGrpSpPr>
                  <p:grpSpPr>
                    <a:xfrm>
                      <a:off x="1824039" y="2539513"/>
                      <a:ext cx="695322" cy="173296"/>
                      <a:chOff x="2454594" y="2691049"/>
                      <a:chExt cx="695322" cy="173296"/>
                    </a:xfrm>
                  </p:grpSpPr>
                  <p:sp>
                    <p:nvSpPr>
                      <p:cNvPr id="396" name="矩形 395"/>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7" name="矩形 396"/>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8" name="矩形 397"/>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9" name="矩形 398"/>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86" name="组合 385"/>
                    <p:cNvGrpSpPr/>
                    <p:nvPr/>
                  </p:nvGrpSpPr>
                  <p:grpSpPr>
                    <a:xfrm>
                      <a:off x="2519361" y="2539513"/>
                      <a:ext cx="695322" cy="173296"/>
                      <a:chOff x="2454594" y="2691049"/>
                      <a:chExt cx="695322" cy="173296"/>
                    </a:xfrm>
                  </p:grpSpPr>
                  <p:sp>
                    <p:nvSpPr>
                      <p:cNvPr id="392" name="矩形 391"/>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3" name="矩形 392"/>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4" name="矩形 393"/>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5" name="矩形 394"/>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87" name="组合 386"/>
                    <p:cNvGrpSpPr/>
                    <p:nvPr/>
                  </p:nvGrpSpPr>
                  <p:grpSpPr>
                    <a:xfrm>
                      <a:off x="3214683" y="2539513"/>
                      <a:ext cx="695322" cy="173296"/>
                      <a:chOff x="2454594" y="2691049"/>
                      <a:chExt cx="695322" cy="173296"/>
                    </a:xfrm>
                  </p:grpSpPr>
                  <p:sp>
                    <p:nvSpPr>
                      <p:cNvPr id="388" name="矩形 387"/>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9" name="矩形 388"/>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0" name="矩形 389"/>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1" name="矩形 390"/>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359" name="组合 358"/>
                  <p:cNvGrpSpPr/>
                  <p:nvPr/>
                </p:nvGrpSpPr>
                <p:grpSpPr>
                  <a:xfrm>
                    <a:off x="923569" y="3161340"/>
                    <a:ext cx="2984533" cy="179070"/>
                    <a:chOff x="925472" y="2536626"/>
                    <a:chExt cx="2984533" cy="179070"/>
                  </a:xfrm>
                </p:grpSpPr>
                <p:grpSp>
                  <p:nvGrpSpPr>
                    <p:cNvPr id="360" name="组合 359"/>
                    <p:cNvGrpSpPr/>
                    <p:nvPr/>
                  </p:nvGrpSpPr>
                  <p:grpSpPr>
                    <a:xfrm>
                      <a:off x="925472" y="2536626"/>
                      <a:ext cx="179070" cy="179070"/>
                      <a:chOff x="4270058" y="2933759"/>
                      <a:chExt cx="179070" cy="179070"/>
                    </a:xfrm>
                  </p:grpSpPr>
                  <p:sp>
                    <p:nvSpPr>
                      <p:cNvPr id="381" name="矩形 380"/>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2" name="矩形 381"/>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61" name="组合 360"/>
                    <p:cNvGrpSpPr/>
                    <p:nvPr/>
                  </p:nvGrpSpPr>
                  <p:grpSpPr>
                    <a:xfrm>
                      <a:off x="1144547" y="2539513"/>
                      <a:ext cx="695322" cy="173296"/>
                      <a:chOff x="2454594" y="2691049"/>
                      <a:chExt cx="695322" cy="173296"/>
                    </a:xfrm>
                  </p:grpSpPr>
                  <p:sp>
                    <p:nvSpPr>
                      <p:cNvPr id="377" name="矩形 376"/>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8" name="矩形 377"/>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9" name="矩形 378"/>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0" name="矩形 379"/>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62" name="组合 361"/>
                    <p:cNvGrpSpPr/>
                    <p:nvPr/>
                  </p:nvGrpSpPr>
                  <p:grpSpPr>
                    <a:xfrm>
                      <a:off x="1824039" y="2539513"/>
                      <a:ext cx="695322" cy="173296"/>
                      <a:chOff x="2454594" y="2691049"/>
                      <a:chExt cx="695322" cy="173296"/>
                    </a:xfrm>
                  </p:grpSpPr>
                  <p:sp>
                    <p:nvSpPr>
                      <p:cNvPr id="373" name="矩形 372"/>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4" name="矩形 373"/>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5" name="矩形 374"/>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6" name="矩形 375"/>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63" name="组合 362"/>
                    <p:cNvGrpSpPr/>
                    <p:nvPr/>
                  </p:nvGrpSpPr>
                  <p:grpSpPr>
                    <a:xfrm>
                      <a:off x="2519361" y="2539513"/>
                      <a:ext cx="695322" cy="173296"/>
                      <a:chOff x="2454594" y="2691049"/>
                      <a:chExt cx="695322" cy="173296"/>
                    </a:xfrm>
                  </p:grpSpPr>
                  <p:sp>
                    <p:nvSpPr>
                      <p:cNvPr id="369" name="矩形 368"/>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0" name="矩形 369"/>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1" name="矩形 370"/>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2" name="矩形 371"/>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64" name="组合 363"/>
                    <p:cNvGrpSpPr/>
                    <p:nvPr/>
                  </p:nvGrpSpPr>
                  <p:grpSpPr>
                    <a:xfrm>
                      <a:off x="3214683" y="2539513"/>
                      <a:ext cx="695322" cy="173296"/>
                      <a:chOff x="2454594" y="2691049"/>
                      <a:chExt cx="695322" cy="173296"/>
                    </a:xfrm>
                  </p:grpSpPr>
                  <p:sp>
                    <p:nvSpPr>
                      <p:cNvPr id="365" name="矩形 364"/>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6" name="矩形 365"/>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7" name="矩形 366"/>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8" name="矩形 367"/>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grpSp>
              <p:nvGrpSpPr>
                <p:cNvPr id="259" name="组合 258"/>
                <p:cNvGrpSpPr/>
                <p:nvPr/>
              </p:nvGrpSpPr>
              <p:grpSpPr>
                <a:xfrm>
                  <a:off x="923569" y="3367480"/>
                  <a:ext cx="2986438" cy="793307"/>
                  <a:chOff x="923569" y="2547103"/>
                  <a:chExt cx="2986438" cy="793307"/>
                </a:xfrm>
              </p:grpSpPr>
              <p:grpSp>
                <p:nvGrpSpPr>
                  <p:cNvPr id="260" name="组合 259"/>
                  <p:cNvGrpSpPr/>
                  <p:nvPr/>
                </p:nvGrpSpPr>
                <p:grpSpPr>
                  <a:xfrm>
                    <a:off x="925472" y="2547103"/>
                    <a:ext cx="2984533" cy="179070"/>
                    <a:chOff x="925472" y="2536626"/>
                    <a:chExt cx="2984533" cy="179070"/>
                  </a:xfrm>
                </p:grpSpPr>
                <p:grpSp>
                  <p:nvGrpSpPr>
                    <p:cNvPr id="333" name="组合 332"/>
                    <p:cNvGrpSpPr/>
                    <p:nvPr/>
                  </p:nvGrpSpPr>
                  <p:grpSpPr>
                    <a:xfrm>
                      <a:off x="925472" y="2536626"/>
                      <a:ext cx="179070" cy="179070"/>
                      <a:chOff x="4270058" y="2933759"/>
                      <a:chExt cx="179070" cy="179070"/>
                    </a:xfrm>
                  </p:grpSpPr>
                  <p:sp>
                    <p:nvSpPr>
                      <p:cNvPr id="354" name="矩形 353"/>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5" name="矩形 354"/>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34" name="组合 333"/>
                    <p:cNvGrpSpPr/>
                    <p:nvPr/>
                  </p:nvGrpSpPr>
                  <p:grpSpPr>
                    <a:xfrm>
                      <a:off x="1144547" y="2539513"/>
                      <a:ext cx="695322" cy="173296"/>
                      <a:chOff x="2454594" y="2691049"/>
                      <a:chExt cx="695322" cy="173296"/>
                    </a:xfrm>
                  </p:grpSpPr>
                  <p:sp>
                    <p:nvSpPr>
                      <p:cNvPr id="350" name="矩形 349"/>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1" name="矩形 350"/>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2" name="矩形 351"/>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3" name="矩形 352"/>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35" name="组合 334"/>
                    <p:cNvGrpSpPr/>
                    <p:nvPr/>
                  </p:nvGrpSpPr>
                  <p:grpSpPr>
                    <a:xfrm>
                      <a:off x="1824039" y="2539513"/>
                      <a:ext cx="695322" cy="173296"/>
                      <a:chOff x="2454594" y="2691049"/>
                      <a:chExt cx="695322" cy="173296"/>
                    </a:xfrm>
                  </p:grpSpPr>
                  <p:sp>
                    <p:nvSpPr>
                      <p:cNvPr id="346" name="矩形 345"/>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7" name="矩形 346"/>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8" name="矩形 347"/>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9" name="矩形 348"/>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36" name="组合 335"/>
                    <p:cNvGrpSpPr/>
                    <p:nvPr/>
                  </p:nvGrpSpPr>
                  <p:grpSpPr>
                    <a:xfrm>
                      <a:off x="2519361" y="2539513"/>
                      <a:ext cx="695322" cy="173296"/>
                      <a:chOff x="2454594" y="2691049"/>
                      <a:chExt cx="695322" cy="173296"/>
                    </a:xfrm>
                  </p:grpSpPr>
                  <p:sp>
                    <p:nvSpPr>
                      <p:cNvPr id="342" name="矩形 341"/>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3" name="矩形 342"/>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4" name="矩形 343"/>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5" name="矩形 344"/>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37" name="组合 336"/>
                    <p:cNvGrpSpPr/>
                    <p:nvPr/>
                  </p:nvGrpSpPr>
                  <p:grpSpPr>
                    <a:xfrm>
                      <a:off x="3214683" y="2539513"/>
                      <a:ext cx="695322" cy="173296"/>
                      <a:chOff x="2454594" y="2691049"/>
                      <a:chExt cx="695322" cy="173296"/>
                    </a:xfrm>
                  </p:grpSpPr>
                  <p:sp>
                    <p:nvSpPr>
                      <p:cNvPr id="338" name="矩形 337"/>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9" name="矩形 338"/>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0" name="矩形 339"/>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1" name="矩形 340"/>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261" name="组合 260"/>
                  <p:cNvGrpSpPr/>
                  <p:nvPr/>
                </p:nvGrpSpPr>
                <p:grpSpPr>
                  <a:xfrm>
                    <a:off x="925473" y="2751891"/>
                    <a:ext cx="2984533" cy="179070"/>
                    <a:chOff x="925472" y="2536626"/>
                    <a:chExt cx="2984533" cy="179070"/>
                  </a:xfrm>
                </p:grpSpPr>
                <p:grpSp>
                  <p:nvGrpSpPr>
                    <p:cNvPr id="310" name="组合 309"/>
                    <p:cNvGrpSpPr/>
                    <p:nvPr/>
                  </p:nvGrpSpPr>
                  <p:grpSpPr>
                    <a:xfrm>
                      <a:off x="925472" y="2536626"/>
                      <a:ext cx="179070" cy="179070"/>
                      <a:chOff x="4270058" y="2933759"/>
                      <a:chExt cx="179070" cy="179070"/>
                    </a:xfrm>
                  </p:grpSpPr>
                  <p:sp>
                    <p:nvSpPr>
                      <p:cNvPr id="331" name="矩形 330"/>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2" name="矩形 331"/>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11" name="组合 310"/>
                    <p:cNvGrpSpPr/>
                    <p:nvPr/>
                  </p:nvGrpSpPr>
                  <p:grpSpPr>
                    <a:xfrm>
                      <a:off x="1144547" y="2539513"/>
                      <a:ext cx="695322" cy="173296"/>
                      <a:chOff x="2454594" y="2691049"/>
                      <a:chExt cx="695322" cy="173296"/>
                    </a:xfrm>
                  </p:grpSpPr>
                  <p:sp>
                    <p:nvSpPr>
                      <p:cNvPr id="327" name="矩形 326"/>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8" name="矩形 327"/>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9" name="矩形 328"/>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0" name="矩形 329"/>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12" name="组合 311"/>
                    <p:cNvGrpSpPr/>
                    <p:nvPr/>
                  </p:nvGrpSpPr>
                  <p:grpSpPr>
                    <a:xfrm>
                      <a:off x="1824039" y="2539513"/>
                      <a:ext cx="695322" cy="173296"/>
                      <a:chOff x="2454594" y="2691049"/>
                      <a:chExt cx="695322" cy="173296"/>
                    </a:xfrm>
                  </p:grpSpPr>
                  <p:sp>
                    <p:nvSpPr>
                      <p:cNvPr id="323" name="矩形 322"/>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4" name="矩形 323"/>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5" name="矩形 324"/>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6" name="矩形 325"/>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13" name="组合 312"/>
                    <p:cNvGrpSpPr/>
                    <p:nvPr/>
                  </p:nvGrpSpPr>
                  <p:grpSpPr>
                    <a:xfrm>
                      <a:off x="2519361" y="2539513"/>
                      <a:ext cx="695322" cy="173296"/>
                      <a:chOff x="2454594" y="2691049"/>
                      <a:chExt cx="695322" cy="173296"/>
                    </a:xfrm>
                  </p:grpSpPr>
                  <p:sp>
                    <p:nvSpPr>
                      <p:cNvPr id="319" name="矩形 318"/>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0" name="矩形 319"/>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1" name="矩形 320"/>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2" name="矩形 321"/>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14" name="组合 313"/>
                    <p:cNvGrpSpPr/>
                    <p:nvPr/>
                  </p:nvGrpSpPr>
                  <p:grpSpPr>
                    <a:xfrm>
                      <a:off x="3214683" y="2539513"/>
                      <a:ext cx="695322" cy="173296"/>
                      <a:chOff x="2454594" y="2691049"/>
                      <a:chExt cx="695322" cy="173296"/>
                    </a:xfrm>
                  </p:grpSpPr>
                  <p:sp>
                    <p:nvSpPr>
                      <p:cNvPr id="315" name="矩形 314"/>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6" name="矩形 315"/>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7" name="矩形 316"/>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8" name="矩形 317"/>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262" name="组合 261"/>
                  <p:cNvGrpSpPr/>
                  <p:nvPr/>
                </p:nvGrpSpPr>
                <p:grpSpPr>
                  <a:xfrm>
                    <a:off x="925474" y="2951975"/>
                    <a:ext cx="2984533" cy="179070"/>
                    <a:chOff x="925472" y="2536626"/>
                    <a:chExt cx="2984533" cy="179070"/>
                  </a:xfrm>
                </p:grpSpPr>
                <p:grpSp>
                  <p:nvGrpSpPr>
                    <p:cNvPr id="287" name="组合 286"/>
                    <p:cNvGrpSpPr/>
                    <p:nvPr/>
                  </p:nvGrpSpPr>
                  <p:grpSpPr>
                    <a:xfrm>
                      <a:off x="925472" y="2536626"/>
                      <a:ext cx="179070" cy="179070"/>
                      <a:chOff x="4270058" y="2933759"/>
                      <a:chExt cx="179070" cy="179070"/>
                    </a:xfrm>
                  </p:grpSpPr>
                  <p:sp>
                    <p:nvSpPr>
                      <p:cNvPr id="308" name="矩形 307"/>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9" name="矩形 308"/>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88" name="组合 287"/>
                    <p:cNvGrpSpPr/>
                    <p:nvPr/>
                  </p:nvGrpSpPr>
                  <p:grpSpPr>
                    <a:xfrm>
                      <a:off x="1144547" y="2539513"/>
                      <a:ext cx="695322" cy="173296"/>
                      <a:chOff x="2454594" y="2691049"/>
                      <a:chExt cx="695322" cy="173296"/>
                    </a:xfrm>
                  </p:grpSpPr>
                  <p:sp>
                    <p:nvSpPr>
                      <p:cNvPr id="304" name="矩形 303"/>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5" name="矩形 304"/>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6" name="矩形 305"/>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7" name="矩形 306"/>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89" name="组合 288"/>
                    <p:cNvGrpSpPr/>
                    <p:nvPr/>
                  </p:nvGrpSpPr>
                  <p:grpSpPr>
                    <a:xfrm>
                      <a:off x="1824039" y="2539513"/>
                      <a:ext cx="695322" cy="173296"/>
                      <a:chOff x="2454594" y="2691049"/>
                      <a:chExt cx="695322" cy="173296"/>
                    </a:xfrm>
                  </p:grpSpPr>
                  <p:sp>
                    <p:nvSpPr>
                      <p:cNvPr id="300" name="矩形 299"/>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1" name="矩形 300"/>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2" name="矩形 301"/>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3" name="矩形 302"/>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90" name="组合 289"/>
                    <p:cNvGrpSpPr/>
                    <p:nvPr/>
                  </p:nvGrpSpPr>
                  <p:grpSpPr>
                    <a:xfrm>
                      <a:off x="2519361" y="2539513"/>
                      <a:ext cx="695322" cy="173296"/>
                      <a:chOff x="2454594" y="2691049"/>
                      <a:chExt cx="695322" cy="173296"/>
                    </a:xfrm>
                  </p:grpSpPr>
                  <p:sp>
                    <p:nvSpPr>
                      <p:cNvPr id="296" name="矩形 295"/>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7" name="矩形 296"/>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8" name="矩形 297"/>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9" name="矩形 298"/>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91" name="组合 290"/>
                    <p:cNvGrpSpPr/>
                    <p:nvPr/>
                  </p:nvGrpSpPr>
                  <p:grpSpPr>
                    <a:xfrm>
                      <a:off x="3214683" y="2539513"/>
                      <a:ext cx="695322" cy="173296"/>
                      <a:chOff x="2454594" y="2691049"/>
                      <a:chExt cx="695322" cy="173296"/>
                    </a:xfrm>
                  </p:grpSpPr>
                  <p:sp>
                    <p:nvSpPr>
                      <p:cNvPr id="292" name="矩形 291"/>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3" name="矩形 292"/>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4" name="矩形 293"/>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5" name="矩形 294"/>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263" name="组合 262"/>
                  <p:cNvGrpSpPr/>
                  <p:nvPr/>
                </p:nvGrpSpPr>
                <p:grpSpPr>
                  <a:xfrm>
                    <a:off x="923569" y="3161340"/>
                    <a:ext cx="2984533" cy="179070"/>
                    <a:chOff x="925472" y="2536626"/>
                    <a:chExt cx="2984533" cy="179070"/>
                  </a:xfrm>
                </p:grpSpPr>
                <p:grpSp>
                  <p:nvGrpSpPr>
                    <p:cNvPr id="264" name="组合 263"/>
                    <p:cNvGrpSpPr/>
                    <p:nvPr/>
                  </p:nvGrpSpPr>
                  <p:grpSpPr>
                    <a:xfrm>
                      <a:off x="925472" y="2536626"/>
                      <a:ext cx="179070" cy="179070"/>
                      <a:chOff x="4270058" y="2933759"/>
                      <a:chExt cx="179070" cy="179070"/>
                    </a:xfrm>
                  </p:grpSpPr>
                  <p:sp>
                    <p:nvSpPr>
                      <p:cNvPr id="285" name="矩形 284"/>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6" name="矩形 285"/>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65" name="组合 264"/>
                    <p:cNvGrpSpPr/>
                    <p:nvPr/>
                  </p:nvGrpSpPr>
                  <p:grpSpPr>
                    <a:xfrm>
                      <a:off x="1144547" y="2539513"/>
                      <a:ext cx="695322" cy="173296"/>
                      <a:chOff x="2454594" y="2691049"/>
                      <a:chExt cx="695322" cy="173296"/>
                    </a:xfrm>
                  </p:grpSpPr>
                  <p:sp>
                    <p:nvSpPr>
                      <p:cNvPr id="281" name="矩形 280"/>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2" name="矩形 281"/>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3" name="矩形 282"/>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4" name="矩形 283"/>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66" name="组合 265"/>
                    <p:cNvGrpSpPr/>
                    <p:nvPr/>
                  </p:nvGrpSpPr>
                  <p:grpSpPr>
                    <a:xfrm>
                      <a:off x="1824039" y="2539513"/>
                      <a:ext cx="695322" cy="173296"/>
                      <a:chOff x="2454594" y="2691049"/>
                      <a:chExt cx="695322" cy="173296"/>
                    </a:xfrm>
                  </p:grpSpPr>
                  <p:sp>
                    <p:nvSpPr>
                      <p:cNvPr id="277" name="矩形 276"/>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8" name="矩形 277"/>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9" name="矩形 278"/>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0" name="矩形 279"/>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67" name="组合 266"/>
                    <p:cNvGrpSpPr/>
                    <p:nvPr/>
                  </p:nvGrpSpPr>
                  <p:grpSpPr>
                    <a:xfrm>
                      <a:off x="2519361" y="2539513"/>
                      <a:ext cx="695322" cy="173296"/>
                      <a:chOff x="2454594" y="2691049"/>
                      <a:chExt cx="695322" cy="173296"/>
                    </a:xfrm>
                  </p:grpSpPr>
                  <p:sp>
                    <p:nvSpPr>
                      <p:cNvPr id="273" name="矩形 272"/>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4" name="矩形 273"/>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5" name="矩形 274"/>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6" name="矩形 275"/>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68" name="组合 267"/>
                    <p:cNvGrpSpPr/>
                    <p:nvPr/>
                  </p:nvGrpSpPr>
                  <p:grpSpPr>
                    <a:xfrm>
                      <a:off x="3214683" y="2539513"/>
                      <a:ext cx="695322" cy="173296"/>
                      <a:chOff x="2454594" y="2691049"/>
                      <a:chExt cx="695322" cy="173296"/>
                    </a:xfrm>
                  </p:grpSpPr>
                  <p:sp>
                    <p:nvSpPr>
                      <p:cNvPr id="269" name="矩形 268"/>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0" name="矩形 269"/>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1" name="矩形 270"/>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2" name="矩形 271"/>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grpSp>
          <p:grpSp>
            <p:nvGrpSpPr>
              <p:cNvPr id="251" name="组合 250"/>
              <p:cNvGrpSpPr/>
              <p:nvPr/>
            </p:nvGrpSpPr>
            <p:grpSpPr>
              <a:xfrm>
                <a:off x="852335" y="3878842"/>
                <a:ext cx="1904774" cy="361305"/>
                <a:chOff x="852335" y="3878842"/>
                <a:chExt cx="1904774" cy="361305"/>
              </a:xfrm>
            </p:grpSpPr>
            <p:sp>
              <p:nvSpPr>
                <p:cNvPr id="252" name="矩形 251"/>
                <p:cNvSpPr/>
                <p:nvPr/>
              </p:nvSpPr>
              <p:spPr>
                <a:xfrm>
                  <a:off x="852335" y="3914388"/>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3" name="矩形 252"/>
                <p:cNvSpPr/>
                <p:nvPr/>
              </p:nvSpPr>
              <p:spPr>
                <a:xfrm>
                  <a:off x="1835649" y="391646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4" name="矩形 253"/>
                <p:cNvSpPr/>
                <p:nvPr/>
              </p:nvSpPr>
              <p:spPr>
                <a:xfrm>
                  <a:off x="857128" y="4096671"/>
                  <a:ext cx="179069" cy="89535"/>
                </a:xfrm>
                <a:prstGeom prst="rect">
                  <a:avLst/>
                </a:prstGeom>
                <a:solidFill>
                  <a:srgbClr val="BEE7A6"/>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5" name="文本框 254"/>
                <p:cNvSpPr txBox="1"/>
                <p:nvPr/>
              </p:nvSpPr>
              <p:spPr>
                <a:xfrm>
                  <a:off x="1130624" y="3878842"/>
                  <a:ext cx="665799" cy="199740"/>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控制单元</a:t>
                  </a:r>
                  <a:endPar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6" name="文本框 255"/>
                <p:cNvSpPr txBox="1"/>
                <p:nvPr/>
              </p:nvSpPr>
              <p:spPr>
                <a:xfrm>
                  <a:off x="2091310" y="3878842"/>
                  <a:ext cx="665799" cy="199740"/>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缓存单元</a:t>
                  </a:r>
                  <a:endPar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7" name="文本框 256"/>
                <p:cNvSpPr txBox="1"/>
                <p:nvPr/>
              </p:nvSpPr>
              <p:spPr>
                <a:xfrm>
                  <a:off x="1134069" y="4040407"/>
                  <a:ext cx="998699" cy="199740"/>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算术逻辑单元</a:t>
                  </a:r>
                  <a:endPar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sp>
          <p:nvSpPr>
            <p:cNvPr id="248" name="矩形 247"/>
            <p:cNvSpPr/>
            <p:nvPr/>
          </p:nvSpPr>
          <p:spPr>
            <a:xfrm>
              <a:off x="5268913" y="2384861"/>
              <a:ext cx="1037260" cy="1299152"/>
            </a:xfrm>
            <a:prstGeom prst="rect">
              <a:avLst/>
            </a:prstGeom>
            <a:noFill/>
            <a:ln w="19050" cap="flat" cmpd="sng" algn="ctr">
              <a:solidFill>
                <a:srgbClr val="C7000B"/>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9" name="矩形 248"/>
            <p:cNvSpPr/>
            <p:nvPr/>
          </p:nvSpPr>
          <p:spPr>
            <a:xfrm>
              <a:off x="6330620" y="2392211"/>
              <a:ext cx="1087501" cy="1299152"/>
            </a:xfrm>
            <a:prstGeom prst="rect">
              <a:avLst/>
            </a:prstGeom>
            <a:noFill/>
            <a:ln w="19050" cap="flat" cmpd="sng" algn="ctr">
              <a:solidFill>
                <a:srgbClr val="C7000B"/>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3" name="直接连接符 2"/>
          <p:cNvCxnSpPr/>
          <p:nvPr/>
        </p:nvCxnSpPr>
        <p:spPr>
          <a:xfrm>
            <a:off x="442913" y="1218662"/>
            <a:ext cx="11306174" cy="92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2" name="直接连接符 451"/>
          <p:cNvCxnSpPr/>
          <p:nvPr/>
        </p:nvCxnSpPr>
        <p:spPr>
          <a:xfrm flipV="1">
            <a:off x="452438" y="2944081"/>
            <a:ext cx="11296650" cy="185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3" name="直接连接符 452"/>
          <p:cNvCxnSpPr/>
          <p:nvPr/>
        </p:nvCxnSpPr>
        <p:spPr>
          <a:xfrm>
            <a:off x="442913" y="4562266"/>
            <a:ext cx="6291262" cy="1076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4" name="直接连接符 453"/>
          <p:cNvCxnSpPr/>
          <p:nvPr/>
        </p:nvCxnSpPr>
        <p:spPr>
          <a:xfrm>
            <a:off x="4171950" y="944563"/>
            <a:ext cx="0" cy="52562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p:nvCxnSpPr>
        <p:spPr>
          <a:xfrm>
            <a:off x="9496768" y="961567"/>
            <a:ext cx="0" cy="530744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6" name="直接连接符 455"/>
          <p:cNvCxnSpPr/>
          <p:nvPr/>
        </p:nvCxnSpPr>
        <p:spPr>
          <a:xfrm>
            <a:off x="6734175" y="980497"/>
            <a:ext cx="0" cy="520089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57" name="文本框 456"/>
          <p:cNvSpPr txBox="1"/>
          <p:nvPr/>
        </p:nvSpPr>
        <p:spPr>
          <a:xfrm>
            <a:off x="3105624" y="1882650"/>
            <a:ext cx="646331" cy="369332"/>
          </a:xfrm>
          <a:prstGeom prst="rect">
            <a:avLst/>
          </a:prstGeom>
          <a:noFill/>
        </p:spPr>
        <p:txBody>
          <a:bodyPr wrap="none" rtlCol="0">
            <a:spAutoFit/>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鲲鹏</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8" name="文本框 457"/>
          <p:cNvSpPr txBox="1"/>
          <p:nvPr/>
        </p:nvSpPr>
        <p:spPr>
          <a:xfrm>
            <a:off x="3105492" y="5225659"/>
            <a:ext cx="646331" cy="369332"/>
          </a:xfrm>
          <a:prstGeom prst="rect">
            <a:avLst/>
          </a:prstGeom>
          <a:noFill/>
        </p:spPr>
        <p:txBody>
          <a:bodyPr wrap="none" rtlCol="0">
            <a:spAutoFit/>
          </a:bodyPr>
          <a:lstStyle/>
          <a:p>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昇腾</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9" name="文本框 458"/>
          <p:cNvSpPr txBox="1"/>
          <p:nvPr/>
        </p:nvSpPr>
        <p:spPr>
          <a:xfrm>
            <a:off x="3114172" y="3379597"/>
            <a:ext cx="889987" cy="646331"/>
          </a:xfrm>
          <a:prstGeom prst="rect">
            <a:avLst/>
          </a:prstGeom>
          <a:noFill/>
        </p:spPr>
        <p:txBody>
          <a:bodyPr wrap="none" rtlCol="0">
            <a:spAutoFit/>
          </a:bodyPr>
          <a:lstStyle/>
          <a:p>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NVDIA</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a:p>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AMD</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1" name="文本框 460"/>
          <p:cNvSpPr txBox="1"/>
          <p:nvPr/>
        </p:nvSpPr>
        <p:spPr>
          <a:xfrm>
            <a:off x="4454139" y="3077341"/>
            <a:ext cx="786594" cy="430887"/>
          </a:xfrm>
          <a:prstGeom prst="rect">
            <a:avLst/>
          </a:prstGeom>
          <a:noFill/>
        </p:spPr>
        <p:txBody>
          <a:bodyPr wrap="square" rtlCol="0">
            <a:spAutoFit/>
          </a:bodyPr>
          <a:lstStyle/>
          <a:p>
            <a:pPr algn="ctr"/>
            <a:r>
              <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rPr>
              <a:t>TENSOR</a:t>
            </a:r>
            <a:endPar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rPr>
              <a:t>CORE</a:t>
            </a:r>
            <a:endParaRPr lang="zh-CN" altLang="en-US" sz="105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7" name="文本框 466"/>
          <p:cNvSpPr txBox="1"/>
          <p:nvPr/>
        </p:nvSpPr>
        <p:spPr>
          <a:xfrm>
            <a:off x="4958653" y="3077341"/>
            <a:ext cx="786594" cy="430887"/>
          </a:xfrm>
          <a:prstGeom prst="rect">
            <a:avLst/>
          </a:prstGeom>
          <a:noFill/>
        </p:spPr>
        <p:txBody>
          <a:bodyPr wrap="square" rtlCol="0">
            <a:spAutoFit/>
          </a:bodyPr>
          <a:lstStyle/>
          <a:p>
            <a:pPr algn="ctr"/>
            <a:r>
              <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rPr>
              <a:t>TENSOR</a:t>
            </a:r>
            <a:endPar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rPr>
              <a:t>CORE</a:t>
            </a:r>
            <a:endParaRPr lang="zh-CN" altLang="en-US" sz="105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8" name="文本框 467"/>
          <p:cNvSpPr txBox="1"/>
          <p:nvPr/>
        </p:nvSpPr>
        <p:spPr>
          <a:xfrm>
            <a:off x="5472630" y="3077341"/>
            <a:ext cx="786594" cy="430887"/>
          </a:xfrm>
          <a:prstGeom prst="rect">
            <a:avLst/>
          </a:prstGeom>
          <a:noFill/>
        </p:spPr>
        <p:txBody>
          <a:bodyPr wrap="square" rtlCol="0">
            <a:spAutoFit/>
          </a:bodyPr>
          <a:lstStyle/>
          <a:p>
            <a:pPr algn="ctr"/>
            <a:r>
              <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rPr>
              <a:t>TENSOR</a:t>
            </a:r>
            <a:endPar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rPr>
              <a:t>CORE</a:t>
            </a:r>
            <a:endParaRPr lang="zh-CN" altLang="en-US" sz="105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9" name="文本框 468"/>
          <p:cNvSpPr txBox="1"/>
          <p:nvPr/>
        </p:nvSpPr>
        <p:spPr>
          <a:xfrm>
            <a:off x="6008434" y="3086327"/>
            <a:ext cx="786594" cy="430887"/>
          </a:xfrm>
          <a:prstGeom prst="rect">
            <a:avLst/>
          </a:prstGeom>
          <a:noFill/>
        </p:spPr>
        <p:txBody>
          <a:bodyPr wrap="square" rtlCol="0">
            <a:spAutoFit/>
          </a:bodyPr>
          <a:lstStyle/>
          <a:p>
            <a:pPr algn="ctr"/>
            <a:r>
              <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rPr>
              <a:t>TENSOR</a:t>
            </a:r>
            <a:endPar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rPr>
              <a:t>CORE</a:t>
            </a:r>
            <a:endParaRPr lang="zh-CN" altLang="en-US" sz="105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0" name="文本框 469"/>
          <p:cNvSpPr txBox="1"/>
          <p:nvPr/>
        </p:nvSpPr>
        <p:spPr>
          <a:xfrm>
            <a:off x="4454139" y="3667759"/>
            <a:ext cx="786594" cy="430887"/>
          </a:xfrm>
          <a:prstGeom prst="rect">
            <a:avLst/>
          </a:prstGeom>
          <a:noFill/>
        </p:spPr>
        <p:txBody>
          <a:bodyPr wrap="square" rtlCol="0">
            <a:spAutoFit/>
          </a:bodyPr>
          <a:lstStyle/>
          <a:p>
            <a:pPr algn="ctr"/>
            <a:r>
              <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rPr>
              <a:t>TENSOR</a:t>
            </a:r>
            <a:endPar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rPr>
              <a:t>CORE</a:t>
            </a:r>
            <a:endParaRPr lang="zh-CN" altLang="en-US" sz="105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1" name="文本框 470"/>
          <p:cNvSpPr txBox="1"/>
          <p:nvPr/>
        </p:nvSpPr>
        <p:spPr>
          <a:xfrm>
            <a:off x="4968426" y="3658276"/>
            <a:ext cx="786594" cy="430887"/>
          </a:xfrm>
          <a:prstGeom prst="rect">
            <a:avLst/>
          </a:prstGeom>
          <a:noFill/>
        </p:spPr>
        <p:txBody>
          <a:bodyPr wrap="square" rtlCol="0">
            <a:spAutoFit/>
          </a:bodyPr>
          <a:lstStyle/>
          <a:p>
            <a:pPr algn="ctr"/>
            <a:r>
              <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rPr>
              <a:t>TENSOR</a:t>
            </a:r>
            <a:endPar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rPr>
              <a:t>CORE</a:t>
            </a:r>
            <a:endParaRPr lang="zh-CN" altLang="en-US" sz="105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2" name="文本框 471"/>
          <p:cNvSpPr txBox="1"/>
          <p:nvPr/>
        </p:nvSpPr>
        <p:spPr>
          <a:xfrm>
            <a:off x="5483329" y="3667759"/>
            <a:ext cx="786594" cy="430887"/>
          </a:xfrm>
          <a:prstGeom prst="rect">
            <a:avLst/>
          </a:prstGeom>
          <a:noFill/>
        </p:spPr>
        <p:txBody>
          <a:bodyPr wrap="square" rtlCol="0">
            <a:spAutoFit/>
          </a:bodyPr>
          <a:lstStyle/>
          <a:p>
            <a:pPr algn="ctr"/>
            <a:r>
              <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rPr>
              <a:t>TENSOR</a:t>
            </a:r>
            <a:endPar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rPr>
              <a:t>CORE</a:t>
            </a:r>
            <a:endParaRPr lang="zh-CN" altLang="en-US" sz="105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3" name="文本框 472"/>
          <p:cNvSpPr txBox="1"/>
          <p:nvPr/>
        </p:nvSpPr>
        <p:spPr>
          <a:xfrm>
            <a:off x="5987720" y="3667759"/>
            <a:ext cx="786594" cy="430887"/>
          </a:xfrm>
          <a:prstGeom prst="rect">
            <a:avLst/>
          </a:prstGeom>
          <a:noFill/>
        </p:spPr>
        <p:txBody>
          <a:bodyPr wrap="square" rtlCol="0">
            <a:spAutoFit/>
          </a:bodyPr>
          <a:lstStyle/>
          <a:p>
            <a:pPr algn="ctr"/>
            <a:r>
              <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rPr>
              <a:t>TENSOR</a:t>
            </a:r>
            <a:endPar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altLang="zh-CN" sz="1050" b="1" dirty="0">
                <a:latin typeface="Huawei Sans" panose="020C0503030203020204" pitchFamily="34" charset="0"/>
                <a:ea typeface="方正兰亭黑简体" panose="02000000000000000000" pitchFamily="2" charset="-122"/>
                <a:sym typeface="Huawei Sans" panose="020C0503030203020204" pitchFamily="34" charset="0"/>
              </a:rPr>
              <a:t>CORE</a:t>
            </a:r>
            <a:endParaRPr lang="zh-CN" altLang="en-US" sz="105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4" name="文本框 473"/>
          <p:cNvSpPr txBox="1"/>
          <p:nvPr/>
        </p:nvSpPr>
        <p:spPr>
          <a:xfrm>
            <a:off x="4605568" y="4885432"/>
            <a:ext cx="888502" cy="584775"/>
          </a:xfrm>
          <a:prstGeom prst="rect">
            <a:avLst/>
          </a:prstGeom>
          <a:noFill/>
        </p:spPr>
        <p:txBody>
          <a:bodyPr wrap="square" rtlCol="0">
            <a:spAutoFit/>
          </a:bodyPr>
          <a:lstStyle/>
          <a:p>
            <a:pPr algn="ctr"/>
            <a:r>
              <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达芬奇</a:t>
            </a:r>
            <a:r>
              <a:rPr lang="en-US" altLang="zh-CN" sz="1600" b="1" dirty="0">
                <a:latin typeface="Huawei Sans" panose="020C0503030203020204" pitchFamily="34" charset="0"/>
                <a:ea typeface="方正兰亭黑简体" panose="02000000000000000000" pitchFamily="2" charset="-122"/>
                <a:sym typeface="Huawei Sans" panose="020C0503030203020204" pitchFamily="34" charset="0"/>
              </a:rPr>
              <a:t>CORE</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5" name="文本框 474"/>
          <p:cNvSpPr txBox="1"/>
          <p:nvPr/>
        </p:nvSpPr>
        <p:spPr>
          <a:xfrm>
            <a:off x="5615237" y="4875850"/>
            <a:ext cx="888502" cy="584775"/>
          </a:xfrm>
          <a:prstGeom prst="rect">
            <a:avLst/>
          </a:prstGeom>
          <a:noFill/>
        </p:spPr>
        <p:txBody>
          <a:bodyPr wrap="square" rtlCol="0">
            <a:spAutoFit/>
          </a:bodyPr>
          <a:lstStyle/>
          <a:p>
            <a:pPr algn="ctr"/>
            <a:r>
              <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rPr>
              <a:t>达芬奇</a:t>
            </a:r>
            <a:r>
              <a:rPr lang="en-US" altLang="zh-CN" sz="1600" b="1" dirty="0">
                <a:latin typeface="Huawei Sans" panose="020C0503030203020204" pitchFamily="34" charset="0"/>
                <a:ea typeface="方正兰亭黑简体" panose="02000000000000000000" pitchFamily="2" charset="-122"/>
                <a:sym typeface="Huawei Sans" panose="020C0503030203020204" pitchFamily="34" charset="0"/>
              </a:rPr>
              <a:t>CORE</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CPU</a:t>
            </a:r>
            <a:r>
              <a:rPr lang="zh-CN" altLang="en-US" dirty="0">
                <a:sym typeface="Huawei Sans" panose="020C0503030203020204" pitchFamily="34" charset="0"/>
              </a:rPr>
              <a:t>、</a:t>
            </a:r>
            <a:r>
              <a:rPr lang="en-US" altLang="zh-CN" dirty="0">
                <a:sym typeface="Huawei Sans" panose="020C0503030203020204" pitchFamily="34" charset="0"/>
              </a:rPr>
              <a:t>GPU</a:t>
            </a:r>
            <a:r>
              <a:rPr lang="zh-CN" altLang="en-US" dirty="0">
                <a:sym typeface="Huawei Sans" panose="020C0503030203020204" pitchFamily="34" charset="0"/>
              </a:rPr>
              <a:t>设计比对（</a:t>
            </a:r>
            <a:r>
              <a:rPr lang="en-US" altLang="zh-CN" dirty="0">
                <a:sym typeface="Huawei Sans" panose="020C0503030203020204" pitchFamily="34" charset="0"/>
              </a:rPr>
              <a:t>1</a:t>
            </a:r>
            <a:r>
              <a:rPr lang="zh-CN" altLang="en-US" dirty="0">
                <a:sym typeface="Huawei Sans" panose="020C0503030203020204" pitchFamily="34" charset="0"/>
              </a:rPr>
              <a:t>）</a:t>
            </a:r>
            <a:endParaRPr lang="zh-CN" altLang="en-US" dirty="0">
              <a:sym typeface="Huawei Sans" panose="020C0503030203020204" pitchFamily="34" charset="0"/>
            </a:endParaRPr>
          </a:p>
        </p:txBody>
      </p:sp>
      <p:sp>
        <p:nvSpPr>
          <p:cNvPr id="5" name="文本占位符 4"/>
          <p:cNvSpPr>
            <a:spLocks noGrp="1"/>
          </p:cNvSpPr>
          <p:nvPr>
            <p:ph type="body" sz="quarter" idx="10"/>
          </p:nvPr>
        </p:nvSpPr>
        <p:spPr>
          <a:xfrm>
            <a:off x="455612" y="1047750"/>
            <a:ext cx="11293475" cy="4212283"/>
          </a:xfrm>
        </p:spPr>
        <p:txBody>
          <a:bodyPr/>
          <a:lstStyle/>
          <a:p>
            <a:r>
              <a:rPr lang="en-US" altLang="zh-CN" dirty="0">
                <a:sym typeface="Huawei Sans" panose="020C0503030203020204" pitchFamily="34" charset="0"/>
              </a:rPr>
              <a:t>GPU</a:t>
            </a:r>
            <a:r>
              <a:rPr lang="zh-CN" altLang="en-US" dirty="0">
                <a:sym typeface="Huawei Sans" panose="020C0503030203020204" pitchFamily="34" charset="0"/>
              </a:rPr>
              <a:t>主要面对类型高度统一、相互无依赖的大规模数据和不需打断的纯净计算环境。</a:t>
            </a:r>
            <a:endParaRPr lang="zh-CN" altLang="en-US" dirty="0">
              <a:sym typeface="Huawei Sans" panose="020C0503030203020204" pitchFamily="34" charset="0"/>
            </a:endParaRPr>
          </a:p>
          <a:p>
            <a:pPr lvl="1"/>
            <a:r>
              <a:rPr lang="zh-CN" altLang="en-US" dirty="0">
                <a:sym typeface="Huawei Sans" panose="020C0503030203020204" pitchFamily="34" charset="0"/>
              </a:rPr>
              <a:t>拥有若干由数以千计的更小的核心（专为同时处理多重任务而设计）组成的大规模并行计算架构；</a:t>
            </a:r>
            <a:endParaRPr lang="zh-CN" altLang="en-US" dirty="0">
              <a:sym typeface="Huawei Sans" panose="020C0503030203020204" pitchFamily="34" charset="0"/>
            </a:endParaRPr>
          </a:p>
          <a:p>
            <a:pPr lvl="1"/>
            <a:r>
              <a:rPr lang="zh-CN" altLang="en-US" dirty="0">
                <a:sym typeface="Huawei Sans" panose="020C0503030203020204" pitchFamily="34" charset="0"/>
              </a:rPr>
              <a:t>基于大吞吐量设计；</a:t>
            </a:r>
            <a:endParaRPr lang="zh-CN" altLang="en-US" dirty="0">
              <a:sym typeface="Huawei Sans" panose="020C0503030203020204" pitchFamily="34" charset="0"/>
            </a:endParaRPr>
          </a:p>
          <a:p>
            <a:pPr lvl="2"/>
            <a:r>
              <a:rPr lang="zh-CN" altLang="en-US" dirty="0">
                <a:sym typeface="Huawei Sans" panose="020C0503030203020204" pitchFamily="34" charset="0"/>
              </a:rPr>
              <a:t>有很多</a:t>
            </a:r>
            <a:r>
              <a:rPr lang="en-US" altLang="zh-CN" dirty="0">
                <a:sym typeface="Huawei Sans" panose="020C0503030203020204" pitchFamily="34" charset="0"/>
              </a:rPr>
              <a:t>ALU</a:t>
            </a:r>
            <a:r>
              <a:rPr lang="zh-CN" altLang="en-US" dirty="0">
                <a:sym typeface="Huawei Sans" panose="020C0503030203020204" pitchFamily="34" charset="0"/>
              </a:rPr>
              <a:t>和很少</a:t>
            </a:r>
            <a:r>
              <a:rPr lang="en-US" altLang="zh-CN" dirty="0">
                <a:sym typeface="Huawei Sans" panose="020C0503030203020204" pitchFamily="34" charset="0"/>
              </a:rPr>
              <a:t>cache</a:t>
            </a:r>
            <a:r>
              <a:rPr lang="zh-CN" altLang="en-US" dirty="0">
                <a:sym typeface="Huawei Sans" panose="020C0503030203020204" pitchFamily="34" charset="0"/>
              </a:rPr>
              <a:t>（和</a:t>
            </a:r>
            <a:r>
              <a:rPr lang="en-US" altLang="zh-CN" dirty="0">
                <a:sym typeface="Huawei Sans" panose="020C0503030203020204" pitchFamily="34" charset="0"/>
              </a:rPr>
              <a:t>CPU</a:t>
            </a:r>
            <a:r>
              <a:rPr lang="zh-CN" altLang="en-US" dirty="0">
                <a:sym typeface="Huawei Sans" panose="020C0503030203020204" pitchFamily="34" charset="0"/>
              </a:rPr>
              <a:t>目的不同，为</a:t>
            </a:r>
            <a:r>
              <a:rPr lang="en-US" altLang="zh-CN" dirty="0">
                <a:sym typeface="Huawei Sans" panose="020C0503030203020204" pitchFamily="34" charset="0"/>
              </a:rPr>
              <a:t>thread</a:t>
            </a:r>
            <a:r>
              <a:rPr lang="zh-CN" altLang="en-US" dirty="0">
                <a:sym typeface="Huawei Sans" panose="020C0503030203020204" pitchFamily="34" charset="0"/>
              </a:rPr>
              <a:t>提高服务），缓存合并访问</a:t>
            </a:r>
            <a:r>
              <a:rPr lang="en-US" altLang="zh-CN" dirty="0">
                <a:sym typeface="Huawei Sans" panose="020C0503030203020204" pitchFamily="34" charset="0"/>
              </a:rPr>
              <a:t>DRAM</a:t>
            </a:r>
            <a:r>
              <a:rPr lang="zh-CN" altLang="en-US" dirty="0">
                <a:sym typeface="Huawei Sans" panose="020C0503030203020204" pitchFamily="34" charset="0"/>
              </a:rPr>
              <a:t>，带来时延问题；</a:t>
            </a:r>
            <a:endParaRPr lang="zh-CN" altLang="en-US" dirty="0">
              <a:sym typeface="Huawei Sans" panose="020C0503030203020204" pitchFamily="34" charset="0"/>
            </a:endParaRPr>
          </a:p>
          <a:p>
            <a:pPr lvl="2"/>
            <a:r>
              <a:rPr lang="zh-CN" altLang="en-US" dirty="0">
                <a:sym typeface="Huawei Sans" panose="020C0503030203020204" pitchFamily="34" charset="0"/>
              </a:rPr>
              <a:t>控制单元合并访问；</a:t>
            </a:r>
            <a:endParaRPr lang="zh-CN" altLang="en-US" dirty="0">
              <a:sym typeface="Huawei Sans" panose="020C0503030203020204" pitchFamily="34" charset="0"/>
            </a:endParaRPr>
          </a:p>
          <a:p>
            <a:pPr lvl="2"/>
            <a:r>
              <a:rPr lang="zh-CN" altLang="en-US" dirty="0">
                <a:sym typeface="Huawei Sans" panose="020C0503030203020204" pitchFamily="34" charset="0"/>
              </a:rPr>
              <a:t>大量</a:t>
            </a:r>
            <a:r>
              <a:rPr lang="en-US" altLang="zh-CN" dirty="0">
                <a:sym typeface="Huawei Sans" panose="020C0503030203020204" pitchFamily="34" charset="0"/>
              </a:rPr>
              <a:t>ALU</a:t>
            </a:r>
            <a:r>
              <a:rPr lang="zh-CN" altLang="en-US" dirty="0">
                <a:sym typeface="Huawei Sans" panose="020C0503030203020204" pitchFamily="34" charset="0"/>
              </a:rPr>
              <a:t>实现大量</a:t>
            </a:r>
            <a:r>
              <a:rPr lang="en-US" altLang="zh-CN" dirty="0">
                <a:sym typeface="Huawei Sans" panose="020C0503030203020204" pitchFamily="34" charset="0"/>
              </a:rPr>
              <a:t>thread</a:t>
            </a:r>
            <a:r>
              <a:rPr lang="zh-CN" altLang="en-US" dirty="0">
                <a:sym typeface="Huawei Sans" panose="020C0503030203020204" pitchFamily="34" charset="0"/>
              </a:rPr>
              <a:t>并行掩盖时延问题。</a:t>
            </a:r>
            <a:endParaRPr lang="zh-CN" altLang="en-US" dirty="0">
              <a:sym typeface="Huawei Sans" panose="020C0503030203020204" pitchFamily="34" charset="0"/>
            </a:endParaRPr>
          </a:p>
          <a:p>
            <a:pPr lvl="1"/>
            <a:r>
              <a:rPr lang="zh-CN" altLang="en-US" dirty="0">
                <a:sym typeface="Huawei Sans" panose="020C0503030203020204" pitchFamily="34" charset="0"/>
              </a:rPr>
              <a:t>擅长计算密集和易于并行的程序。</a:t>
            </a:r>
            <a:endParaRPr lang="zh-CN" altLang="en-US" dirty="0">
              <a:sym typeface="Huawei Sans" panose="020C0503030203020204" pitchFamily="34" charset="0"/>
            </a:endParaRPr>
          </a:p>
          <a:p>
            <a:endParaRPr lang="zh-CN" altLang="en-US" dirty="0">
              <a:sym typeface="Huawei Sans" panose="020C0503030203020204" pitchFamily="34" charset="0"/>
            </a:endParaRPr>
          </a:p>
        </p:txBody>
      </p:sp>
      <p:grpSp>
        <p:nvGrpSpPr>
          <p:cNvPr id="7" name="组合 6"/>
          <p:cNvGrpSpPr/>
          <p:nvPr/>
        </p:nvGrpSpPr>
        <p:grpSpPr>
          <a:xfrm>
            <a:off x="8743977" y="3612716"/>
            <a:ext cx="2192942" cy="1577075"/>
            <a:chOff x="852335" y="2498149"/>
            <a:chExt cx="2365604" cy="1701247"/>
          </a:xfrm>
        </p:grpSpPr>
        <p:grpSp>
          <p:nvGrpSpPr>
            <p:cNvPr id="18" name="组合 17"/>
            <p:cNvGrpSpPr/>
            <p:nvPr/>
          </p:nvGrpSpPr>
          <p:grpSpPr>
            <a:xfrm>
              <a:off x="852335" y="2498149"/>
              <a:ext cx="2365604" cy="1299152"/>
              <a:chOff x="923569" y="2547103"/>
              <a:chExt cx="2986438" cy="1613684"/>
            </a:xfrm>
          </p:grpSpPr>
          <p:grpSp>
            <p:nvGrpSpPr>
              <p:cNvPr id="26" name="组合 25"/>
              <p:cNvGrpSpPr/>
              <p:nvPr/>
            </p:nvGrpSpPr>
            <p:grpSpPr>
              <a:xfrm>
                <a:off x="923569" y="2547103"/>
                <a:ext cx="2986438" cy="793307"/>
                <a:chOff x="923569" y="2547103"/>
                <a:chExt cx="2986438" cy="793307"/>
              </a:xfrm>
            </p:grpSpPr>
            <p:grpSp>
              <p:nvGrpSpPr>
                <p:cNvPr id="124" name="组合 123"/>
                <p:cNvGrpSpPr/>
                <p:nvPr/>
              </p:nvGrpSpPr>
              <p:grpSpPr>
                <a:xfrm>
                  <a:off x="925472" y="2547103"/>
                  <a:ext cx="2984533" cy="179070"/>
                  <a:chOff x="925472" y="2536626"/>
                  <a:chExt cx="2984533" cy="179070"/>
                </a:xfrm>
              </p:grpSpPr>
              <p:grpSp>
                <p:nvGrpSpPr>
                  <p:cNvPr id="197" name="组合 196"/>
                  <p:cNvGrpSpPr/>
                  <p:nvPr/>
                </p:nvGrpSpPr>
                <p:grpSpPr>
                  <a:xfrm>
                    <a:off x="925472" y="2536626"/>
                    <a:ext cx="179070" cy="179070"/>
                    <a:chOff x="4270058" y="2933759"/>
                    <a:chExt cx="179070" cy="179070"/>
                  </a:xfrm>
                </p:grpSpPr>
                <p:sp>
                  <p:nvSpPr>
                    <p:cNvPr id="218" name="矩形 217"/>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9" name="矩形 218"/>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98" name="组合 197"/>
                  <p:cNvGrpSpPr/>
                  <p:nvPr/>
                </p:nvGrpSpPr>
                <p:grpSpPr>
                  <a:xfrm>
                    <a:off x="1144547" y="2539513"/>
                    <a:ext cx="695322" cy="173296"/>
                    <a:chOff x="2454594" y="2691049"/>
                    <a:chExt cx="695322" cy="173296"/>
                  </a:xfrm>
                </p:grpSpPr>
                <p:sp>
                  <p:nvSpPr>
                    <p:cNvPr id="214" name="矩形 213"/>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5" name="矩形 214"/>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6" name="矩形 215"/>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7" name="矩形 216"/>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99" name="组合 198"/>
                  <p:cNvGrpSpPr/>
                  <p:nvPr/>
                </p:nvGrpSpPr>
                <p:grpSpPr>
                  <a:xfrm>
                    <a:off x="1824039" y="2539513"/>
                    <a:ext cx="695322" cy="173296"/>
                    <a:chOff x="2454594" y="2691049"/>
                    <a:chExt cx="695322" cy="173296"/>
                  </a:xfrm>
                </p:grpSpPr>
                <p:sp>
                  <p:nvSpPr>
                    <p:cNvPr id="210" name="矩形 209"/>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1" name="矩形 210"/>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2" name="矩形 211"/>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3" name="矩形 212"/>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00" name="组合 199"/>
                  <p:cNvGrpSpPr/>
                  <p:nvPr/>
                </p:nvGrpSpPr>
                <p:grpSpPr>
                  <a:xfrm>
                    <a:off x="2519361" y="2539513"/>
                    <a:ext cx="695322" cy="173296"/>
                    <a:chOff x="2454594" y="2691049"/>
                    <a:chExt cx="695322" cy="173296"/>
                  </a:xfrm>
                </p:grpSpPr>
                <p:sp>
                  <p:nvSpPr>
                    <p:cNvPr id="206" name="矩形 205"/>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7" name="矩形 206"/>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8" name="矩形 207"/>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9" name="矩形 208"/>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01" name="组合 200"/>
                  <p:cNvGrpSpPr/>
                  <p:nvPr/>
                </p:nvGrpSpPr>
                <p:grpSpPr>
                  <a:xfrm>
                    <a:off x="3214683" y="2539513"/>
                    <a:ext cx="695322" cy="173296"/>
                    <a:chOff x="2454594" y="2691049"/>
                    <a:chExt cx="695322" cy="173296"/>
                  </a:xfrm>
                </p:grpSpPr>
                <p:sp>
                  <p:nvSpPr>
                    <p:cNvPr id="202" name="矩形 201"/>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3" name="矩形 202"/>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4" name="矩形 203"/>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5" name="矩形 204"/>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125" name="组合 124"/>
                <p:cNvGrpSpPr/>
                <p:nvPr/>
              </p:nvGrpSpPr>
              <p:grpSpPr>
                <a:xfrm>
                  <a:off x="925473" y="2751891"/>
                  <a:ext cx="2984533" cy="179070"/>
                  <a:chOff x="925472" y="2536626"/>
                  <a:chExt cx="2984533" cy="179070"/>
                </a:xfrm>
              </p:grpSpPr>
              <p:grpSp>
                <p:nvGrpSpPr>
                  <p:cNvPr id="174" name="组合 173"/>
                  <p:cNvGrpSpPr/>
                  <p:nvPr/>
                </p:nvGrpSpPr>
                <p:grpSpPr>
                  <a:xfrm>
                    <a:off x="925472" y="2536626"/>
                    <a:ext cx="179070" cy="179070"/>
                    <a:chOff x="4270058" y="2933759"/>
                    <a:chExt cx="179070" cy="179070"/>
                  </a:xfrm>
                </p:grpSpPr>
                <p:sp>
                  <p:nvSpPr>
                    <p:cNvPr id="195" name="矩形 194"/>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6" name="矩形 195"/>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75" name="组合 174"/>
                  <p:cNvGrpSpPr/>
                  <p:nvPr/>
                </p:nvGrpSpPr>
                <p:grpSpPr>
                  <a:xfrm>
                    <a:off x="1144547" y="2539513"/>
                    <a:ext cx="695322" cy="173296"/>
                    <a:chOff x="2454594" y="2691049"/>
                    <a:chExt cx="695322" cy="173296"/>
                  </a:xfrm>
                </p:grpSpPr>
                <p:sp>
                  <p:nvSpPr>
                    <p:cNvPr id="191" name="矩形 190"/>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2" name="矩形 191"/>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3" name="矩形 192"/>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4" name="矩形 193"/>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76" name="组合 175"/>
                  <p:cNvGrpSpPr/>
                  <p:nvPr/>
                </p:nvGrpSpPr>
                <p:grpSpPr>
                  <a:xfrm>
                    <a:off x="1824039" y="2539513"/>
                    <a:ext cx="695322" cy="173296"/>
                    <a:chOff x="2454594" y="2691049"/>
                    <a:chExt cx="695322" cy="173296"/>
                  </a:xfrm>
                </p:grpSpPr>
                <p:sp>
                  <p:nvSpPr>
                    <p:cNvPr id="187" name="矩形 186"/>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8" name="矩形 187"/>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9" name="矩形 188"/>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0" name="矩形 189"/>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77" name="组合 176"/>
                  <p:cNvGrpSpPr/>
                  <p:nvPr/>
                </p:nvGrpSpPr>
                <p:grpSpPr>
                  <a:xfrm>
                    <a:off x="2519361" y="2539513"/>
                    <a:ext cx="695322" cy="173296"/>
                    <a:chOff x="2454594" y="2691049"/>
                    <a:chExt cx="695322" cy="173296"/>
                  </a:xfrm>
                </p:grpSpPr>
                <p:sp>
                  <p:nvSpPr>
                    <p:cNvPr id="183" name="矩形 182"/>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4" name="矩形 183"/>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5" name="矩形 184"/>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6" name="矩形 185"/>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78" name="组合 177"/>
                  <p:cNvGrpSpPr/>
                  <p:nvPr/>
                </p:nvGrpSpPr>
                <p:grpSpPr>
                  <a:xfrm>
                    <a:off x="3214683" y="2539513"/>
                    <a:ext cx="695322" cy="173296"/>
                    <a:chOff x="2454594" y="2691049"/>
                    <a:chExt cx="695322" cy="173296"/>
                  </a:xfrm>
                </p:grpSpPr>
                <p:sp>
                  <p:nvSpPr>
                    <p:cNvPr id="179" name="矩形 178"/>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0" name="矩形 179"/>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1" name="矩形 180"/>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2" name="矩形 181"/>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126" name="组合 125"/>
                <p:cNvGrpSpPr/>
                <p:nvPr/>
              </p:nvGrpSpPr>
              <p:grpSpPr>
                <a:xfrm>
                  <a:off x="925474" y="2951975"/>
                  <a:ext cx="2984533" cy="179070"/>
                  <a:chOff x="925472" y="2536626"/>
                  <a:chExt cx="2984533" cy="179070"/>
                </a:xfrm>
              </p:grpSpPr>
              <p:grpSp>
                <p:nvGrpSpPr>
                  <p:cNvPr id="151" name="组合 150"/>
                  <p:cNvGrpSpPr/>
                  <p:nvPr/>
                </p:nvGrpSpPr>
                <p:grpSpPr>
                  <a:xfrm>
                    <a:off x="925472" y="2536626"/>
                    <a:ext cx="179070" cy="179070"/>
                    <a:chOff x="4270058" y="2933759"/>
                    <a:chExt cx="179070" cy="179070"/>
                  </a:xfrm>
                </p:grpSpPr>
                <p:sp>
                  <p:nvSpPr>
                    <p:cNvPr id="172" name="矩形 171"/>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3" name="矩形 172"/>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52" name="组合 151"/>
                  <p:cNvGrpSpPr/>
                  <p:nvPr/>
                </p:nvGrpSpPr>
                <p:grpSpPr>
                  <a:xfrm>
                    <a:off x="1144547" y="2539513"/>
                    <a:ext cx="695322" cy="173297"/>
                    <a:chOff x="2454594" y="2691049"/>
                    <a:chExt cx="695322" cy="173297"/>
                  </a:xfrm>
                </p:grpSpPr>
                <p:sp>
                  <p:nvSpPr>
                    <p:cNvPr id="168" name="矩形 167"/>
                    <p:cNvSpPr/>
                    <p:nvPr/>
                  </p:nvSpPr>
                  <p:spPr>
                    <a:xfrm>
                      <a:off x="2454594" y="2691049"/>
                      <a:ext cx="179068" cy="173297"/>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9" name="矩形 168"/>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0" name="矩形 169"/>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1" name="矩形 170"/>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53" name="组合 152"/>
                  <p:cNvGrpSpPr/>
                  <p:nvPr/>
                </p:nvGrpSpPr>
                <p:grpSpPr>
                  <a:xfrm>
                    <a:off x="1824039" y="2539513"/>
                    <a:ext cx="695322" cy="173296"/>
                    <a:chOff x="2454594" y="2691049"/>
                    <a:chExt cx="695322" cy="173296"/>
                  </a:xfrm>
                </p:grpSpPr>
                <p:sp>
                  <p:nvSpPr>
                    <p:cNvPr id="164" name="矩形 163"/>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5" name="矩形 164"/>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6" name="矩形 165"/>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7" name="矩形 166"/>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54" name="组合 153"/>
                  <p:cNvGrpSpPr/>
                  <p:nvPr/>
                </p:nvGrpSpPr>
                <p:grpSpPr>
                  <a:xfrm>
                    <a:off x="2519361" y="2539513"/>
                    <a:ext cx="695322" cy="173296"/>
                    <a:chOff x="2454594" y="2691049"/>
                    <a:chExt cx="695322" cy="173296"/>
                  </a:xfrm>
                </p:grpSpPr>
                <p:sp>
                  <p:nvSpPr>
                    <p:cNvPr id="160" name="矩形 159"/>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1" name="矩形 160"/>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2" name="矩形 161"/>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3" name="矩形 162"/>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55" name="组合 154"/>
                  <p:cNvGrpSpPr/>
                  <p:nvPr/>
                </p:nvGrpSpPr>
                <p:grpSpPr>
                  <a:xfrm>
                    <a:off x="3214683" y="2539513"/>
                    <a:ext cx="695322" cy="173296"/>
                    <a:chOff x="2454594" y="2691049"/>
                    <a:chExt cx="695322" cy="173296"/>
                  </a:xfrm>
                </p:grpSpPr>
                <p:sp>
                  <p:nvSpPr>
                    <p:cNvPr id="156" name="矩形 155"/>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7" name="矩形 156"/>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8" name="矩形 157"/>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9" name="矩形 158"/>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127" name="组合 126"/>
                <p:cNvGrpSpPr/>
                <p:nvPr/>
              </p:nvGrpSpPr>
              <p:grpSpPr>
                <a:xfrm>
                  <a:off x="923569" y="3161340"/>
                  <a:ext cx="2984533" cy="179070"/>
                  <a:chOff x="925472" y="2536626"/>
                  <a:chExt cx="2984533" cy="179070"/>
                </a:xfrm>
              </p:grpSpPr>
              <p:grpSp>
                <p:nvGrpSpPr>
                  <p:cNvPr id="128" name="组合 127"/>
                  <p:cNvGrpSpPr/>
                  <p:nvPr/>
                </p:nvGrpSpPr>
                <p:grpSpPr>
                  <a:xfrm>
                    <a:off x="925472" y="2536626"/>
                    <a:ext cx="179070" cy="179070"/>
                    <a:chOff x="4270058" y="2933759"/>
                    <a:chExt cx="179070" cy="179070"/>
                  </a:xfrm>
                </p:grpSpPr>
                <p:sp>
                  <p:nvSpPr>
                    <p:cNvPr id="149" name="矩形 148"/>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0" name="矩形 149"/>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29" name="组合 128"/>
                  <p:cNvGrpSpPr/>
                  <p:nvPr/>
                </p:nvGrpSpPr>
                <p:grpSpPr>
                  <a:xfrm>
                    <a:off x="1144547" y="2539513"/>
                    <a:ext cx="695322" cy="173296"/>
                    <a:chOff x="2454594" y="2691049"/>
                    <a:chExt cx="695322" cy="173296"/>
                  </a:xfrm>
                </p:grpSpPr>
                <p:sp>
                  <p:nvSpPr>
                    <p:cNvPr id="145" name="矩形 144"/>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6" name="矩形 145"/>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7" name="矩形 146"/>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8" name="矩形 147"/>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30" name="组合 129"/>
                  <p:cNvGrpSpPr/>
                  <p:nvPr/>
                </p:nvGrpSpPr>
                <p:grpSpPr>
                  <a:xfrm>
                    <a:off x="1824039" y="2539513"/>
                    <a:ext cx="695322" cy="173296"/>
                    <a:chOff x="2454594" y="2691049"/>
                    <a:chExt cx="695322" cy="173296"/>
                  </a:xfrm>
                </p:grpSpPr>
                <p:sp>
                  <p:nvSpPr>
                    <p:cNvPr id="141" name="矩形 140"/>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2" name="矩形 141"/>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3" name="矩形 142"/>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4" name="矩形 143"/>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31" name="组合 130"/>
                  <p:cNvGrpSpPr/>
                  <p:nvPr/>
                </p:nvGrpSpPr>
                <p:grpSpPr>
                  <a:xfrm>
                    <a:off x="2519361" y="2539513"/>
                    <a:ext cx="695322" cy="173296"/>
                    <a:chOff x="2454594" y="2691049"/>
                    <a:chExt cx="695322" cy="173296"/>
                  </a:xfrm>
                </p:grpSpPr>
                <p:sp>
                  <p:nvSpPr>
                    <p:cNvPr id="137" name="矩形 136"/>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8" name="矩形 137"/>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9" name="矩形 138"/>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0" name="矩形 139"/>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32" name="组合 131"/>
                  <p:cNvGrpSpPr/>
                  <p:nvPr/>
                </p:nvGrpSpPr>
                <p:grpSpPr>
                  <a:xfrm>
                    <a:off x="3214683" y="2539513"/>
                    <a:ext cx="695322" cy="173296"/>
                    <a:chOff x="2454594" y="2691049"/>
                    <a:chExt cx="695322" cy="173296"/>
                  </a:xfrm>
                </p:grpSpPr>
                <p:sp>
                  <p:nvSpPr>
                    <p:cNvPr id="133" name="矩形 132"/>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4" name="矩形 133"/>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5" name="矩形 134"/>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6" name="矩形 135"/>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grpSp>
            <p:nvGrpSpPr>
              <p:cNvPr id="27" name="组合 26"/>
              <p:cNvGrpSpPr/>
              <p:nvPr/>
            </p:nvGrpSpPr>
            <p:grpSpPr>
              <a:xfrm>
                <a:off x="923569" y="3367480"/>
                <a:ext cx="2986438" cy="793307"/>
                <a:chOff x="923569" y="2547103"/>
                <a:chExt cx="2986438" cy="793307"/>
              </a:xfrm>
            </p:grpSpPr>
            <p:grpSp>
              <p:nvGrpSpPr>
                <p:cNvPr id="28" name="组合 27"/>
                <p:cNvGrpSpPr/>
                <p:nvPr/>
              </p:nvGrpSpPr>
              <p:grpSpPr>
                <a:xfrm>
                  <a:off x="925472" y="2547103"/>
                  <a:ext cx="2984533" cy="179070"/>
                  <a:chOff x="925472" y="2536626"/>
                  <a:chExt cx="2984533" cy="179070"/>
                </a:xfrm>
              </p:grpSpPr>
              <p:grpSp>
                <p:nvGrpSpPr>
                  <p:cNvPr id="101" name="组合 100"/>
                  <p:cNvGrpSpPr/>
                  <p:nvPr/>
                </p:nvGrpSpPr>
                <p:grpSpPr>
                  <a:xfrm>
                    <a:off x="925472" y="2536626"/>
                    <a:ext cx="179070" cy="179070"/>
                    <a:chOff x="4270058" y="2933759"/>
                    <a:chExt cx="179070" cy="179070"/>
                  </a:xfrm>
                </p:grpSpPr>
                <p:sp>
                  <p:nvSpPr>
                    <p:cNvPr id="122" name="矩形 121"/>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3" name="矩形 122"/>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02" name="组合 101"/>
                  <p:cNvGrpSpPr/>
                  <p:nvPr/>
                </p:nvGrpSpPr>
                <p:grpSpPr>
                  <a:xfrm>
                    <a:off x="1144547" y="2539513"/>
                    <a:ext cx="695322" cy="173296"/>
                    <a:chOff x="2454594" y="2691049"/>
                    <a:chExt cx="695322" cy="173296"/>
                  </a:xfrm>
                </p:grpSpPr>
                <p:sp>
                  <p:nvSpPr>
                    <p:cNvPr id="118" name="矩形 117"/>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9" name="矩形 118"/>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0" name="矩形 119"/>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1" name="矩形 120"/>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03" name="组合 102"/>
                  <p:cNvGrpSpPr/>
                  <p:nvPr/>
                </p:nvGrpSpPr>
                <p:grpSpPr>
                  <a:xfrm>
                    <a:off x="1824039" y="2539513"/>
                    <a:ext cx="695322" cy="173296"/>
                    <a:chOff x="2454594" y="2691049"/>
                    <a:chExt cx="695322" cy="173296"/>
                  </a:xfrm>
                </p:grpSpPr>
                <p:sp>
                  <p:nvSpPr>
                    <p:cNvPr id="114" name="矩形 113"/>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5" name="矩形 114"/>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6" name="矩形 115"/>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7" name="矩形 116"/>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04" name="组合 103"/>
                  <p:cNvGrpSpPr/>
                  <p:nvPr/>
                </p:nvGrpSpPr>
                <p:grpSpPr>
                  <a:xfrm>
                    <a:off x="2519361" y="2539513"/>
                    <a:ext cx="695322" cy="173296"/>
                    <a:chOff x="2454594" y="2691049"/>
                    <a:chExt cx="695322" cy="173296"/>
                  </a:xfrm>
                </p:grpSpPr>
                <p:sp>
                  <p:nvSpPr>
                    <p:cNvPr id="110" name="矩形 109"/>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1" name="矩形 110"/>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2" name="矩形 111"/>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3" name="矩形 112"/>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05" name="组合 104"/>
                  <p:cNvGrpSpPr/>
                  <p:nvPr/>
                </p:nvGrpSpPr>
                <p:grpSpPr>
                  <a:xfrm>
                    <a:off x="3214683" y="2539513"/>
                    <a:ext cx="695322" cy="173296"/>
                    <a:chOff x="2454594" y="2691049"/>
                    <a:chExt cx="695322" cy="173296"/>
                  </a:xfrm>
                </p:grpSpPr>
                <p:sp>
                  <p:nvSpPr>
                    <p:cNvPr id="106" name="矩形 105"/>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7" name="矩形 106"/>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8" name="矩形 107"/>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9" name="矩形 108"/>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29" name="组合 28"/>
                <p:cNvGrpSpPr/>
                <p:nvPr/>
              </p:nvGrpSpPr>
              <p:grpSpPr>
                <a:xfrm>
                  <a:off x="925473" y="2751891"/>
                  <a:ext cx="2984533" cy="179070"/>
                  <a:chOff x="925472" y="2536626"/>
                  <a:chExt cx="2984533" cy="179070"/>
                </a:xfrm>
              </p:grpSpPr>
              <p:grpSp>
                <p:nvGrpSpPr>
                  <p:cNvPr id="78" name="组合 77"/>
                  <p:cNvGrpSpPr/>
                  <p:nvPr/>
                </p:nvGrpSpPr>
                <p:grpSpPr>
                  <a:xfrm>
                    <a:off x="925472" y="2536626"/>
                    <a:ext cx="179070" cy="179070"/>
                    <a:chOff x="4270058" y="2933759"/>
                    <a:chExt cx="179070" cy="179070"/>
                  </a:xfrm>
                </p:grpSpPr>
                <p:sp>
                  <p:nvSpPr>
                    <p:cNvPr id="99" name="矩形 98"/>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0" name="矩形 99"/>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79" name="组合 78"/>
                  <p:cNvGrpSpPr/>
                  <p:nvPr/>
                </p:nvGrpSpPr>
                <p:grpSpPr>
                  <a:xfrm>
                    <a:off x="1144547" y="2539513"/>
                    <a:ext cx="695322" cy="173296"/>
                    <a:chOff x="2454594" y="2691049"/>
                    <a:chExt cx="695322" cy="173296"/>
                  </a:xfrm>
                </p:grpSpPr>
                <p:sp>
                  <p:nvSpPr>
                    <p:cNvPr id="95" name="矩形 94"/>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6" name="矩形 95"/>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7" name="矩形 96"/>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8" name="矩形 97"/>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80" name="组合 79"/>
                  <p:cNvGrpSpPr/>
                  <p:nvPr/>
                </p:nvGrpSpPr>
                <p:grpSpPr>
                  <a:xfrm>
                    <a:off x="1824039" y="2539513"/>
                    <a:ext cx="695322" cy="173296"/>
                    <a:chOff x="2454594" y="2691049"/>
                    <a:chExt cx="695322" cy="173296"/>
                  </a:xfrm>
                </p:grpSpPr>
                <p:sp>
                  <p:nvSpPr>
                    <p:cNvPr id="91" name="矩形 90"/>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2" name="矩形 91"/>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3" name="矩形 92"/>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4" name="矩形 93"/>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81" name="组合 80"/>
                  <p:cNvGrpSpPr/>
                  <p:nvPr/>
                </p:nvGrpSpPr>
                <p:grpSpPr>
                  <a:xfrm>
                    <a:off x="2519361" y="2539513"/>
                    <a:ext cx="695322" cy="173296"/>
                    <a:chOff x="2454594" y="2691049"/>
                    <a:chExt cx="695322" cy="173296"/>
                  </a:xfrm>
                </p:grpSpPr>
                <p:sp>
                  <p:nvSpPr>
                    <p:cNvPr id="87" name="矩形 86"/>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矩形 87"/>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矩形 88"/>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矩形 89"/>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82" name="组合 81"/>
                  <p:cNvGrpSpPr/>
                  <p:nvPr/>
                </p:nvGrpSpPr>
                <p:grpSpPr>
                  <a:xfrm>
                    <a:off x="3214683" y="2539513"/>
                    <a:ext cx="695322" cy="173296"/>
                    <a:chOff x="2454594" y="2691049"/>
                    <a:chExt cx="695322" cy="173296"/>
                  </a:xfrm>
                </p:grpSpPr>
                <p:sp>
                  <p:nvSpPr>
                    <p:cNvPr id="83" name="矩形 82"/>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4" name="矩形 83"/>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矩形 84"/>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矩形 85"/>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30" name="组合 29"/>
                <p:cNvGrpSpPr/>
                <p:nvPr/>
              </p:nvGrpSpPr>
              <p:grpSpPr>
                <a:xfrm>
                  <a:off x="925474" y="2951975"/>
                  <a:ext cx="2984533" cy="179070"/>
                  <a:chOff x="925472" y="2536626"/>
                  <a:chExt cx="2984533" cy="179070"/>
                </a:xfrm>
              </p:grpSpPr>
              <p:grpSp>
                <p:nvGrpSpPr>
                  <p:cNvPr id="55" name="组合 54"/>
                  <p:cNvGrpSpPr/>
                  <p:nvPr/>
                </p:nvGrpSpPr>
                <p:grpSpPr>
                  <a:xfrm>
                    <a:off x="925472" y="2536626"/>
                    <a:ext cx="179070" cy="179070"/>
                    <a:chOff x="4270058" y="2933759"/>
                    <a:chExt cx="179070" cy="179070"/>
                  </a:xfrm>
                </p:grpSpPr>
                <p:sp>
                  <p:nvSpPr>
                    <p:cNvPr id="76" name="矩形 75"/>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矩形 76"/>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6" name="组合 55"/>
                  <p:cNvGrpSpPr/>
                  <p:nvPr/>
                </p:nvGrpSpPr>
                <p:grpSpPr>
                  <a:xfrm>
                    <a:off x="1144547" y="2539513"/>
                    <a:ext cx="695322" cy="173296"/>
                    <a:chOff x="2454594" y="2691049"/>
                    <a:chExt cx="695322" cy="173296"/>
                  </a:xfrm>
                </p:grpSpPr>
                <p:sp>
                  <p:nvSpPr>
                    <p:cNvPr id="72" name="矩形 71"/>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矩形 72"/>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矩形 73"/>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矩形 74"/>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7" name="组合 56"/>
                  <p:cNvGrpSpPr/>
                  <p:nvPr/>
                </p:nvGrpSpPr>
                <p:grpSpPr>
                  <a:xfrm>
                    <a:off x="1824039" y="2539513"/>
                    <a:ext cx="695322" cy="173296"/>
                    <a:chOff x="2454594" y="2691049"/>
                    <a:chExt cx="695322" cy="173296"/>
                  </a:xfrm>
                </p:grpSpPr>
                <p:sp>
                  <p:nvSpPr>
                    <p:cNvPr id="68" name="矩形 67"/>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矩形 68"/>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矩形 69"/>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矩形 70"/>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8" name="组合 57"/>
                  <p:cNvGrpSpPr/>
                  <p:nvPr/>
                </p:nvGrpSpPr>
                <p:grpSpPr>
                  <a:xfrm>
                    <a:off x="2519361" y="2539513"/>
                    <a:ext cx="695322" cy="173296"/>
                    <a:chOff x="2454594" y="2691049"/>
                    <a:chExt cx="695322" cy="173296"/>
                  </a:xfrm>
                </p:grpSpPr>
                <p:sp>
                  <p:nvSpPr>
                    <p:cNvPr id="64" name="矩形 63"/>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矩形 64"/>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矩形 65"/>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矩形 66"/>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9" name="组合 58"/>
                  <p:cNvGrpSpPr/>
                  <p:nvPr/>
                </p:nvGrpSpPr>
                <p:grpSpPr>
                  <a:xfrm>
                    <a:off x="3214683" y="2539513"/>
                    <a:ext cx="695322" cy="173296"/>
                    <a:chOff x="2454594" y="2691049"/>
                    <a:chExt cx="695322" cy="173296"/>
                  </a:xfrm>
                </p:grpSpPr>
                <p:sp>
                  <p:nvSpPr>
                    <p:cNvPr id="60" name="矩形 59"/>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矩形 60"/>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矩形 61"/>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矩形 62"/>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31" name="组合 30"/>
                <p:cNvGrpSpPr/>
                <p:nvPr/>
              </p:nvGrpSpPr>
              <p:grpSpPr>
                <a:xfrm>
                  <a:off x="923569" y="3161340"/>
                  <a:ext cx="2984533" cy="179070"/>
                  <a:chOff x="925472" y="2536626"/>
                  <a:chExt cx="2984533" cy="179070"/>
                </a:xfrm>
              </p:grpSpPr>
              <p:grpSp>
                <p:nvGrpSpPr>
                  <p:cNvPr id="32" name="组合 31"/>
                  <p:cNvGrpSpPr/>
                  <p:nvPr/>
                </p:nvGrpSpPr>
                <p:grpSpPr>
                  <a:xfrm>
                    <a:off x="925472" y="2536626"/>
                    <a:ext cx="179070" cy="179070"/>
                    <a:chOff x="4270058" y="2933759"/>
                    <a:chExt cx="179070" cy="179070"/>
                  </a:xfrm>
                </p:grpSpPr>
                <p:sp>
                  <p:nvSpPr>
                    <p:cNvPr id="53" name="矩形 52"/>
                    <p:cNvSpPr/>
                    <p:nvPr/>
                  </p:nvSpPr>
                  <p:spPr>
                    <a:xfrm>
                      <a:off x="4270059" y="2933759"/>
                      <a:ext cx="179069" cy="8953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矩形 53"/>
                    <p:cNvSpPr/>
                    <p:nvPr/>
                  </p:nvSpPr>
                  <p:spPr>
                    <a:xfrm>
                      <a:off x="4270058" y="3023294"/>
                      <a:ext cx="179069" cy="89535"/>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3" name="组合 32"/>
                  <p:cNvGrpSpPr/>
                  <p:nvPr/>
                </p:nvGrpSpPr>
                <p:grpSpPr>
                  <a:xfrm>
                    <a:off x="1144547" y="2539513"/>
                    <a:ext cx="695322" cy="173296"/>
                    <a:chOff x="2454594" y="2691049"/>
                    <a:chExt cx="695322" cy="173296"/>
                  </a:xfrm>
                </p:grpSpPr>
                <p:sp>
                  <p:nvSpPr>
                    <p:cNvPr id="49" name="矩形 48"/>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矩形 49"/>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矩形 50"/>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矩形 51"/>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4" name="组合 33"/>
                  <p:cNvGrpSpPr/>
                  <p:nvPr/>
                </p:nvGrpSpPr>
                <p:grpSpPr>
                  <a:xfrm>
                    <a:off x="1824039" y="2539513"/>
                    <a:ext cx="695322" cy="173296"/>
                    <a:chOff x="2454594" y="2691049"/>
                    <a:chExt cx="695322" cy="173296"/>
                  </a:xfrm>
                </p:grpSpPr>
                <p:sp>
                  <p:nvSpPr>
                    <p:cNvPr id="45" name="矩形 44"/>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矩形 45"/>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矩形 46"/>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矩形 47"/>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5" name="组合 34"/>
                  <p:cNvGrpSpPr/>
                  <p:nvPr/>
                </p:nvGrpSpPr>
                <p:grpSpPr>
                  <a:xfrm>
                    <a:off x="2519361" y="2539513"/>
                    <a:ext cx="695322" cy="173296"/>
                    <a:chOff x="2454594" y="2691049"/>
                    <a:chExt cx="695322" cy="173296"/>
                  </a:xfrm>
                </p:grpSpPr>
                <p:sp>
                  <p:nvSpPr>
                    <p:cNvPr id="41" name="矩形 40"/>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矩形 41"/>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矩形 42"/>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矩形 43"/>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6" name="组合 35"/>
                  <p:cNvGrpSpPr/>
                  <p:nvPr/>
                </p:nvGrpSpPr>
                <p:grpSpPr>
                  <a:xfrm>
                    <a:off x="3214683" y="2539513"/>
                    <a:ext cx="695322" cy="173296"/>
                    <a:chOff x="2454594" y="2691049"/>
                    <a:chExt cx="695322" cy="173296"/>
                  </a:xfrm>
                </p:grpSpPr>
                <p:sp>
                  <p:nvSpPr>
                    <p:cNvPr id="37" name="矩形 36"/>
                    <p:cNvSpPr/>
                    <p:nvPr/>
                  </p:nvSpPr>
                  <p:spPr>
                    <a:xfrm>
                      <a:off x="2454594"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矩形 37"/>
                    <p:cNvSpPr/>
                    <p:nvPr/>
                  </p:nvSpPr>
                  <p:spPr>
                    <a:xfrm>
                      <a:off x="2633663"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矩形 38"/>
                    <p:cNvSpPr/>
                    <p:nvPr/>
                  </p:nvSpPr>
                  <p:spPr>
                    <a:xfrm>
                      <a:off x="2802255"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0" name="矩形 39"/>
                    <p:cNvSpPr/>
                    <p:nvPr/>
                  </p:nvSpPr>
                  <p:spPr>
                    <a:xfrm>
                      <a:off x="2970847" y="2691049"/>
                      <a:ext cx="179069" cy="173296"/>
                    </a:xfrm>
                    <a:prstGeom prst="rect">
                      <a:avLst/>
                    </a:prstGeom>
                    <a:solidFill>
                      <a:srgbClr val="BEE7A6"/>
                    </a:solidFill>
                    <a:ln w="12700" cap="flat" cmpd="sng" algn="ctr">
                      <a:solidFill>
                        <a:srgbClr val="66666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grpSp>
        <p:sp>
          <p:nvSpPr>
            <p:cNvPr id="22" name="矩形 21"/>
            <p:cNvSpPr/>
            <p:nvPr/>
          </p:nvSpPr>
          <p:spPr>
            <a:xfrm>
              <a:off x="857128" y="3912699"/>
              <a:ext cx="2360811" cy="286697"/>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DRAM</a:t>
              </a:r>
              <a:endParaRPr kumimoji="0" lang="zh-CN" altLang="en-US" sz="1800" b="0" i="0" u="none" strike="noStrike" kern="0" cap="none" spc="0" normalizeH="0" baseline="0" noProof="0" dirty="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8" name="矩形 7"/>
          <p:cNvSpPr/>
          <p:nvPr/>
        </p:nvSpPr>
        <p:spPr>
          <a:xfrm>
            <a:off x="8904843" y="3876014"/>
            <a:ext cx="498952" cy="574068"/>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solidFill>
                  <a:sysClr val="windowText" lastClr="000000"/>
                </a:solid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矩形 8"/>
          <p:cNvSpPr/>
          <p:nvPr/>
        </p:nvSpPr>
        <p:spPr>
          <a:xfrm>
            <a:off x="8914419" y="3714669"/>
            <a:ext cx="498465" cy="593110"/>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solidFill>
                  <a:sysClr val="windowText" lastClr="000000"/>
                </a:solidFill>
              </a:ln>
              <a:solidFill>
                <a:sysClr val="windowText" lastClr="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0" name="文本框 219"/>
          <p:cNvSpPr txBox="1"/>
          <p:nvPr/>
        </p:nvSpPr>
        <p:spPr>
          <a:xfrm>
            <a:off x="9440979" y="5260033"/>
            <a:ext cx="649537" cy="369332"/>
          </a:xfrm>
          <a:prstGeom prst="rect">
            <a:avLst/>
          </a:prstGeom>
          <a:noFill/>
        </p:spPr>
        <p:txBody>
          <a:bodyPr wrap="none" rtlCol="0">
            <a:spAutoFit/>
          </a:bodyPr>
          <a:lstStyle/>
          <a:p>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GPU</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1" name="矩形 220"/>
          <p:cNvSpPr/>
          <p:nvPr/>
        </p:nvSpPr>
        <p:spPr>
          <a:xfrm>
            <a:off x="8870119" y="5706387"/>
            <a:ext cx="177367" cy="89556"/>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2" name="矩形 221"/>
          <p:cNvSpPr/>
          <p:nvPr/>
        </p:nvSpPr>
        <p:spPr>
          <a:xfrm>
            <a:off x="9799415" y="5731217"/>
            <a:ext cx="177367" cy="89556"/>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3" name="矩形 222"/>
          <p:cNvSpPr/>
          <p:nvPr/>
        </p:nvSpPr>
        <p:spPr>
          <a:xfrm>
            <a:off x="8870118" y="5949331"/>
            <a:ext cx="177367" cy="89556"/>
          </a:xfrm>
          <a:prstGeom prst="rect">
            <a:avLst/>
          </a:prstGeom>
          <a:solidFill>
            <a:srgbClr val="BEE7A6"/>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4" name="文本框 223"/>
          <p:cNvSpPr txBox="1"/>
          <p:nvPr/>
        </p:nvSpPr>
        <p:spPr>
          <a:xfrm>
            <a:off x="9116004" y="5683641"/>
            <a:ext cx="609702" cy="18470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控制单元</a:t>
            </a:r>
            <a:endPar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5" name="文本框 224"/>
          <p:cNvSpPr txBox="1"/>
          <p:nvPr/>
        </p:nvSpPr>
        <p:spPr>
          <a:xfrm>
            <a:off x="10050491" y="5687452"/>
            <a:ext cx="609702" cy="18470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缓存单元</a:t>
            </a:r>
            <a:endPar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6" name="文本框 225"/>
          <p:cNvSpPr txBox="1"/>
          <p:nvPr/>
        </p:nvSpPr>
        <p:spPr>
          <a:xfrm>
            <a:off x="9108457" y="5916104"/>
            <a:ext cx="914554" cy="18470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算术逻辑单元</a:t>
            </a:r>
            <a:endParaRPr kumimoji="1" lang="zh-CN" altLang="en-US"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5613" y="447468"/>
            <a:ext cx="11293474" cy="485982"/>
          </a:xfrm>
        </p:spPr>
        <p:txBody>
          <a:bodyPr/>
          <a:lstStyle/>
          <a:p>
            <a:r>
              <a:rPr lang="en-US" altLang="zh-CN" dirty="0">
                <a:sym typeface="Huawei Sans" panose="020C0503030203020204" pitchFamily="34" charset="0"/>
              </a:rPr>
              <a:t>CPU</a:t>
            </a:r>
            <a:r>
              <a:rPr lang="zh-CN" altLang="en-US" dirty="0">
                <a:sym typeface="Huawei Sans" panose="020C0503030203020204" pitchFamily="34" charset="0"/>
              </a:rPr>
              <a:t>、</a:t>
            </a:r>
            <a:r>
              <a:rPr lang="en-US" altLang="zh-CN" dirty="0">
                <a:sym typeface="Huawei Sans" panose="020C0503030203020204" pitchFamily="34" charset="0"/>
              </a:rPr>
              <a:t>GPU</a:t>
            </a:r>
            <a:r>
              <a:rPr lang="zh-CN" altLang="en-US" dirty="0">
                <a:sym typeface="Huawei Sans" panose="020C0503030203020204" pitchFamily="34" charset="0"/>
              </a:rPr>
              <a:t>设计比对（</a:t>
            </a:r>
            <a:r>
              <a:rPr lang="en-US" altLang="zh-CN" dirty="0">
                <a:sym typeface="Huawei Sans" panose="020C0503030203020204" pitchFamily="34" charset="0"/>
              </a:rPr>
              <a:t>2</a:t>
            </a:r>
            <a:r>
              <a:rPr lang="zh-CN" altLang="en-US" dirty="0">
                <a:sym typeface="Huawei Sans" panose="020C0503030203020204" pitchFamily="34" charset="0"/>
              </a:rPr>
              <a:t>）</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en-US" altLang="zh-CN" dirty="0">
                <a:sym typeface="Huawei Sans" panose="020C0503030203020204" pitchFamily="34" charset="0"/>
              </a:rPr>
              <a:t>CPU</a:t>
            </a:r>
            <a:r>
              <a:rPr lang="zh-CN" altLang="en-US" dirty="0">
                <a:sym typeface="Huawei Sans" panose="020C0503030203020204" pitchFamily="34" charset="0"/>
              </a:rPr>
              <a:t>需要很强通用性处理不同数据类型，同时需要逻辑判断，还会引入大量分支跳转和中断处理。</a:t>
            </a:r>
            <a:endParaRPr lang="zh-CN" altLang="en-US" dirty="0">
              <a:sym typeface="Huawei Sans" panose="020C0503030203020204" pitchFamily="34" charset="0"/>
            </a:endParaRPr>
          </a:p>
          <a:p>
            <a:pPr lvl="1"/>
            <a:r>
              <a:rPr lang="zh-CN" altLang="en-US" dirty="0">
                <a:sym typeface="Huawei Sans" panose="020C0503030203020204" pitchFamily="34" charset="0"/>
              </a:rPr>
              <a:t>由专为串行处理而优化的几个核心组成；</a:t>
            </a:r>
            <a:endParaRPr lang="zh-CN" altLang="en-US" dirty="0">
              <a:sym typeface="Huawei Sans" panose="020C0503030203020204" pitchFamily="34" charset="0"/>
            </a:endParaRPr>
          </a:p>
          <a:p>
            <a:pPr lvl="1"/>
            <a:r>
              <a:rPr lang="zh-CN" altLang="en-US" dirty="0">
                <a:sym typeface="Huawei Sans" panose="020C0503030203020204" pitchFamily="34" charset="0"/>
              </a:rPr>
              <a:t>基于低延时设计；</a:t>
            </a:r>
            <a:endParaRPr lang="zh-CN" altLang="en-US" dirty="0">
              <a:sym typeface="Huawei Sans" panose="020C0503030203020204" pitchFamily="34" charset="0"/>
            </a:endParaRPr>
          </a:p>
          <a:p>
            <a:pPr lvl="2"/>
            <a:r>
              <a:rPr lang="zh-CN" altLang="en-US" dirty="0">
                <a:sym typeface="Huawei Sans" panose="020C0503030203020204" pitchFamily="34" charset="0"/>
              </a:rPr>
              <a:t>强大的</a:t>
            </a:r>
            <a:r>
              <a:rPr lang="en-US" altLang="zh-CN" dirty="0">
                <a:sym typeface="Huawei Sans" panose="020C0503030203020204" pitchFamily="34" charset="0"/>
              </a:rPr>
              <a:t>ALU</a:t>
            </a:r>
            <a:r>
              <a:rPr lang="zh-CN" altLang="en-US" dirty="0">
                <a:sym typeface="Huawei Sans" panose="020C0503030203020204" pitchFamily="34" charset="0"/>
              </a:rPr>
              <a:t>单元，可在很短时钟周期完成计算；</a:t>
            </a:r>
            <a:endParaRPr lang="zh-CN" altLang="en-US" dirty="0">
              <a:sym typeface="Huawei Sans" panose="020C0503030203020204" pitchFamily="34" charset="0"/>
            </a:endParaRPr>
          </a:p>
          <a:p>
            <a:pPr lvl="2"/>
            <a:r>
              <a:rPr lang="zh-CN" altLang="en-US" dirty="0">
                <a:sym typeface="Huawei Sans" panose="020C0503030203020204" pitchFamily="34" charset="0"/>
              </a:rPr>
              <a:t>大量缓存降低延时；</a:t>
            </a:r>
            <a:endParaRPr lang="zh-CN" altLang="en-US" dirty="0">
              <a:sym typeface="Huawei Sans" panose="020C0503030203020204" pitchFamily="34" charset="0"/>
            </a:endParaRPr>
          </a:p>
          <a:p>
            <a:pPr lvl="2"/>
            <a:r>
              <a:rPr lang="zh-CN" altLang="en-US" dirty="0">
                <a:sym typeface="Huawei Sans" panose="020C0503030203020204" pitchFamily="34" charset="0"/>
              </a:rPr>
              <a:t>高时钟频率；</a:t>
            </a:r>
            <a:endParaRPr lang="zh-CN" altLang="en-US" dirty="0">
              <a:sym typeface="Huawei Sans" panose="020C0503030203020204" pitchFamily="34" charset="0"/>
            </a:endParaRPr>
          </a:p>
          <a:p>
            <a:pPr lvl="2"/>
            <a:r>
              <a:rPr lang="zh-CN" altLang="en-US" dirty="0">
                <a:sym typeface="Huawei Sans" panose="020C0503030203020204" pitchFamily="34" charset="0"/>
              </a:rPr>
              <a:t>复杂逻辑控制单元，多分支程序可通过分支预测能力降低时延；</a:t>
            </a:r>
            <a:endParaRPr lang="zh-CN" altLang="en-US" dirty="0">
              <a:sym typeface="Huawei Sans" panose="020C0503030203020204" pitchFamily="34" charset="0"/>
            </a:endParaRPr>
          </a:p>
          <a:p>
            <a:pPr lvl="2"/>
            <a:r>
              <a:rPr lang="zh-CN" altLang="en-US" dirty="0">
                <a:sym typeface="Huawei Sans" panose="020C0503030203020204" pitchFamily="34" charset="0"/>
              </a:rPr>
              <a:t>对于依赖之前指令结果的部分指令，逻辑单元决定指令在</a:t>
            </a:r>
            <a:r>
              <a:rPr lang="en-US" altLang="zh-CN" dirty="0">
                <a:sym typeface="Huawei Sans" panose="020C0503030203020204" pitchFamily="34" charset="0"/>
              </a:rPr>
              <a:t>pipeline</a:t>
            </a:r>
            <a:r>
              <a:rPr lang="zh-CN" altLang="en-US" dirty="0">
                <a:sym typeface="Huawei Sans" panose="020C0503030203020204" pitchFamily="34" charset="0"/>
              </a:rPr>
              <a:t>中的位置实现数据快速转发。</a:t>
            </a:r>
            <a:endParaRPr lang="zh-CN" altLang="en-US" dirty="0">
              <a:sym typeface="Huawei Sans" panose="020C0503030203020204" pitchFamily="34" charset="0"/>
            </a:endParaRPr>
          </a:p>
          <a:p>
            <a:pPr lvl="1"/>
            <a:r>
              <a:rPr lang="zh-CN" altLang="en-US" dirty="0">
                <a:sym typeface="Huawei Sans" panose="020C0503030203020204" pitchFamily="34" charset="0"/>
              </a:rPr>
              <a:t>擅长逻辑控制、串行运算。</a:t>
            </a:r>
            <a:endParaRPr lang="zh-CN" altLang="en-US" dirty="0">
              <a:sym typeface="Huawei Sans" panose="020C0503030203020204" pitchFamily="34" charset="0"/>
            </a:endParaRPr>
          </a:p>
          <a:p>
            <a:endParaRPr lang="zh-CN" altLang="en-US" dirty="0">
              <a:sym typeface="Huawei Sans" panose="020C0503030203020204" pitchFamily="34" charset="0"/>
            </a:endParaRPr>
          </a:p>
        </p:txBody>
      </p:sp>
      <p:grpSp>
        <p:nvGrpSpPr>
          <p:cNvPr id="4" name="组合 3"/>
          <p:cNvGrpSpPr/>
          <p:nvPr/>
        </p:nvGrpSpPr>
        <p:grpSpPr>
          <a:xfrm>
            <a:off x="8479593" y="1850237"/>
            <a:ext cx="2207667" cy="1605336"/>
            <a:chOff x="885824" y="517522"/>
            <a:chExt cx="2228852" cy="1604966"/>
          </a:xfrm>
        </p:grpSpPr>
        <p:sp>
          <p:nvSpPr>
            <p:cNvPr id="5" name="矩形 4"/>
            <p:cNvSpPr/>
            <p:nvPr/>
          </p:nvSpPr>
          <p:spPr>
            <a:xfrm>
              <a:off x="891540" y="1157287"/>
              <a:ext cx="2223136" cy="561975"/>
            </a:xfrm>
            <a:prstGeom prst="rect">
              <a:avLst/>
            </a:prstGeom>
            <a:solidFill>
              <a:srgbClr val="ED6D00">
                <a:lumMod val="60000"/>
                <a:lumOff val="40000"/>
              </a:srgbClr>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Cache</a:t>
              </a:r>
              <a:endParaRPr kumimoji="0" lang="en-US" altLang="zh-CN" sz="1600" b="0"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缓存单元</a:t>
              </a:r>
              <a:endParaRPr kumimoji="0" lang="zh-CN" altLang="en-US" sz="1600" b="0"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矩形 6"/>
            <p:cNvSpPr/>
            <p:nvPr/>
          </p:nvSpPr>
          <p:spPr>
            <a:xfrm>
              <a:off x="2105025" y="517522"/>
              <a:ext cx="481013" cy="236538"/>
            </a:xfrm>
            <a:prstGeom prst="rect">
              <a:avLst/>
            </a:prstGeom>
            <a:solidFill>
              <a:srgbClr val="61B230">
                <a:lumMod val="40000"/>
                <a:lumOff val="60000"/>
              </a:srgbClr>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ALU</a:t>
              </a:r>
              <a:endParaRPr kumimoji="0" lang="zh-CN" altLang="en-US" sz="12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p:cNvSpPr/>
            <p:nvPr/>
          </p:nvSpPr>
          <p:spPr>
            <a:xfrm>
              <a:off x="885825" y="519112"/>
              <a:ext cx="1171575" cy="561975"/>
            </a:xfrm>
            <a:prstGeom prst="rect">
              <a:avLst/>
            </a:prstGeom>
            <a:solidFill>
              <a:srgbClr val="FCC800"/>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Control</a:t>
              </a:r>
              <a:endParaRPr kumimoji="0" lang="en-US" altLang="zh-CN" sz="14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控制单元</a:t>
              </a:r>
              <a:endParaRPr kumimoji="0" lang="zh-CN" altLang="en-US" sz="14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矩形 8"/>
            <p:cNvSpPr/>
            <p:nvPr/>
          </p:nvSpPr>
          <p:spPr>
            <a:xfrm>
              <a:off x="2633663" y="517522"/>
              <a:ext cx="481013" cy="236538"/>
            </a:xfrm>
            <a:prstGeom prst="rect">
              <a:avLst/>
            </a:prstGeom>
            <a:solidFill>
              <a:srgbClr val="61B230">
                <a:lumMod val="40000"/>
                <a:lumOff val="60000"/>
              </a:srgbClr>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ALU</a:t>
              </a:r>
              <a:endParaRPr kumimoji="0" lang="zh-CN" altLang="en-US" sz="12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2633663" y="838991"/>
              <a:ext cx="481013" cy="236538"/>
            </a:xfrm>
            <a:prstGeom prst="rect">
              <a:avLst/>
            </a:prstGeom>
            <a:solidFill>
              <a:srgbClr val="61B230">
                <a:lumMod val="40000"/>
                <a:lumOff val="60000"/>
              </a:srgbClr>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ALU</a:t>
              </a:r>
              <a:endParaRPr kumimoji="0" lang="zh-CN" altLang="en-US" sz="12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p:cNvSpPr/>
            <p:nvPr/>
          </p:nvSpPr>
          <p:spPr>
            <a:xfrm>
              <a:off x="2105025" y="844549"/>
              <a:ext cx="481013" cy="236538"/>
            </a:xfrm>
            <a:prstGeom prst="rect">
              <a:avLst/>
            </a:prstGeom>
            <a:solidFill>
              <a:srgbClr val="61B230">
                <a:lumMod val="40000"/>
                <a:lumOff val="60000"/>
              </a:srgbClr>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ALU</a:t>
              </a:r>
              <a:endParaRPr kumimoji="0" lang="zh-CN" altLang="en-US" sz="12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矩形 12"/>
            <p:cNvSpPr/>
            <p:nvPr/>
          </p:nvSpPr>
          <p:spPr>
            <a:xfrm>
              <a:off x="885824" y="1840528"/>
              <a:ext cx="2228852" cy="281960"/>
            </a:xfrm>
            <a:prstGeom prst="rect">
              <a:avLst/>
            </a:prstGeom>
            <a:solidFill>
              <a:srgbClr val="FFA75B"/>
            </a:solidFill>
            <a:ln w="12700" cap="flat" cmpd="sng" algn="ctr">
              <a:solidFill>
                <a:srgbClr val="666666">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DRAM</a:t>
              </a:r>
              <a:endParaRPr kumimoji="0" lang="zh-CN" altLang="en-US" sz="1800" b="0" i="0" u="none" strike="noStrike" kern="0" cap="none" spc="0" normalizeH="0" baseline="0" noProof="0" dirty="0">
                <a:ln>
                  <a:noFill/>
                </a:ln>
                <a:solidFill>
                  <a:schemeClr val="bg1"/>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7" name="文本框 16"/>
          <p:cNvSpPr txBox="1"/>
          <p:nvPr/>
        </p:nvSpPr>
        <p:spPr>
          <a:xfrm>
            <a:off x="9230006" y="3453661"/>
            <a:ext cx="914400" cy="369332"/>
          </a:xfrm>
          <a:prstGeom prst="rect">
            <a:avLst/>
          </a:prstGeom>
          <a:noFill/>
        </p:spPr>
        <p:txBody>
          <a:bodyPr wrap="square" rtlCol="0">
            <a:spAutoFit/>
          </a:bodyPr>
          <a:lstStyle/>
          <a:p>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CPU</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CPU</a:t>
            </a:r>
            <a:r>
              <a:rPr lang="zh-CN" altLang="en-US" dirty="0">
                <a:sym typeface="Huawei Sans" panose="020C0503030203020204" pitchFamily="34" charset="0"/>
              </a:rPr>
              <a:t>、</a:t>
            </a:r>
            <a:r>
              <a:rPr lang="en-US" altLang="zh-CN" dirty="0">
                <a:sym typeface="Huawei Sans" panose="020C0503030203020204" pitchFamily="34" charset="0"/>
              </a:rPr>
              <a:t>GPU</a:t>
            </a:r>
            <a:r>
              <a:rPr lang="zh-CN" altLang="en-US" dirty="0">
                <a:sym typeface="Huawei Sans" panose="020C0503030203020204" pitchFamily="34" charset="0"/>
              </a:rPr>
              <a:t>设计演进</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en-US" altLang="zh-CN" dirty="0">
                <a:sym typeface="Huawei Sans" panose="020C0503030203020204" pitchFamily="34" charset="0"/>
              </a:rPr>
              <a:t>CPU</a:t>
            </a:r>
            <a:endParaRPr lang="en-US" altLang="zh-CN" dirty="0">
              <a:sym typeface="Huawei Sans" panose="020C0503030203020204" pitchFamily="34" charset="0"/>
            </a:endParaRPr>
          </a:p>
          <a:p>
            <a:pPr lvl="1"/>
            <a:r>
              <a:rPr lang="zh-CN" altLang="en-US" dirty="0">
                <a:sym typeface="Huawei Sans" panose="020C0503030203020204" pitchFamily="34" charset="0"/>
              </a:rPr>
              <a:t>增加核数提升性能；</a:t>
            </a:r>
            <a:endParaRPr lang="en-US" altLang="zh-CN" dirty="0">
              <a:sym typeface="Huawei Sans" panose="020C0503030203020204" pitchFamily="34" charset="0"/>
            </a:endParaRPr>
          </a:p>
          <a:p>
            <a:pPr lvl="1"/>
            <a:r>
              <a:rPr lang="zh-CN" altLang="en-US" dirty="0">
                <a:sym typeface="Huawei Sans" panose="020C0503030203020204" pitchFamily="34" charset="0"/>
              </a:rPr>
              <a:t>增加指令（修改架构）的方式提升</a:t>
            </a:r>
            <a:r>
              <a:rPr lang="en-US" altLang="zh-CN" dirty="0">
                <a:sym typeface="Huawei Sans" panose="020C0503030203020204" pitchFamily="34" charset="0"/>
              </a:rPr>
              <a:t>AI</a:t>
            </a:r>
            <a:r>
              <a:rPr lang="zh-CN" altLang="en-US" dirty="0">
                <a:sym typeface="Huawei Sans" panose="020C0503030203020204" pitchFamily="34" charset="0"/>
              </a:rPr>
              <a:t>性能；</a:t>
            </a:r>
            <a:endParaRPr lang="zh-CN" altLang="en-US" dirty="0">
              <a:sym typeface="Huawei Sans" panose="020C0503030203020204" pitchFamily="34" charset="0"/>
            </a:endParaRPr>
          </a:p>
          <a:p>
            <a:pPr lvl="2"/>
            <a:r>
              <a:rPr lang="en-US" altLang="zh-CN" dirty="0">
                <a:sym typeface="Huawei Sans" panose="020C0503030203020204" pitchFamily="34" charset="0"/>
              </a:rPr>
              <a:t>Intel</a:t>
            </a:r>
            <a:r>
              <a:rPr lang="zh-CN" altLang="en-US" dirty="0">
                <a:sym typeface="Huawei Sans" panose="020C0503030203020204" pitchFamily="34" charset="0"/>
              </a:rPr>
              <a:t>（</a:t>
            </a:r>
            <a:r>
              <a:rPr lang="en-US" altLang="zh-CN" dirty="0">
                <a:sym typeface="Huawei Sans" panose="020C0503030203020204" pitchFamily="34" charset="0"/>
              </a:rPr>
              <a:t>CISC</a:t>
            </a:r>
            <a:r>
              <a:rPr lang="zh-CN" altLang="en-US" dirty="0">
                <a:sym typeface="Huawei Sans" panose="020C0503030203020204" pitchFamily="34" charset="0"/>
              </a:rPr>
              <a:t>架构）加入</a:t>
            </a:r>
            <a:r>
              <a:rPr lang="en-US" altLang="zh-CN" dirty="0">
                <a:sym typeface="Huawei Sans" panose="020C0503030203020204" pitchFamily="34" charset="0"/>
              </a:rPr>
              <a:t>AVX512</a:t>
            </a:r>
            <a:r>
              <a:rPr lang="zh-CN" altLang="en-US" dirty="0">
                <a:sym typeface="Huawei Sans" panose="020C0503030203020204" pitchFamily="34" charset="0"/>
              </a:rPr>
              <a:t>等指令，在</a:t>
            </a:r>
            <a:r>
              <a:rPr lang="en-US" altLang="zh-CN" dirty="0">
                <a:sym typeface="Huawei Sans" panose="020C0503030203020204" pitchFamily="34" charset="0"/>
              </a:rPr>
              <a:t>ALU</a:t>
            </a:r>
            <a:r>
              <a:rPr lang="zh-CN" altLang="en-US" dirty="0">
                <a:sym typeface="Huawei Sans" panose="020C0503030203020204" pitchFamily="34" charset="0"/>
              </a:rPr>
              <a:t>计算模块加入矢量运算模块（</a:t>
            </a:r>
            <a:r>
              <a:rPr lang="en-US" altLang="zh-CN" dirty="0">
                <a:sym typeface="Huawei Sans" panose="020C0503030203020204" pitchFamily="34" charset="0"/>
              </a:rPr>
              <a:t>FMA</a:t>
            </a:r>
            <a:r>
              <a:rPr lang="zh-CN" altLang="en-US" dirty="0">
                <a:sym typeface="Huawei Sans" panose="020C0503030203020204" pitchFamily="34" charset="0"/>
              </a:rPr>
              <a:t>）；</a:t>
            </a:r>
            <a:endParaRPr lang="zh-CN" altLang="en-US" dirty="0">
              <a:sym typeface="Huawei Sans" panose="020C0503030203020204" pitchFamily="34" charset="0"/>
            </a:endParaRPr>
          </a:p>
          <a:p>
            <a:pPr lvl="2"/>
            <a:r>
              <a:rPr lang="en-US" altLang="zh-CN" dirty="0">
                <a:sym typeface="Huawei Sans" panose="020C0503030203020204" pitchFamily="34" charset="0"/>
              </a:rPr>
              <a:t>ARM</a:t>
            </a:r>
            <a:r>
              <a:rPr lang="zh-CN" altLang="en-US" dirty="0">
                <a:sym typeface="Huawei Sans" panose="020C0503030203020204" pitchFamily="34" charset="0"/>
              </a:rPr>
              <a:t>（</a:t>
            </a:r>
            <a:r>
              <a:rPr lang="en-US" altLang="zh-CN" dirty="0">
                <a:sym typeface="Huawei Sans" panose="020C0503030203020204" pitchFamily="34" charset="0"/>
              </a:rPr>
              <a:t>RISC</a:t>
            </a:r>
            <a:r>
              <a:rPr lang="zh-CN" altLang="en-US" dirty="0">
                <a:sym typeface="Huawei Sans" panose="020C0503030203020204" pitchFamily="34" charset="0"/>
              </a:rPr>
              <a:t>架构）加入</a:t>
            </a:r>
            <a:r>
              <a:rPr lang="en-US" altLang="zh-CN" dirty="0">
                <a:sym typeface="Huawei Sans" panose="020C0503030203020204" pitchFamily="34" charset="0"/>
              </a:rPr>
              <a:t>Cortex A</a:t>
            </a:r>
            <a:r>
              <a:rPr lang="zh-CN" altLang="en-US" dirty="0">
                <a:sym typeface="Huawei Sans" panose="020C0503030203020204" pitchFamily="34" charset="0"/>
              </a:rPr>
              <a:t>等指令集并计划持续升级。</a:t>
            </a:r>
            <a:endParaRPr lang="zh-CN" altLang="en-US" dirty="0">
              <a:sym typeface="Huawei Sans" panose="020C0503030203020204" pitchFamily="34" charset="0"/>
            </a:endParaRPr>
          </a:p>
          <a:p>
            <a:pPr lvl="1"/>
            <a:r>
              <a:rPr lang="zh-CN" altLang="en-US" dirty="0">
                <a:sym typeface="Huawei Sans" panose="020C0503030203020204" pitchFamily="34" charset="0"/>
              </a:rPr>
              <a:t>提高频率提升性能；</a:t>
            </a:r>
            <a:endParaRPr lang="en-US" altLang="zh-CN" dirty="0">
              <a:sym typeface="Huawei Sans" panose="020C0503030203020204" pitchFamily="34" charset="0"/>
            </a:endParaRPr>
          </a:p>
          <a:p>
            <a:pPr lvl="1"/>
            <a:r>
              <a:rPr lang="zh-CN" altLang="en-US" dirty="0">
                <a:sym typeface="Huawei Sans" panose="020C0503030203020204" pitchFamily="34" charset="0"/>
              </a:rPr>
              <a:t>增加专用</a:t>
            </a:r>
            <a:r>
              <a:rPr lang="en-US" altLang="zh-CN" dirty="0">
                <a:sym typeface="Huawei Sans" panose="020C0503030203020204" pitchFamily="34" charset="0"/>
              </a:rPr>
              <a:t>NPU</a:t>
            </a:r>
            <a:r>
              <a:rPr lang="zh-CN" altLang="en-US" dirty="0">
                <a:sym typeface="Huawei Sans" panose="020C0503030203020204" pitchFamily="34" charset="0"/>
              </a:rPr>
              <a:t>单元。</a:t>
            </a:r>
            <a:endParaRPr lang="en-US" altLang="zh-CN" dirty="0">
              <a:sym typeface="Huawei Sans" panose="020C0503030203020204" pitchFamily="34" charset="0"/>
            </a:endParaRPr>
          </a:p>
          <a:p>
            <a:r>
              <a:rPr lang="en-US" altLang="zh-CN" dirty="0">
                <a:sym typeface="Huawei Sans" panose="020C0503030203020204" pitchFamily="34" charset="0"/>
              </a:rPr>
              <a:t>GPU</a:t>
            </a:r>
            <a:endParaRPr lang="en-US" altLang="zh-CN" dirty="0">
              <a:sym typeface="Huawei Sans" panose="020C0503030203020204" pitchFamily="34" charset="0"/>
            </a:endParaRPr>
          </a:p>
          <a:p>
            <a:pPr lvl="1"/>
            <a:r>
              <a:rPr lang="zh-CN" altLang="en-US" dirty="0">
                <a:sym typeface="Huawei Sans" panose="020C0503030203020204" pitchFamily="34" charset="0"/>
              </a:rPr>
              <a:t>增加</a:t>
            </a:r>
            <a:r>
              <a:rPr lang="en-US" altLang="zh-CN" dirty="0">
                <a:sym typeface="Huawei Sans" panose="020C0503030203020204" pitchFamily="34" charset="0"/>
              </a:rPr>
              <a:t>AI</a:t>
            </a:r>
            <a:r>
              <a:rPr lang="zh-CN" altLang="en-US" dirty="0">
                <a:sym typeface="Huawei Sans" panose="020C0503030203020204" pitchFamily="34" charset="0"/>
              </a:rPr>
              <a:t>专用计算单元（</a:t>
            </a:r>
            <a:r>
              <a:rPr lang="en-US" altLang="zh-CN" dirty="0">
                <a:sym typeface="Huawei Sans" panose="020C0503030203020204" pitchFamily="34" charset="0"/>
              </a:rPr>
              <a:t>Tensor Core</a:t>
            </a:r>
            <a:r>
              <a:rPr lang="zh-CN" altLang="en-US" dirty="0">
                <a:sym typeface="Huawei Sans" panose="020C0503030203020204" pitchFamily="34" charset="0"/>
              </a:rPr>
              <a:t>、</a:t>
            </a:r>
            <a:r>
              <a:rPr lang="en-US" altLang="zh-CN" dirty="0">
                <a:sym typeface="Huawei Sans" panose="020C0503030203020204" pitchFamily="34" charset="0"/>
              </a:rPr>
              <a:t>Matrix Core</a:t>
            </a:r>
            <a:r>
              <a:rPr lang="zh-CN" altLang="en-US" dirty="0">
                <a:sym typeface="Huawei Sans" panose="020C0503030203020204" pitchFamily="34" charset="0"/>
              </a:rPr>
              <a:t>）。</a:t>
            </a:r>
            <a:endParaRPr lang="zh-CN" altLang="en-US" dirty="0">
              <a:sym typeface="Huawei Sans" panose="020C0503030203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FPGA</a:t>
            </a:r>
            <a:r>
              <a:rPr lang="zh-CN" altLang="en-US" dirty="0">
                <a:sym typeface="Huawei Sans" panose="020C0503030203020204" pitchFamily="34" charset="0"/>
              </a:rPr>
              <a:t>、</a:t>
            </a:r>
            <a:r>
              <a:rPr lang="en-US" altLang="zh-CN" dirty="0">
                <a:sym typeface="Huawei Sans" panose="020C0503030203020204" pitchFamily="34" charset="0"/>
              </a:rPr>
              <a:t>ASIC</a:t>
            </a:r>
            <a:r>
              <a:rPr lang="zh-CN" altLang="en-US" dirty="0">
                <a:sym typeface="Huawei Sans" panose="020C0503030203020204" pitchFamily="34" charset="0"/>
              </a:rPr>
              <a:t>比对</a:t>
            </a:r>
            <a:endParaRPr lang="zh-CN" altLang="en-US" dirty="0">
              <a:sym typeface="Huawei Sans" panose="020C0503030203020204" pitchFamily="34" charset="0"/>
            </a:endParaRPr>
          </a:p>
        </p:txBody>
      </p:sp>
      <p:graphicFrame>
        <p:nvGraphicFramePr>
          <p:cNvPr id="5" name="表格 4"/>
          <p:cNvGraphicFramePr>
            <a:graphicFrameLocks noGrp="1"/>
          </p:cNvGraphicFramePr>
          <p:nvPr/>
        </p:nvGraphicFramePr>
        <p:xfrm>
          <a:off x="1793944" y="1285240"/>
          <a:ext cx="8132693" cy="4287520"/>
        </p:xfrm>
        <a:graphic>
          <a:graphicData uri="http://schemas.openxmlformats.org/drawingml/2006/table">
            <a:tbl>
              <a:tblPr firstRow="1" bandRow="1"/>
              <a:tblGrid>
                <a:gridCol w="1341369"/>
                <a:gridCol w="3152775"/>
                <a:gridCol w="3638549"/>
              </a:tblGrid>
              <a:tr h="370840">
                <a:tc>
                  <a:txBody>
                    <a:bodyPr/>
                    <a:lstStyle>
                      <a:lvl1pPr marL="0" algn="l" defTabSz="1188085" rtl="0" eaLnBrk="1" latinLnBrk="0" hangingPunct="1">
                        <a:defRPr sz="2340" kern="1200">
                          <a:solidFill>
                            <a:schemeClr val="tx1"/>
                          </a:solidFill>
                          <a:latin typeface="Huawei Sans"/>
                          <a:ea typeface="方正兰亭黑简体" panose="02000000000000000000" pitchFamily="2" charset="-122"/>
                        </a:defRPr>
                      </a:lvl1pPr>
                      <a:lvl2pPr marL="593725" algn="l" defTabSz="1188085" rtl="0" eaLnBrk="1" latinLnBrk="0" hangingPunct="1">
                        <a:defRPr sz="2340" kern="1200">
                          <a:solidFill>
                            <a:schemeClr val="tx1"/>
                          </a:solidFill>
                          <a:latin typeface="Huawei Sans"/>
                          <a:ea typeface="方正兰亭黑简体" panose="02000000000000000000" pitchFamily="2" charset="-122"/>
                        </a:defRPr>
                      </a:lvl2pPr>
                      <a:lvl3pPr marL="1188085" algn="l" defTabSz="1188085" rtl="0" eaLnBrk="1" latinLnBrk="0" hangingPunct="1">
                        <a:defRPr sz="2340" kern="1200">
                          <a:solidFill>
                            <a:schemeClr val="tx1"/>
                          </a:solidFill>
                          <a:latin typeface="Huawei Sans"/>
                          <a:ea typeface="方正兰亭黑简体" panose="02000000000000000000" pitchFamily="2" charset="-122"/>
                        </a:defRPr>
                      </a:lvl3pPr>
                      <a:lvl4pPr marL="1781810" algn="l" defTabSz="1188085" rtl="0" eaLnBrk="1" latinLnBrk="0" hangingPunct="1">
                        <a:defRPr sz="2340" kern="1200">
                          <a:solidFill>
                            <a:schemeClr val="tx1"/>
                          </a:solidFill>
                          <a:latin typeface="Huawei Sans"/>
                          <a:ea typeface="方正兰亭黑简体" panose="02000000000000000000" pitchFamily="2" charset="-122"/>
                        </a:defRPr>
                      </a:lvl4pPr>
                      <a:lvl5pPr marL="2375535" algn="l" defTabSz="1188085" rtl="0" eaLnBrk="1" latinLnBrk="0" hangingPunct="1">
                        <a:defRPr sz="2340" kern="1200">
                          <a:solidFill>
                            <a:schemeClr val="tx1"/>
                          </a:solidFill>
                          <a:latin typeface="Huawei Sans"/>
                          <a:ea typeface="方正兰亭黑简体" panose="02000000000000000000" pitchFamily="2" charset="-122"/>
                        </a:defRPr>
                      </a:lvl5pPr>
                      <a:lvl6pPr marL="2969260" algn="l" defTabSz="1188085" rtl="0" eaLnBrk="1" latinLnBrk="0" hangingPunct="1">
                        <a:defRPr sz="2340" kern="1200">
                          <a:solidFill>
                            <a:schemeClr val="tx1"/>
                          </a:solidFill>
                          <a:latin typeface="Huawei Sans"/>
                          <a:ea typeface="方正兰亭黑简体" panose="02000000000000000000" pitchFamily="2" charset="-122"/>
                        </a:defRPr>
                      </a:lvl6pPr>
                      <a:lvl7pPr marL="3563620" algn="l" defTabSz="1188085" rtl="0" eaLnBrk="1" latinLnBrk="0" hangingPunct="1">
                        <a:defRPr sz="2340" kern="1200">
                          <a:solidFill>
                            <a:schemeClr val="tx1"/>
                          </a:solidFill>
                          <a:latin typeface="Huawei Sans"/>
                          <a:ea typeface="方正兰亭黑简体" panose="02000000000000000000" pitchFamily="2" charset="-122"/>
                        </a:defRPr>
                      </a:lvl7pPr>
                      <a:lvl8pPr marL="4157345" algn="l" defTabSz="1188085" rtl="0" eaLnBrk="1" latinLnBrk="0" hangingPunct="1">
                        <a:defRPr sz="2340" kern="1200">
                          <a:solidFill>
                            <a:schemeClr val="tx1"/>
                          </a:solidFill>
                          <a:latin typeface="Huawei Sans"/>
                          <a:ea typeface="方正兰亭黑简体" panose="02000000000000000000" pitchFamily="2" charset="-122"/>
                        </a:defRPr>
                      </a:lvl8pPr>
                      <a:lvl9pPr marL="4751070" algn="l" defTabSz="1188085" rtl="0" eaLnBrk="1" latinLnBrk="0" hangingPunct="1">
                        <a:defRPr sz="2340" kern="1200">
                          <a:solidFill>
                            <a:schemeClr val="tx1"/>
                          </a:solidFill>
                          <a:latin typeface="Huawei Sans"/>
                          <a:ea typeface="方正兰亭黑简体" panose="02000000000000000000" pitchFamily="2" charset="-122"/>
                        </a:defRPr>
                      </a:lvl9pPr>
                    </a:lstStyle>
                    <a:p>
                      <a:pPr algn="ct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ysClr val="windowText" lastClr="000000"/>
                      </a:solidFill>
                      <a:prstDash val="solid"/>
                      <a:round/>
                      <a:headEnd type="none" w="med" len="med"/>
                      <a:tailEnd type="none" w="med" len="med"/>
                    </a:lnL>
                    <a:lnR w="12700" cmpd="sng">
                      <a:solidFill>
                        <a:prstClr val="black"/>
                      </a:solidFill>
                      <a:prstDash val="solid"/>
                    </a:lnR>
                    <a:lnT w="28575" cap="flat" cmpd="sng" algn="ctr">
                      <a:solidFill>
                        <a:sysClr val="windowText" lastClr="000000"/>
                      </a:solidFill>
                      <a:prstDash val="solid"/>
                      <a:round/>
                      <a:headEnd type="none" w="med" len="med"/>
                      <a:tailEnd type="none" w="med" len="med"/>
                    </a:lnT>
                    <a:lnB w="12700" cmpd="sng">
                      <a:solidFill>
                        <a:prstClr val="black"/>
                      </a:solidFill>
                      <a:prstDash val="solid"/>
                    </a:lnB>
                    <a:lnTlToBr w="12700" cmpd="sng">
                      <a:noFill/>
                      <a:prstDash val="solid"/>
                    </a:lnTlToBr>
                    <a:lnBlToTr w="12700" cmpd="sng">
                      <a:noFill/>
                      <a:prstDash val="solid"/>
                    </a:lnBlToTr>
                    <a:solidFill>
                      <a:sysClr val="window" lastClr="FFFFFF">
                        <a:lumMod val="85000"/>
                      </a:sysClr>
                    </a:solidFill>
                  </a:tcPr>
                </a:tc>
                <a:tc>
                  <a:txBody>
                    <a:bodyPr/>
                    <a:lstStyle>
                      <a:lvl1pPr marL="0" algn="l" defTabSz="1188085" rtl="0" eaLnBrk="1" latinLnBrk="0" hangingPunct="1">
                        <a:defRPr sz="2340" kern="1200">
                          <a:solidFill>
                            <a:schemeClr val="tx1"/>
                          </a:solidFill>
                          <a:latin typeface="Huawei Sans"/>
                          <a:ea typeface="方正兰亭黑简体" panose="02000000000000000000" pitchFamily="2" charset="-122"/>
                        </a:defRPr>
                      </a:lvl1pPr>
                      <a:lvl2pPr marL="593725" algn="l" defTabSz="1188085" rtl="0" eaLnBrk="1" latinLnBrk="0" hangingPunct="1">
                        <a:defRPr sz="2340" kern="1200">
                          <a:solidFill>
                            <a:schemeClr val="tx1"/>
                          </a:solidFill>
                          <a:latin typeface="Huawei Sans"/>
                          <a:ea typeface="方正兰亭黑简体" panose="02000000000000000000" pitchFamily="2" charset="-122"/>
                        </a:defRPr>
                      </a:lvl2pPr>
                      <a:lvl3pPr marL="1188085" algn="l" defTabSz="1188085" rtl="0" eaLnBrk="1" latinLnBrk="0" hangingPunct="1">
                        <a:defRPr sz="2340" kern="1200">
                          <a:solidFill>
                            <a:schemeClr val="tx1"/>
                          </a:solidFill>
                          <a:latin typeface="Huawei Sans"/>
                          <a:ea typeface="方正兰亭黑简体" panose="02000000000000000000" pitchFamily="2" charset="-122"/>
                        </a:defRPr>
                      </a:lvl3pPr>
                      <a:lvl4pPr marL="1781810" algn="l" defTabSz="1188085" rtl="0" eaLnBrk="1" latinLnBrk="0" hangingPunct="1">
                        <a:defRPr sz="2340" kern="1200">
                          <a:solidFill>
                            <a:schemeClr val="tx1"/>
                          </a:solidFill>
                          <a:latin typeface="Huawei Sans"/>
                          <a:ea typeface="方正兰亭黑简体" panose="02000000000000000000" pitchFamily="2" charset="-122"/>
                        </a:defRPr>
                      </a:lvl4pPr>
                      <a:lvl5pPr marL="2375535" algn="l" defTabSz="1188085" rtl="0" eaLnBrk="1" latinLnBrk="0" hangingPunct="1">
                        <a:defRPr sz="2340" kern="1200">
                          <a:solidFill>
                            <a:schemeClr val="tx1"/>
                          </a:solidFill>
                          <a:latin typeface="Huawei Sans"/>
                          <a:ea typeface="方正兰亭黑简体" panose="02000000000000000000" pitchFamily="2" charset="-122"/>
                        </a:defRPr>
                      </a:lvl5pPr>
                      <a:lvl6pPr marL="2969260" algn="l" defTabSz="1188085" rtl="0" eaLnBrk="1" latinLnBrk="0" hangingPunct="1">
                        <a:defRPr sz="2340" kern="1200">
                          <a:solidFill>
                            <a:schemeClr val="tx1"/>
                          </a:solidFill>
                          <a:latin typeface="Huawei Sans"/>
                          <a:ea typeface="方正兰亭黑简体" panose="02000000000000000000" pitchFamily="2" charset="-122"/>
                        </a:defRPr>
                      </a:lvl6pPr>
                      <a:lvl7pPr marL="3563620" algn="l" defTabSz="1188085" rtl="0" eaLnBrk="1" latinLnBrk="0" hangingPunct="1">
                        <a:defRPr sz="2340" kern="1200">
                          <a:solidFill>
                            <a:schemeClr val="tx1"/>
                          </a:solidFill>
                          <a:latin typeface="Huawei Sans"/>
                          <a:ea typeface="方正兰亭黑简体" panose="02000000000000000000" pitchFamily="2" charset="-122"/>
                        </a:defRPr>
                      </a:lvl7pPr>
                      <a:lvl8pPr marL="4157345" algn="l" defTabSz="1188085" rtl="0" eaLnBrk="1" latinLnBrk="0" hangingPunct="1">
                        <a:defRPr sz="2340" kern="1200">
                          <a:solidFill>
                            <a:schemeClr val="tx1"/>
                          </a:solidFill>
                          <a:latin typeface="Huawei Sans"/>
                          <a:ea typeface="方正兰亭黑简体" panose="02000000000000000000" pitchFamily="2" charset="-122"/>
                        </a:defRPr>
                      </a:lvl8pPr>
                      <a:lvl9pPr marL="4751070" algn="l" defTabSz="1188085" rtl="0" eaLnBrk="1" latinLnBrk="0" hangingPunct="1">
                        <a:defRPr sz="2340" kern="1200">
                          <a:solidFill>
                            <a:schemeClr val="tx1"/>
                          </a:solidFill>
                          <a:latin typeface="Huawei Sans"/>
                          <a:ea typeface="方正兰亭黑简体" panose="02000000000000000000" pitchFamily="2" charset="-122"/>
                        </a:defRPr>
                      </a:lvl9pPr>
                    </a:lstStyle>
                    <a:p>
                      <a:pPr algn="ctr"/>
                      <a:r>
                        <a:rPr lang="en-US" altLang="zh-CN" sz="1600" b="1" dirty="0">
                          <a:latin typeface="Huawei Sans" panose="020C0503030203020204" pitchFamily="34" charset="0"/>
                          <a:ea typeface="方正兰亭黑简体" panose="02000000000000000000" pitchFamily="2" charset="-122"/>
                          <a:sym typeface="Huawei Sans" panose="020C0503030203020204" pitchFamily="34" charset="0"/>
                        </a:rPr>
                        <a:t>FPGA</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mpd="sng">
                      <a:solidFill>
                        <a:prstClr val="black"/>
                      </a:solidFill>
                      <a:prstDash val="solid"/>
                    </a:lnB>
                    <a:lnTlToBr w="12700" cmpd="sng">
                      <a:noFill/>
                      <a:prstDash val="solid"/>
                    </a:lnTlToBr>
                    <a:lnBlToTr w="12700" cmpd="sng">
                      <a:noFill/>
                      <a:prstDash val="solid"/>
                    </a:lnBlToTr>
                    <a:solidFill>
                      <a:sysClr val="window" lastClr="FFFFFF">
                        <a:lumMod val="85000"/>
                      </a:sysClr>
                    </a:solidFill>
                  </a:tcPr>
                </a:tc>
                <a:tc>
                  <a:txBody>
                    <a:bodyPr/>
                    <a:lstStyle/>
                    <a:p>
                      <a:pPr algn="ctr"/>
                      <a:r>
                        <a:rPr lang="en-US" altLang="zh-CN" sz="1600" b="1" dirty="0">
                          <a:latin typeface="Huawei Sans" panose="020C0503030203020204" pitchFamily="34" charset="0"/>
                          <a:ea typeface="方正兰亭黑简体" panose="02000000000000000000" pitchFamily="2" charset="-122"/>
                          <a:sym typeface="Huawei Sans" panose="020C0503030203020204" pitchFamily="34" charset="0"/>
                        </a:rPr>
                        <a:t>ASIC</a:t>
                      </a:r>
                      <a:endParaRPr lang="zh-CN" altLang="en-US" sz="1600" b="1"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r>
              <a:tr h="370840">
                <a:tc>
                  <a:txBody>
                    <a:bodyPr/>
                    <a:lstStyle>
                      <a:lvl1pPr marL="0" algn="l" defTabSz="1188085" rtl="0" eaLnBrk="1" latinLnBrk="0" hangingPunct="1">
                        <a:defRPr sz="2340" kern="1200">
                          <a:solidFill>
                            <a:schemeClr val="tx1"/>
                          </a:solidFill>
                          <a:latin typeface="Huawei Sans"/>
                          <a:ea typeface="方正兰亭黑简体" panose="02000000000000000000" pitchFamily="2" charset="-122"/>
                        </a:defRPr>
                      </a:lvl1pPr>
                      <a:lvl2pPr marL="593725" algn="l" defTabSz="1188085" rtl="0" eaLnBrk="1" latinLnBrk="0" hangingPunct="1">
                        <a:defRPr sz="2340" kern="1200">
                          <a:solidFill>
                            <a:schemeClr val="tx1"/>
                          </a:solidFill>
                          <a:latin typeface="Huawei Sans"/>
                          <a:ea typeface="方正兰亭黑简体" panose="02000000000000000000" pitchFamily="2" charset="-122"/>
                        </a:defRPr>
                      </a:lvl2pPr>
                      <a:lvl3pPr marL="1188085" algn="l" defTabSz="1188085" rtl="0" eaLnBrk="1" latinLnBrk="0" hangingPunct="1">
                        <a:defRPr sz="2340" kern="1200">
                          <a:solidFill>
                            <a:schemeClr val="tx1"/>
                          </a:solidFill>
                          <a:latin typeface="Huawei Sans"/>
                          <a:ea typeface="方正兰亭黑简体" panose="02000000000000000000" pitchFamily="2" charset="-122"/>
                        </a:defRPr>
                      </a:lvl3pPr>
                      <a:lvl4pPr marL="1781810" algn="l" defTabSz="1188085" rtl="0" eaLnBrk="1" latinLnBrk="0" hangingPunct="1">
                        <a:defRPr sz="2340" kern="1200">
                          <a:solidFill>
                            <a:schemeClr val="tx1"/>
                          </a:solidFill>
                          <a:latin typeface="Huawei Sans"/>
                          <a:ea typeface="方正兰亭黑简体" panose="02000000000000000000" pitchFamily="2" charset="-122"/>
                        </a:defRPr>
                      </a:lvl4pPr>
                      <a:lvl5pPr marL="2375535" algn="l" defTabSz="1188085" rtl="0" eaLnBrk="1" latinLnBrk="0" hangingPunct="1">
                        <a:defRPr sz="2340" kern="1200">
                          <a:solidFill>
                            <a:schemeClr val="tx1"/>
                          </a:solidFill>
                          <a:latin typeface="Huawei Sans"/>
                          <a:ea typeface="方正兰亭黑简体" panose="02000000000000000000" pitchFamily="2" charset="-122"/>
                        </a:defRPr>
                      </a:lvl5pPr>
                      <a:lvl6pPr marL="2969260" algn="l" defTabSz="1188085" rtl="0" eaLnBrk="1" latinLnBrk="0" hangingPunct="1">
                        <a:defRPr sz="2340" kern="1200">
                          <a:solidFill>
                            <a:schemeClr val="tx1"/>
                          </a:solidFill>
                          <a:latin typeface="Huawei Sans"/>
                          <a:ea typeface="方正兰亭黑简体" panose="02000000000000000000" pitchFamily="2" charset="-122"/>
                        </a:defRPr>
                      </a:lvl6pPr>
                      <a:lvl7pPr marL="3563620" algn="l" defTabSz="1188085" rtl="0" eaLnBrk="1" latinLnBrk="0" hangingPunct="1">
                        <a:defRPr sz="2340" kern="1200">
                          <a:solidFill>
                            <a:schemeClr val="tx1"/>
                          </a:solidFill>
                          <a:latin typeface="Huawei Sans"/>
                          <a:ea typeface="方正兰亭黑简体" panose="02000000000000000000" pitchFamily="2" charset="-122"/>
                        </a:defRPr>
                      </a:lvl7pPr>
                      <a:lvl8pPr marL="4157345" algn="l" defTabSz="1188085" rtl="0" eaLnBrk="1" latinLnBrk="0" hangingPunct="1">
                        <a:defRPr sz="2340" kern="1200">
                          <a:solidFill>
                            <a:schemeClr val="tx1"/>
                          </a:solidFill>
                          <a:latin typeface="Huawei Sans"/>
                          <a:ea typeface="方正兰亭黑简体" panose="02000000000000000000" pitchFamily="2" charset="-122"/>
                        </a:defRPr>
                      </a:lvl8pPr>
                      <a:lvl9pPr marL="4751070" algn="l" defTabSz="1188085" rtl="0" eaLnBrk="1" latinLnBrk="0" hangingPunct="1">
                        <a:defRPr sz="234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运算速度</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ysClr val="windowText" lastClr="000000"/>
                      </a:solid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uawei Sans"/>
                          <a:ea typeface="方正兰亭黑简体" panose="02000000000000000000" pitchFamily="2" charset="-122"/>
                        </a:defRPr>
                      </a:lvl1pPr>
                      <a:lvl2pPr marL="593725" algn="l" defTabSz="1188085" rtl="0" eaLnBrk="1" latinLnBrk="0" hangingPunct="1">
                        <a:defRPr sz="2340" kern="1200">
                          <a:solidFill>
                            <a:schemeClr val="tx1"/>
                          </a:solidFill>
                          <a:latin typeface="Huawei Sans"/>
                          <a:ea typeface="方正兰亭黑简体" panose="02000000000000000000" pitchFamily="2" charset="-122"/>
                        </a:defRPr>
                      </a:lvl2pPr>
                      <a:lvl3pPr marL="1188085" algn="l" defTabSz="1188085" rtl="0" eaLnBrk="1" latinLnBrk="0" hangingPunct="1">
                        <a:defRPr sz="2340" kern="1200">
                          <a:solidFill>
                            <a:schemeClr val="tx1"/>
                          </a:solidFill>
                          <a:latin typeface="Huawei Sans"/>
                          <a:ea typeface="方正兰亭黑简体" panose="02000000000000000000" pitchFamily="2" charset="-122"/>
                        </a:defRPr>
                      </a:lvl3pPr>
                      <a:lvl4pPr marL="1781810" algn="l" defTabSz="1188085" rtl="0" eaLnBrk="1" latinLnBrk="0" hangingPunct="1">
                        <a:defRPr sz="2340" kern="1200">
                          <a:solidFill>
                            <a:schemeClr val="tx1"/>
                          </a:solidFill>
                          <a:latin typeface="Huawei Sans"/>
                          <a:ea typeface="方正兰亭黑简体" panose="02000000000000000000" pitchFamily="2" charset="-122"/>
                        </a:defRPr>
                      </a:lvl4pPr>
                      <a:lvl5pPr marL="2375535" algn="l" defTabSz="1188085" rtl="0" eaLnBrk="1" latinLnBrk="0" hangingPunct="1">
                        <a:defRPr sz="2340" kern="1200">
                          <a:solidFill>
                            <a:schemeClr val="tx1"/>
                          </a:solidFill>
                          <a:latin typeface="Huawei Sans"/>
                          <a:ea typeface="方正兰亭黑简体" panose="02000000000000000000" pitchFamily="2" charset="-122"/>
                        </a:defRPr>
                      </a:lvl5pPr>
                      <a:lvl6pPr marL="2969260" algn="l" defTabSz="1188085" rtl="0" eaLnBrk="1" latinLnBrk="0" hangingPunct="1">
                        <a:defRPr sz="2340" kern="1200">
                          <a:solidFill>
                            <a:schemeClr val="tx1"/>
                          </a:solidFill>
                          <a:latin typeface="Huawei Sans"/>
                          <a:ea typeface="方正兰亭黑简体" panose="02000000000000000000" pitchFamily="2" charset="-122"/>
                        </a:defRPr>
                      </a:lvl6pPr>
                      <a:lvl7pPr marL="3563620" algn="l" defTabSz="1188085" rtl="0" eaLnBrk="1" latinLnBrk="0" hangingPunct="1">
                        <a:defRPr sz="2340" kern="1200">
                          <a:solidFill>
                            <a:schemeClr val="tx1"/>
                          </a:solidFill>
                          <a:latin typeface="Huawei Sans"/>
                          <a:ea typeface="方正兰亭黑简体" panose="02000000000000000000" pitchFamily="2" charset="-122"/>
                        </a:defRPr>
                      </a:lvl7pPr>
                      <a:lvl8pPr marL="4157345" algn="l" defTabSz="1188085" rtl="0" eaLnBrk="1" latinLnBrk="0" hangingPunct="1">
                        <a:defRPr sz="2340" kern="1200">
                          <a:solidFill>
                            <a:schemeClr val="tx1"/>
                          </a:solidFill>
                          <a:latin typeface="Huawei Sans"/>
                          <a:ea typeface="方正兰亭黑简体" panose="02000000000000000000" pitchFamily="2" charset="-122"/>
                        </a:defRPr>
                      </a:lvl8pPr>
                      <a:lvl9pPr marL="4751070" algn="l" defTabSz="1188085" rtl="0" eaLnBrk="1" latinLnBrk="0" hangingPunct="1">
                        <a:defRPr sz="2340" kern="1200">
                          <a:solidFill>
                            <a:schemeClr val="tx1"/>
                          </a:solidFill>
                          <a:latin typeface="Huawei Sans"/>
                          <a:ea typeface="方正兰亭黑简体" panose="02000000000000000000" pitchFamily="2" charset="-122"/>
                        </a:defRPr>
                      </a:lvl9pPr>
                    </a:lstStyle>
                    <a:p>
                      <a:pPr algn="ctr"/>
                      <a:r>
                        <a:rPr lang="zh-CN" altLang="en-US"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较低，</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FPGA</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结构上的通用性必然导致冗余；另外，不同结构间的时延也不可忽略。</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p>
                      <a:pPr algn="ctr"/>
                      <a:r>
                        <a:rPr lang="zh-CN" altLang="en-US"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较高</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，结构上无特殊限制，设计时也可将特定模块靠近减少延迟。</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1188085" rtl="0" eaLnBrk="1" latinLnBrk="0" hangingPunct="1">
                        <a:defRPr sz="2340" kern="1200">
                          <a:solidFill>
                            <a:schemeClr val="tx1"/>
                          </a:solidFill>
                          <a:latin typeface="Huawei Sans"/>
                          <a:ea typeface="方正兰亭黑简体" panose="02000000000000000000" pitchFamily="2" charset="-122"/>
                        </a:defRPr>
                      </a:lvl1pPr>
                      <a:lvl2pPr marL="593725" algn="l" defTabSz="1188085" rtl="0" eaLnBrk="1" latinLnBrk="0" hangingPunct="1">
                        <a:defRPr sz="2340" kern="1200">
                          <a:solidFill>
                            <a:schemeClr val="tx1"/>
                          </a:solidFill>
                          <a:latin typeface="Huawei Sans"/>
                          <a:ea typeface="方正兰亭黑简体" panose="02000000000000000000" pitchFamily="2" charset="-122"/>
                        </a:defRPr>
                      </a:lvl2pPr>
                      <a:lvl3pPr marL="1188085" algn="l" defTabSz="1188085" rtl="0" eaLnBrk="1" latinLnBrk="0" hangingPunct="1">
                        <a:defRPr sz="2340" kern="1200">
                          <a:solidFill>
                            <a:schemeClr val="tx1"/>
                          </a:solidFill>
                          <a:latin typeface="Huawei Sans"/>
                          <a:ea typeface="方正兰亭黑简体" panose="02000000000000000000" pitchFamily="2" charset="-122"/>
                        </a:defRPr>
                      </a:lvl3pPr>
                      <a:lvl4pPr marL="1781810" algn="l" defTabSz="1188085" rtl="0" eaLnBrk="1" latinLnBrk="0" hangingPunct="1">
                        <a:defRPr sz="2340" kern="1200">
                          <a:solidFill>
                            <a:schemeClr val="tx1"/>
                          </a:solidFill>
                          <a:latin typeface="Huawei Sans"/>
                          <a:ea typeface="方正兰亭黑简体" panose="02000000000000000000" pitchFamily="2" charset="-122"/>
                        </a:defRPr>
                      </a:lvl4pPr>
                      <a:lvl5pPr marL="2375535" algn="l" defTabSz="1188085" rtl="0" eaLnBrk="1" latinLnBrk="0" hangingPunct="1">
                        <a:defRPr sz="2340" kern="1200">
                          <a:solidFill>
                            <a:schemeClr val="tx1"/>
                          </a:solidFill>
                          <a:latin typeface="Huawei Sans"/>
                          <a:ea typeface="方正兰亭黑简体" panose="02000000000000000000" pitchFamily="2" charset="-122"/>
                        </a:defRPr>
                      </a:lvl5pPr>
                      <a:lvl6pPr marL="2969260" algn="l" defTabSz="1188085" rtl="0" eaLnBrk="1" latinLnBrk="0" hangingPunct="1">
                        <a:defRPr sz="2340" kern="1200">
                          <a:solidFill>
                            <a:schemeClr val="tx1"/>
                          </a:solidFill>
                          <a:latin typeface="Huawei Sans"/>
                          <a:ea typeface="方正兰亭黑简体" panose="02000000000000000000" pitchFamily="2" charset="-122"/>
                        </a:defRPr>
                      </a:lvl6pPr>
                      <a:lvl7pPr marL="3563620" algn="l" defTabSz="1188085" rtl="0" eaLnBrk="1" latinLnBrk="0" hangingPunct="1">
                        <a:defRPr sz="2340" kern="1200">
                          <a:solidFill>
                            <a:schemeClr val="tx1"/>
                          </a:solidFill>
                          <a:latin typeface="Huawei Sans"/>
                          <a:ea typeface="方正兰亭黑简体" panose="02000000000000000000" pitchFamily="2" charset="-122"/>
                        </a:defRPr>
                      </a:lvl7pPr>
                      <a:lvl8pPr marL="4157345" algn="l" defTabSz="1188085" rtl="0" eaLnBrk="1" latinLnBrk="0" hangingPunct="1">
                        <a:defRPr sz="2340" kern="1200">
                          <a:solidFill>
                            <a:schemeClr val="tx1"/>
                          </a:solidFill>
                          <a:latin typeface="Huawei Sans"/>
                          <a:ea typeface="方正兰亭黑简体" panose="02000000000000000000" pitchFamily="2" charset="-122"/>
                        </a:defRPr>
                      </a:lvl8pPr>
                      <a:lvl9pPr marL="4751070" algn="l" defTabSz="1188085" rtl="0" eaLnBrk="1" latinLnBrk="0" hangingPunct="1">
                        <a:defRPr sz="234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芯片规模</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ysClr val="windowText" lastClr="000000"/>
                      </a:solid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uawei Sans"/>
                          <a:ea typeface="方正兰亭黑简体" panose="02000000000000000000" pitchFamily="2" charset="-122"/>
                        </a:defRPr>
                      </a:lvl1pPr>
                      <a:lvl2pPr marL="593725" algn="l" defTabSz="1188085" rtl="0" eaLnBrk="1" latinLnBrk="0" hangingPunct="1">
                        <a:defRPr sz="2340" kern="1200">
                          <a:solidFill>
                            <a:schemeClr val="tx1"/>
                          </a:solidFill>
                          <a:latin typeface="Huawei Sans"/>
                          <a:ea typeface="方正兰亭黑简体" panose="02000000000000000000" pitchFamily="2" charset="-122"/>
                        </a:defRPr>
                      </a:lvl2pPr>
                      <a:lvl3pPr marL="1188085" algn="l" defTabSz="1188085" rtl="0" eaLnBrk="1" latinLnBrk="0" hangingPunct="1">
                        <a:defRPr sz="2340" kern="1200">
                          <a:solidFill>
                            <a:schemeClr val="tx1"/>
                          </a:solidFill>
                          <a:latin typeface="Huawei Sans"/>
                          <a:ea typeface="方正兰亭黑简体" panose="02000000000000000000" pitchFamily="2" charset="-122"/>
                        </a:defRPr>
                      </a:lvl3pPr>
                      <a:lvl4pPr marL="1781810" algn="l" defTabSz="1188085" rtl="0" eaLnBrk="1" latinLnBrk="0" hangingPunct="1">
                        <a:defRPr sz="2340" kern="1200">
                          <a:solidFill>
                            <a:schemeClr val="tx1"/>
                          </a:solidFill>
                          <a:latin typeface="Huawei Sans"/>
                          <a:ea typeface="方正兰亭黑简体" panose="02000000000000000000" pitchFamily="2" charset="-122"/>
                        </a:defRPr>
                      </a:lvl4pPr>
                      <a:lvl5pPr marL="2375535" algn="l" defTabSz="1188085" rtl="0" eaLnBrk="1" latinLnBrk="0" hangingPunct="1">
                        <a:defRPr sz="2340" kern="1200">
                          <a:solidFill>
                            <a:schemeClr val="tx1"/>
                          </a:solidFill>
                          <a:latin typeface="Huawei Sans"/>
                          <a:ea typeface="方正兰亭黑简体" panose="02000000000000000000" pitchFamily="2" charset="-122"/>
                        </a:defRPr>
                      </a:lvl5pPr>
                      <a:lvl6pPr marL="2969260" algn="l" defTabSz="1188085" rtl="0" eaLnBrk="1" latinLnBrk="0" hangingPunct="1">
                        <a:defRPr sz="2340" kern="1200">
                          <a:solidFill>
                            <a:schemeClr val="tx1"/>
                          </a:solidFill>
                          <a:latin typeface="Huawei Sans"/>
                          <a:ea typeface="方正兰亭黑简体" panose="02000000000000000000" pitchFamily="2" charset="-122"/>
                        </a:defRPr>
                      </a:lvl6pPr>
                      <a:lvl7pPr marL="3563620" algn="l" defTabSz="1188085" rtl="0" eaLnBrk="1" latinLnBrk="0" hangingPunct="1">
                        <a:defRPr sz="2340" kern="1200">
                          <a:solidFill>
                            <a:schemeClr val="tx1"/>
                          </a:solidFill>
                          <a:latin typeface="Huawei Sans"/>
                          <a:ea typeface="方正兰亭黑简体" panose="02000000000000000000" pitchFamily="2" charset="-122"/>
                        </a:defRPr>
                      </a:lvl7pPr>
                      <a:lvl8pPr marL="4157345" algn="l" defTabSz="1188085" rtl="0" eaLnBrk="1" latinLnBrk="0" hangingPunct="1">
                        <a:defRPr sz="2340" kern="1200">
                          <a:solidFill>
                            <a:schemeClr val="tx1"/>
                          </a:solidFill>
                          <a:latin typeface="Huawei Sans"/>
                          <a:ea typeface="方正兰亭黑简体" panose="02000000000000000000" pitchFamily="2" charset="-122"/>
                        </a:defRPr>
                      </a:lvl8pPr>
                      <a:lvl9pPr marL="4751070" algn="l" defTabSz="1188085" rtl="0" eaLnBrk="1" latinLnBrk="0" hangingPunct="1">
                        <a:defRPr sz="234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实现相同的功能时，需要</a:t>
                      </a:r>
                      <a:r>
                        <a:rPr lang="zh-CN" altLang="en-US"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更大</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的</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FPGA</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实现相同的功能时，</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ASIC</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的规模</a:t>
                      </a:r>
                      <a:r>
                        <a:rPr lang="zh-CN" altLang="en-US"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更小</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1188085" rtl="0" eaLnBrk="1" latinLnBrk="0" hangingPunct="1">
                        <a:defRPr sz="2340" kern="1200">
                          <a:solidFill>
                            <a:schemeClr val="tx1"/>
                          </a:solidFill>
                          <a:latin typeface="Huawei Sans"/>
                          <a:ea typeface="方正兰亭黑简体" panose="02000000000000000000" pitchFamily="2" charset="-122"/>
                        </a:defRPr>
                      </a:lvl1pPr>
                      <a:lvl2pPr marL="593725" algn="l" defTabSz="1188085" rtl="0" eaLnBrk="1" latinLnBrk="0" hangingPunct="1">
                        <a:defRPr sz="2340" kern="1200">
                          <a:solidFill>
                            <a:schemeClr val="tx1"/>
                          </a:solidFill>
                          <a:latin typeface="Huawei Sans"/>
                          <a:ea typeface="方正兰亭黑简体" panose="02000000000000000000" pitchFamily="2" charset="-122"/>
                        </a:defRPr>
                      </a:lvl2pPr>
                      <a:lvl3pPr marL="1188085" algn="l" defTabSz="1188085" rtl="0" eaLnBrk="1" latinLnBrk="0" hangingPunct="1">
                        <a:defRPr sz="2340" kern="1200">
                          <a:solidFill>
                            <a:schemeClr val="tx1"/>
                          </a:solidFill>
                          <a:latin typeface="Huawei Sans"/>
                          <a:ea typeface="方正兰亭黑简体" panose="02000000000000000000" pitchFamily="2" charset="-122"/>
                        </a:defRPr>
                      </a:lvl3pPr>
                      <a:lvl4pPr marL="1781810" algn="l" defTabSz="1188085" rtl="0" eaLnBrk="1" latinLnBrk="0" hangingPunct="1">
                        <a:defRPr sz="2340" kern="1200">
                          <a:solidFill>
                            <a:schemeClr val="tx1"/>
                          </a:solidFill>
                          <a:latin typeface="Huawei Sans"/>
                          <a:ea typeface="方正兰亭黑简体" panose="02000000000000000000" pitchFamily="2" charset="-122"/>
                        </a:defRPr>
                      </a:lvl4pPr>
                      <a:lvl5pPr marL="2375535" algn="l" defTabSz="1188085" rtl="0" eaLnBrk="1" latinLnBrk="0" hangingPunct="1">
                        <a:defRPr sz="2340" kern="1200">
                          <a:solidFill>
                            <a:schemeClr val="tx1"/>
                          </a:solidFill>
                          <a:latin typeface="Huawei Sans"/>
                          <a:ea typeface="方正兰亭黑简体" panose="02000000000000000000" pitchFamily="2" charset="-122"/>
                        </a:defRPr>
                      </a:lvl5pPr>
                      <a:lvl6pPr marL="2969260" algn="l" defTabSz="1188085" rtl="0" eaLnBrk="1" latinLnBrk="0" hangingPunct="1">
                        <a:defRPr sz="2340" kern="1200">
                          <a:solidFill>
                            <a:schemeClr val="tx1"/>
                          </a:solidFill>
                          <a:latin typeface="Huawei Sans"/>
                          <a:ea typeface="方正兰亭黑简体" panose="02000000000000000000" pitchFamily="2" charset="-122"/>
                        </a:defRPr>
                      </a:lvl6pPr>
                      <a:lvl7pPr marL="3563620" algn="l" defTabSz="1188085" rtl="0" eaLnBrk="1" latinLnBrk="0" hangingPunct="1">
                        <a:defRPr sz="2340" kern="1200">
                          <a:solidFill>
                            <a:schemeClr val="tx1"/>
                          </a:solidFill>
                          <a:latin typeface="Huawei Sans"/>
                          <a:ea typeface="方正兰亭黑简体" panose="02000000000000000000" pitchFamily="2" charset="-122"/>
                        </a:defRPr>
                      </a:lvl7pPr>
                      <a:lvl8pPr marL="4157345" algn="l" defTabSz="1188085" rtl="0" eaLnBrk="1" latinLnBrk="0" hangingPunct="1">
                        <a:defRPr sz="2340" kern="1200">
                          <a:solidFill>
                            <a:schemeClr val="tx1"/>
                          </a:solidFill>
                          <a:latin typeface="Huawei Sans"/>
                          <a:ea typeface="方正兰亭黑简体" panose="02000000000000000000" pitchFamily="2" charset="-122"/>
                        </a:defRPr>
                      </a:lvl8pPr>
                      <a:lvl9pPr marL="4751070" algn="l" defTabSz="1188085" rtl="0" eaLnBrk="1" latinLnBrk="0" hangingPunct="1">
                        <a:defRPr sz="234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功耗</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ysClr val="windowText" lastClr="000000"/>
                      </a:solidFill>
                      <a:prstDash val="solid"/>
                      <a:round/>
                      <a:headEnd type="none" w="med" len="med"/>
                      <a:tailEnd type="none" w="med" len="med"/>
                    </a:lnL>
                    <a:lnR w="12700" cmpd="sng">
                      <a:solidFill>
                        <a:prstClr val="black"/>
                      </a:solidFill>
                      <a:prstDash val="soli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uawei Sans"/>
                          <a:ea typeface="方正兰亭黑简体" panose="02000000000000000000" pitchFamily="2" charset="-122"/>
                        </a:defRPr>
                      </a:lvl1pPr>
                      <a:lvl2pPr marL="593725" algn="l" defTabSz="1188085" rtl="0" eaLnBrk="1" latinLnBrk="0" hangingPunct="1">
                        <a:defRPr sz="2340" kern="1200">
                          <a:solidFill>
                            <a:schemeClr val="tx1"/>
                          </a:solidFill>
                          <a:latin typeface="Huawei Sans"/>
                          <a:ea typeface="方正兰亭黑简体" panose="02000000000000000000" pitchFamily="2" charset="-122"/>
                        </a:defRPr>
                      </a:lvl2pPr>
                      <a:lvl3pPr marL="1188085" algn="l" defTabSz="1188085" rtl="0" eaLnBrk="1" latinLnBrk="0" hangingPunct="1">
                        <a:defRPr sz="2340" kern="1200">
                          <a:solidFill>
                            <a:schemeClr val="tx1"/>
                          </a:solidFill>
                          <a:latin typeface="Huawei Sans"/>
                          <a:ea typeface="方正兰亭黑简体" panose="02000000000000000000" pitchFamily="2" charset="-122"/>
                        </a:defRPr>
                      </a:lvl3pPr>
                      <a:lvl4pPr marL="1781810" algn="l" defTabSz="1188085" rtl="0" eaLnBrk="1" latinLnBrk="0" hangingPunct="1">
                        <a:defRPr sz="2340" kern="1200">
                          <a:solidFill>
                            <a:schemeClr val="tx1"/>
                          </a:solidFill>
                          <a:latin typeface="Huawei Sans"/>
                          <a:ea typeface="方正兰亭黑简体" panose="02000000000000000000" pitchFamily="2" charset="-122"/>
                        </a:defRPr>
                      </a:lvl4pPr>
                      <a:lvl5pPr marL="2375535" algn="l" defTabSz="1188085" rtl="0" eaLnBrk="1" latinLnBrk="0" hangingPunct="1">
                        <a:defRPr sz="2340" kern="1200">
                          <a:solidFill>
                            <a:schemeClr val="tx1"/>
                          </a:solidFill>
                          <a:latin typeface="Huawei Sans"/>
                          <a:ea typeface="方正兰亭黑简体" panose="02000000000000000000" pitchFamily="2" charset="-122"/>
                        </a:defRPr>
                      </a:lvl5pPr>
                      <a:lvl6pPr marL="2969260" algn="l" defTabSz="1188085" rtl="0" eaLnBrk="1" latinLnBrk="0" hangingPunct="1">
                        <a:defRPr sz="2340" kern="1200">
                          <a:solidFill>
                            <a:schemeClr val="tx1"/>
                          </a:solidFill>
                          <a:latin typeface="Huawei Sans"/>
                          <a:ea typeface="方正兰亭黑简体" panose="02000000000000000000" pitchFamily="2" charset="-122"/>
                        </a:defRPr>
                      </a:lvl6pPr>
                      <a:lvl7pPr marL="3563620" algn="l" defTabSz="1188085" rtl="0" eaLnBrk="1" latinLnBrk="0" hangingPunct="1">
                        <a:defRPr sz="2340" kern="1200">
                          <a:solidFill>
                            <a:schemeClr val="tx1"/>
                          </a:solidFill>
                          <a:latin typeface="Huawei Sans"/>
                          <a:ea typeface="方正兰亭黑简体" panose="02000000000000000000" pitchFamily="2" charset="-122"/>
                        </a:defRPr>
                      </a:lvl7pPr>
                      <a:lvl8pPr marL="4157345" algn="l" defTabSz="1188085" rtl="0" eaLnBrk="1" latinLnBrk="0" hangingPunct="1">
                        <a:defRPr sz="2340" kern="1200">
                          <a:solidFill>
                            <a:schemeClr val="tx1"/>
                          </a:solidFill>
                          <a:latin typeface="Huawei Sans"/>
                          <a:ea typeface="方正兰亭黑简体" panose="02000000000000000000" pitchFamily="2" charset="-122"/>
                        </a:defRPr>
                      </a:lvl8pPr>
                      <a:lvl9pPr marL="4751070" algn="l" defTabSz="1188085" rtl="0" eaLnBrk="1" latinLnBrk="0" hangingPunct="1">
                        <a:defRPr sz="234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相同工艺条件下，功耗</a:t>
                      </a:r>
                      <a:r>
                        <a:rPr lang="zh-CN" altLang="en-US"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更大</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相同工艺条件下，功耗</a:t>
                      </a:r>
                      <a:r>
                        <a:rPr lang="zh-CN" altLang="en-US"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更小</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lvl1pPr marL="0" algn="l" defTabSz="1188085" rtl="0" eaLnBrk="1" latinLnBrk="0" hangingPunct="1">
                        <a:defRPr sz="2340" kern="1200">
                          <a:solidFill>
                            <a:schemeClr val="tx1"/>
                          </a:solidFill>
                          <a:latin typeface="Huawei Sans"/>
                          <a:ea typeface="方正兰亭黑简体" panose="02000000000000000000" pitchFamily="2" charset="-122"/>
                        </a:defRPr>
                      </a:lvl1pPr>
                      <a:lvl2pPr marL="593725" algn="l" defTabSz="1188085" rtl="0" eaLnBrk="1" latinLnBrk="0" hangingPunct="1">
                        <a:defRPr sz="2340" kern="1200">
                          <a:solidFill>
                            <a:schemeClr val="tx1"/>
                          </a:solidFill>
                          <a:latin typeface="Huawei Sans"/>
                          <a:ea typeface="方正兰亭黑简体" panose="02000000000000000000" pitchFamily="2" charset="-122"/>
                        </a:defRPr>
                      </a:lvl2pPr>
                      <a:lvl3pPr marL="1188085" algn="l" defTabSz="1188085" rtl="0" eaLnBrk="1" latinLnBrk="0" hangingPunct="1">
                        <a:defRPr sz="2340" kern="1200">
                          <a:solidFill>
                            <a:schemeClr val="tx1"/>
                          </a:solidFill>
                          <a:latin typeface="Huawei Sans"/>
                          <a:ea typeface="方正兰亭黑简体" panose="02000000000000000000" pitchFamily="2" charset="-122"/>
                        </a:defRPr>
                      </a:lvl3pPr>
                      <a:lvl4pPr marL="1781810" algn="l" defTabSz="1188085" rtl="0" eaLnBrk="1" latinLnBrk="0" hangingPunct="1">
                        <a:defRPr sz="2340" kern="1200">
                          <a:solidFill>
                            <a:schemeClr val="tx1"/>
                          </a:solidFill>
                          <a:latin typeface="Huawei Sans"/>
                          <a:ea typeface="方正兰亭黑简体" panose="02000000000000000000" pitchFamily="2" charset="-122"/>
                        </a:defRPr>
                      </a:lvl4pPr>
                      <a:lvl5pPr marL="2375535" algn="l" defTabSz="1188085" rtl="0" eaLnBrk="1" latinLnBrk="0" hangingPunct="1">
                        <a:defRPr sz="2340" kern="1200">
                          <a:solidFill>
                            <a:schemeClr val="tx1"/>
                          </a:solidFill>
                          <a:latin typeface="Huawei Sans"/>
                          <a:ea typeface="方正兰亭黑简体" panose="02000000000000000000" pitchFamily="2" charset="-122"/>
                        </a:defRPr>
                      </a:lvl5pPr>
                      <a:lvl6pPr marL="2969260" algn="l" defTabSz="1188085" rtl="0" eaLnBrk="1" latinLnBrk="0" hangingPunct="1">
                        <a:defRPr sz="2340" kern="1200">
                          <a:solidFill>
                            <a:schemeClr val="tx1"/>
                          </a:solidFill>
                          <a:latin typeface="Huawei Sans"/>
                          <a:ea typeface="方正兰亭黑简体" panose="02000000000000000000" pitchFamily="2" charset="-122"/>
                        </a:defRPr>
                      </a:lvl6pPr>
                      <a:lvl7pPr marL="3563620" algn="l" defTabSz="1188085" rtl="0" eaLnBrk="1" latinLnBrk="0" hangingPunct="1">
                        <a:defRPr sz="2340" kern="1200">
                          <a:solidFill>
                            <a:schemeClr val="tx1"/>
                          </a:solidFill>
                          <a:latin typeface="Huawei Sans"/>
                          <a:ea typeface="方正兰亭黑简体" panose="02000000000000000000" pitchFamily="2" charset="-122"/>
                        </a:defRPr>
                      </a:lvl7pPr>
                      <a:lvl8pPr marL="4157345" algn="l" defTabSz="1188085" rtl="0" eaLnBrk="1" latinLnBrk="0" hangingPunct="1">
                        <a:defRPr sz="2340" kern="1200">
                          <a:solidFill>
                            <a:schemeClr val="tx1"/>
                          </a:solidFill>
                          <a:latin typeface="Huawei Sans"/>
                          <a:ea typeface="方正兰亭黑简体" panose="02000000000000000000" pitchFamily="2" charset="-122"/>
                        </a:defRPr>
                      </a:lvl8pPr>
                      <a:lvl9pPr marL="4751070" algn="l" defTabSz="1188085" rtl="0" eaLnBrk="1" latinLnBrk="0" hangingPunct="1">
                        <a:defRPr sz="234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成本</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ysClr val="windowText" lastClr="000000"/>
                      </a:solidFill>
                      <a:prstDash val="solid"/>
                      <a:round/>
                      <a:headEnd type="none" w="med" len="med"/>
                      <a:tailEnd type="none" w="med" len="med"/>
                    </a:lnL>
                    <a:lnR w="12700" cmpd="sng">
                      <a:solidFill>
                        <a:prstClr val="black"/>
                      </a:solidFill>
                      <a:prstDash val="solid"/>
                    </a:lnR>
                    <a:lnT w="12700" cmpd="sng">
                      <a:solidFill>
                        <a:prstClr val="black"/>
                      </a:solidFill>
                      <a:prstDash val="soli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88085" rtl="0" eaLnBrk="1" latinLnBrk="0" hangingPunct="1">
                        <a:defRPr sz="2340" kern="1200">
                          <a:solidFill>
                            <a:schemeClr val="tx1"/>
                          </a:solidFill>
                          <a:latin typeface="Huawei Sans"/>
                          <a:ea typeface="方正兰亭黑简体" panose="02000000000000000000" pitchFamily="2" charset="-122"/>
                        </a:defRPr>
                      </a:lvl1pPr>
                      <a:lvl2pPr marL="593725" algn="l" defTabSz="1188085" rtl="0" eaLnBrk="1" latinLnBrk="0" hangingPunct="1">
                        <a:defRPr sz="2340" kern="1200">
                          <a:solidFill>
                            <a:schemeClr val="tx1"/>
                          </a:solidFill>
                          <a:latin typeface="Huawei Sans"/>
                          <a:ea typeface="方正兰亭黑简体" panose="02000000000000000000" pitchFamily="2" charset="-122"/>
                        </a:defRPr>
                      </a:lvl2pPr>
                      <a:lvl3pPr marL="1188085" algn="l" defTabSz="1188085" rtl="0" eaLnBrk="1" latinLnBrk="0" hangingPunct="1">
                        <a:defRPr sz="2340" kern="1200">
                          <a:solidFill>
                            <a:schemeClr val="tx1"/>
                          </a:solidFill>
                          <a:latin typeface="Huawei Sans"/>
                          <a:ea typeface="方正兰亭黑简体" panose="02000000000000000000" pitchFamily="2" charset="-122"/>
                        </a:defRPr>
                      </a:lvl3pPr>
                      <a:lvl4pPr marL="1781810" algn="l" defTabSz="1188085" rtl="0" eaLnBrk="1" latinLnBrk="0" hangingPunct="1">
                        <a:defRPr sz="2340" kern="1200">
                          <a:solidFill>
                            <a:schemeClr val="tx1"/>
                          </a:solidFill>
                          <a:latin typeface="Huawei Sans"/>
                          <a:ea typeface="方正兰亭黑简体" panose="02000000000000000000" pitchFamily="2" charset="-122"/>
                        </a:defRPr>
                      </a:lvl4pPr>
                      <a:lvl5pPr marL="2375535" algn="l" defTabSz="1188085" rtl="0" eaLnBrk="1" latinLnBrk="0" hangingPunct="1">
                        <a:defRPr sz="2340" kern="1200">
                          <a:solidFill>
                            <a:schemeClr val="tx1"/>
                          </a:solidFill>
                          <a:latin typeface="Huawei Sans"/>
                          <a:ea typeface="方正兰亭黑简体" panose="02000000000000000000" pitchFamily="2" charset="-122"/>
                        </a:defRPr>
                      </a:lvl5pPr>
                      <a:lvl6pPr marL="2969260" algn="l" defTabSz="1188085" rtl="0" eaLnBrk="1" latinLnBrk="0" hangingPunct="1">
                        <a:defRPr sz="2340" kern="1200">
                          <a:solidFill>
                            <a:schemeClr val="tx1"/>
                          </a:solidFill>
                          <a:latin typeface="Huawei Sans"/>
                          <a:ea typeface="方正兰亭黑简体" panose="02000000000000000000" pitchFamily="2" charset="-122"/>
                        </a:defRPr>
                      </a:lvl6pPr>
                      <a:lvl7pPr marL="3563620" algn="l" defTabSz="1188085" rtl="0" eaLnBrk="1" latinLnBrk="0" hangingPunct="1">
                        <a:defRPr sz="2340" kern="1200">
                          <a:solidFill>
                            <a:schemeClr val="tx1"/>
                          </a:solidFill>
                          <a:latin typeface="Huawei Sans"/>
                          <a:ea typeface="方正兰亭黑简体" panose="02000000000000000000" pitchFamily="2" charset="-122"/>
                        </a:defRPr>
                      </a:lvl7pPr>
                      <a:lvl8pPr marL="4157345" algn="l" defTabSz="1188085" rtl="0" eaLnBrk="1" latinLnBrk="0" hangingPunct="1">
                        <a:defRPr sz="2340" kern="1200">
                          <a:solidFill>
                            <a:schemeClr val="tx1"/>
                          </a:solidFill>
                          <a:latin typeface="Huawei Sans"/>
                          <a:ea typeface="方正兰亭黑简体" panose="02000000000000000000" pitchFamily="2" charset="-122"/>
                        </a:defRPr>
                      </a:lvl8pPr>
                      <a:lvl9pPr marL="4751070" algn="l" defTabSz="1188085" rtl="0" eaLnBrk="1" latinLnBrk="0" hangingPunct="1">
                        <a:defRPr sz="2340" kern="1200">
                          <a:solidFill>
                            <a:schemeClr val="tx1"/>
                          </a:solidFill>
                          <a:latin typeface="Huawei Sans"/>
                          <a:ea typeface="方正兰亭黑简体" panose="02000000000000000000" pitchFamily="2" charset="-122"/>
                        </a:defRPr>
                      </a:lvl9p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研发风险较低，主要成本在单片上。</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mpd="sng">
                      <a:solidFill>
                        <a:prstClr val="black"/>
                      </a:solidFill>
                      <a:prstDash val="soli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由于进入生产后硬件不可更改，开发工具和流片过程可能产生大量成本。</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mpd="sng">
                      <a:solidFill>
                        <a:prstClr val="black"/>
                      </a:solidFill>
                      <a:prstDash val="soli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运行过程</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mpd="sng">
                      <a:solidFill>
                        <a:prstClr val="black"/>
                      </a:solidFill>
                      <a:prstDash val="soli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加载配置进入存储器需要时间。</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mpd="sng">
                      <a:solidFill>
                        <a:prstClr val="black"/>
                      </a:solidFill>
                      <a:prstDash val="soli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可立即运行。</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产品定位</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mpd="sng">
                      <a:solidFill>
                        <a:prstClr val="black"/>
                      </a:solidFill>
                      <a:prstDash val="soli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适用于项目产品需要灵活变动等方面的产品及产品要求快速占领市场的情况。</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mpd="sng">
                      <a:solidFill>
                        <a:prstClr val="black"/>
                      </a:solidFill>
                      <a:prstDash val="soli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适用于设计规模较大，或应用于成熟的产品：如消费电子等。</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发展方向</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28575" cap="flat" cmpd="sng" algn="ctr">
                      <a:solidFill>
                        <a:sysClr val="windowText" lastClr="00000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大容量、低电压、低功耗、</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SOC</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mpd="sng">
                      <a:solidFill>
                        <a:prstClr val="black"/>
                      </a:solidFill>
                      <a:prstDash val="solid"/>
                    </a:lnT>
                    <a:lnB w="12700" cmpd="sng">
                      <a:solidFill>
                        <a:prstClr val="black"/>
                      </a:solidFill>
                      <a:prstDash val="solid"/>
                    </a:lnB>
                    <a:lnTlToBr w="12700" cmpd="sng">
                      <a:noFill/>
                      <a:prstDash val="solid"/>
                    </a:lnTlToBr>
                    <a:lnBlToTr w="12700" cmpd="sng">
                      <a:noFill/>
                      <a:prstDash val="solid"/>
                    </a:lnBlToTr>
                    <a:noFill/>
                  </a:tcPr>
                </a:tc>
                <a:tc>
                  <a:txBody>
                    <a:bodyPr/>
                    <a:lstStyle/>
                    <a:p>
                      <a:pPr algn="ct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更大规模、</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IP</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复用技术、</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SOC</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txBody>
                  <a:tcPr anchor="ct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prstClr val="black"/>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达芬奇架构：为</a:t>
            </a:r>
            <a:r>
              <a:rPr lang="en-US" altLang="zh-CN" dirty="0">
                <a:sym typeface="Huawei Sans" panose="020C0503030203020204" pitchFamily="34" charset="0"/>
              </a:rPr>
              <a:t>AI</a:t>
            </a:r>
            <a:r>
              <a:rPr lang="zh-CN" altLang="en-US" dirty="0">
                <a:sym typeface="Huawei Sans" panose="020C0503030203020204" pitchFamily="34" charset="0"/>
              </a:rPr>
              <a:t>计算而生，将</a:t>
            </a:r>
            <a:r>
              <a:rPr lang="en-US" altLang="zh-CN" dirty="0">
                <a:sym typeface="Huawei Sans" panose="020C0503030203020204" pitchFamily="34" charset="0"/>
              </a:rPr>
              <a:t>AI</a:t>
            </a:r>
            <a:r>
              <a:rPr lang="zh-CN" altLang="en-US" dirty="0">
                <a:sym typeface="Huawei Sans" panose="020C0503030203020204" pitchFamily="34" charset="0"/>
              </a:rPr>
              <a:t>计算效率做到极致</a:t>
            </a:r>
            <a:endParaRPr lang="zh-CN" altLang="en-US" dirty="0">
              <a:sym typeface="Huawei Sans" panose="020C0503030203020204" pitchFamily="34" charset="0"/>
            </a:endParaRPr>
          </a:p>
        </p:txBody>
      </p:sp>
      <p:sp>
        <p:nvSpPr>
          <p:cNvPr id="5" name="文本框 4"/>
          <p:cNvSpPr txBox="1"/>
          <p:nvPr/>
        </p:nvSpPr>
        <p:spPr>
          <a:xfrm>
            <a:off x="540898" y="1141611"/>
            <a:ext cx="5474256" cy="276999"/>
          </a:xfrm>
          <a:prstGeom prst="rect">
            <a:avLst/>
          </a:prstGeom>
          <a:noFill/>
        </p:spPr>
        <p:txBody>
          <a:bodyPr wrap="none" lIns="0" tIns="0" rIns="0" bIns="0" rtlCol="0">
            <a:spAutoFit/>
          </a:bodyPr>
          <a:lstStyle/>
          <a:p>
            <a:pPr algn="l"/>
            <a:r>
              <a:rPr kumimoji="1" lang="en-US" altLang="zh-CN"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GPU </a:t>
            </a:r>
            <a:r>
              <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兼顾图像渲染与</a:t>
            </a:r>
            <a:r>
              <a:rPr kumimoji="1" lang="en-US" altLang="zh-CN"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AI</a:t>
            </a:r>
            <a:r>
              <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计算，</a:t>
            </a:r>
            <a:r>
              <a:rPr kumimoji="1" lang="en-US" altLang="zh-CN"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Tensor Core</a:t>
            </a:r>
            <a:r>
              <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单元占比低</a:t>
            </a:r>
            <a:endPar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文本框 5"/>
          <p:cNvSpPr txBox="1"/>
          <p:nvPr/>
        </p:nvSpPr>
        <p:spPr>
          <a:xfrm>
            <a:off x="6607175" y="1118969"/>
            <a:ext cx="4177426" cy="307777"/>
          </a:xfrm>
          <a:prstGeom prst="rect">
            <a:avLst/>
          </a:prstGeom>
          <a:noFill/>
        </p:spPr>
        <p:txBody>
          <a:bodyPr wrap="none" lIns="0" tIns="0" rIns="0" bIns="0" rtlCol="0">
            <a:spAutoFit/>
          </a:bodyPr>
          <a:lstStyle/>
          <a:p>
            <a:pPr algn="l"/>
            <a:r>
              <a:rPr kumimoji="1" lang="zh-CN" altLang="en-US" sz="20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昇腾</a:t>
            </a:r>
            <a:r>
              <a:rPr kumimoji="1" lang="en-US" altLang="zh-CN" sz="20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NPU </a:t>
            </a:r>
            <a:r>
              <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专为</a:t>
            </a:r>
            <a:r>
              <a:rPr kumimoji="1" lang="en-US" altLang="zh-CN"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AI</a:t>
            </a:r>
            <a:r>
              <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计算设计，</a:t>
            </a:r>
            <a:r>
              <a:rPr kumimoji="1" lang="en-US" altLang="zh-CN"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Cube</a:t>
            </a:r>
            <a:r>
              <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占比高</a:t>
            </a:r>
            <a:endPar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文本框 6"/>
          <p:cNvSpPr txBox="1"/>
          <p:nvPr/>
        </p:nvSpPr>
        <p:spPr>
          <a:xfrm>
            <a:off x="966490" y="2114604"/>
            <a:ext cx="861019" cy="830997"/>
          </a:xfrm>
          <a:prstGeom prst="rect">
            <a:avLst/>
          </a:prstGeom>
          <a:noFill/>
        </p:spPr>
        <p:txBody>
          <a:bodyPr wrap="square" lIns="0" tIns="0" rIns="0" bIns="0" rtlCol="0">
            <a:spAutoFit/>
          </a:bodyPr>
          <a:lstStyle/>
          <a:p>
            <a:pPr algn="l"/>
            <a:r>
              <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第一代</a:t>
            </a:r>
            <a:r>
              <a:rPr kumimoji="1" lang="en-US" altLang="zh-CN"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Tensor</a:t>
            </a:r>
            <a:endParaRPr kumimoji="1" lang="en-US" altLang="zh-CN"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l"/>
            <a:r>
              <a:rPr kumimoji="1" lang="en-US" altLang="zh-CN"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Core</a:t>
            </a:r>
            <a:endPar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文本框 8"/>
          <p:cNvSpPr txBox="1"/>
          <p:nvPr/>
        </p:nvSpPr>
        <p:spPr>
          <a:xfrm>
            <a:off x="2460365" y="1622568"/>
            <a:ext cx="2797241" cy="276999"/>
          </a:xfrm>
          <a:prstGeom prst="rect">
            <a:avLst/>
          </a:prstGeom>
          <a:noFill/>
        </p:spPr>
        <p:txBody>
          <a:bodyPr wrap="none" lIns="0" tIns="0" rIns="0" bIns="0" rtlCol="0">
            <a:spAutoFit/>
          </a:bodyPr>
          <a:lstStyle/>
          <a:p>
            <a:pPr algn="l"/>
            <a:r>
              <a:rPr kumimoji="1" lang="en-US" altLang="zh-CN"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V100 – Volta</a:t>
            </a:r>
            <a:r>
              <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架构</a:t>
            </a:r>
            <a:r>
              <a:rPr kumimoji="1" lang="zh-CN" altLang="en-US"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kumimoji="1" lang="en-US" altLang="zh-CN"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2017</a:t>
            </a:r>
            <a:r>
              <a:rPr kumimoji="1" lang="zh-CN" altLang="en-US"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endParaRPr kumimoji="1" lang="zh-CN" altLang="en-US"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文本框 9"/>
          <p:cNvSpPr txBox="1"/>
          <p:nvPr/>
        </p:nvSpPr>
        <p:spPr>
          <a:xfrm>
            <a:off x="2460365" y="3300096"/>
            <a:ext cx="3071354" cy="276999"/>
          </a:xfrm>
          <a:prstGeom prst="rect">
            <a:avLst/>
          </a:prstGeom>
          <a:noFill/>
        </p:spPr>
        <p:txBody>
          <a:bodyPr wrap="none" lIns="0" tIns="0" rIns="0" bIns="0" rtlCol="0">
            <a:spAutoFit/>
          </a:bodyPr>
          <a:lstStyle/>
          <a:p>
            <a:pPr algn="l"/>
            <a:r>
              <a:rPr kumimoji="1" lang="en-US" altLang="zh-CN"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A100 – Ampere</a:t>
            </a:r>
            <a:r>
              <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架构</a:t>
            </a:r>
            <a:r>
              <a:rPr kumimoji="1" lang="zh-CN" altLang="en-US"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kumimoji="1" lang="en-US" altLang="zh-CN"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2020</a:t>
            </a:r>
            <a:r>
              <a:rPr kumimoji="1" lang="zh-CN" altLang="en-US"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endParaRPr kumimoji="1" lang="zh-CN" altLang="en-US"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文本框 10"/>
          <p:cNvSpPr txBox="1"/>
          <p:nvPr/>
        </p:nvSpPr>
        <p:spPr>
          <a:xfrm>
            <a:off x="2477934" y="4816008"/>
            <a:ext cx="3055324" cy="276999"/>
          </a:xfrm>
          <a:prstGeom prst="rect">
            <a:avLst/>
          </a:prstGeom>
          <a:noFill/>
        </p:spPr>
        <p:txBody>
          <a:bodyPr wrap="none" lIns="0" tIns="0" rIns="0" bIns="0" rtlCol="0">
            <a:spAutoFit/>
          </a:bodyPr>
          <a:lstStyle/>
          <a:p>
            <a:pPr algn="l"/>
            <a:r>
              <a:rPr kumimoji="1" lang="en-US" altLang="zh-CN"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H100 – Hopper</a:t>
            </a:r>
            <a:r>
              <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架构</a:t>
            </a:r>
            <a:r>
              <a:rPr kumimoji="1" lang="zh-CN" altLang="en-US"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kumimoji="1" lang="en-US" altLang="zh-CN"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2022</a:t>
            </a:r>
            <a:r>
              <a:rPr kumimoji="1" lang="zh-CN" altLang="en-US"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endParaRPr kumimoji="1" lang="zh-CN" altLang="en-US"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文本框 11"/>
          <p:cNvSpPr txBox="1"/>
          <p:nvPr/>
        </p:nvSpPr>
        <p:spPr>
          <a:xfrm>
            <a:off x="2460365" y="2022271"/>
            <a:ext cx="1673486" cy="923330"/>
          </a:xfrm>
          <a:prstGeom prst="rect">
            <a:avLst/>
          </a:prstGeom>
          <a:noFill/>
        </p:spPr>
        <p:txBody>
          <a:bodyPr wrap="square" lIns="0" tIns="0" rIns="0" bIns="0" rtlCol="0">
            <a:spAutoFit/>
          </a:bodyPr>
          <a:lstStyle/>
          <a:p>
            <a:pPr algn="l"/>
            <a:r>
              <a:rPr kumimoji="1" lang="en-US" altLang="zh-CN"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4x4x4</a:t>
            </a:r>
            <a:endParaRPr kumimoji="1" lang="en-US" altLang="zh-CN"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l"/>
            <a:r>
              <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单时钟周期完成</a:t>
            </a:r>
            <a:r>
              <a:rPr kumimoji="1" lang="en-US" altLang="zh-CN" sz="24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64</a:t>
            </a:r>
            <a:r>
              <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次运算</a:t>
            </a:r>
            <a:endPar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文本框 12"/>
          <p:cNvSpPr txBox="1"/>
          <p:nvPr/>
        </p:nvSpPr>
        <p:spPr>
          <a:xfrm>
            <a:off x="2477934" y="3566617"/>
            <a:ext cx="1673486" cy="923330"/>
          </a:xfrm>
          <a:prstGeom prst="rect">
            <a:avLst/>
          </a:prstGeom>
          <a:noFill/>
        </p:spPr>
        <p:txBody>
          <a:bodyPr wrap="square" lIns="0" tIns="0" rIns="0" bIns="0" rtlCol="0">
            <a:spAutoFit/>
          </a:bodyPr>
          <a:lstStyle/>
          <a:p>
            <a:pPr algn="l"/>
            <a:r>
              <a:rPr kumimoji="1" lang="en-US" altLang="zh-CN"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8x8x4</a:t>
            </a:r>
            <a:endParaRPr kumimoji="1" lang="en-US" altLang="zh-CN"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pPr algn="l"/>
            <a:r>
              <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单时钟周期完成</a:t>
            </a:r>
            <a:r>
              <a:rPr kumimoji="1" lang="en-US" altLang="zh-CN" sz="24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256</a:t>
            </a:r>
            <a:r>
              <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次运算</a:t>
            </a:r>
            <a:endPar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文本框 13"/>
          <p:cNvSpPr txBox="1"/>
          <p:nvPr/>
        </p:nvSpPr>
        <p:spPr>
          <a:xfrm>
            <a:off x="2460366" y="5155953"/>
            <a:ext cx="1673486" cy="923330"/>
          </a:xfrm>
          <a:prstGeom prst="rect">
            <a:avLst/>
          </a:prstGeom>
          <a:noFill/>
        </p:spPr>
        <p:txBody>
          <a:bodyPr wrap="square" lIns="0" tIns="0" rIns="0" bIns="0" rtlCol="0">
            <a:spAutoFit/>
          </a:bodyPr>
          <a:lstStyle/>
          <a:p>
            <a:pPr algn="l"/>
            <a:r>
              <a:rPr kumimoji="1" lang="en-US" altLang="zh-CN"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16x8x4</a:t>
            </a:r>
            <a:endParaRPr kumimoji="1" lang="en-US" altLang="zh-CN"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l"/>
            <a:r>
              <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单时钟周期完成</a:t>
            </a:r>
            <a:r>
              <a:rPr kumimoji="1" lang="en-US" altLang="zh-CN" sz="24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512</a:t>
            </a:r>
            <a:r>
              <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次运算</a:t>
            </a:r>
            <a:endPar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文本框 14"/>
          <p:cNvSpPr txBox="1"/>
          <p:nvPr/>
        </p:nvSpPr>
        <p:spPr>
          <a:xfrm>
            <a:off x="7806944" y="2778472"/>
            <a:ext cx="2183997" cy="584775"/>
          </a:xfrm>
          <a:prstGeom prst="rect">
            <a:avLst/>
          </a:prstGeom>
          <a:noFill/>
        </p:spPr>
        <p:txBody>
          <a:bodyPr wrap="square" lIns="0" tIns="0" rIns="0" bIns="0" rtlCol="0">
            <a:spAutoFit/>
          </a:bodyPr>
          <a:lstStyle/>
          <a:p>
            <a:pPr algn="l"/>
            <a:r>
              <a:rPr kumimoji="1" lang="en-US" altLang="zh-CN"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Cube</a:t>
            </a:r>
            <a:r>
              <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计算单元占比约</a:t>
            </a:r>
            <a:r>
              <a:rPr kumimoji="1" lang="en-US" altLang="zh-CN" sz="20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99.2%</a:t>
            </a:r>
            <a:endParaRPr kumimoji="1" lang="zh-CN" altLang="en-US"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文本框 15"/>
          <p:cNvSpPr txBox="1"/>
          <p:nvPr/>
        </p:nvSpPr>
        <p:spPr>
          <a:xfrm>
            <a:off x="8045344" y="4028282"/>
            <a:ext cx="1583767" cy="553998"/>
          </a:xfrm>
          <a:prstGeom prst="rect">
            <a:avLst/>
          </a:prstGeom>
          <a:noFill/>
        </p:spPr>
        <p:txBody>
          <a:bodyPr wrap="none" lIns="0" tIns="0" rIns="0" bIns="0" rtlCol="0">
            <a:spAutoFit/>
          </a:bodyPr>
          <a:lstStyle/>
          <a:p>
            <a:pPr algn="l"/>
            <a:r>
              <a:rPr kumimoji="1" lang="en-US" altLang="zh-CN"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Cube=16x16xN</a:t>
            </a:r>
            <a:endParaRPr kumimoji="1" lang="en-US" altLang="zh-CN"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l"/>
            <a:r>
              <a:rPr kumimoji="1" lang="en-US" altLang="zh-CN"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N=1/2/4/8/16</a:t>
            </a:r>
            <a:endParaRPr kumimoji="1" lang="zh-CN" altLang="en-US"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文本框 16"/>
          <p:cNvSpPr txBox="1"/>
          <p:nvPr/>
        </p:nvSpPr>
        <p:spPr>
          <a:xfrm>
            <a:off x="7294838" y="5455693"/>
            <a:ext cx="3787896" cy="369332"/>
          </a:xfrm>
          <a:prstGeom prst="rect">
            <a:avLst/>
          </a:prstGeom>
          <a:noFill/>
        </p:spPr>
        <p:txBody>
          <a:bodyPr wrap="none" lIns="0" tIns="0" rIns="0" bIns="0" rtlCol="0">
            <a:spAutoFit/>
          </a:bodyPr>
          <a:lstStyle/>
          <a:p>
            <a:pPr algn="l"/>
            <a:r>
              <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单时钟周期最大可完成</a:t>
            </a:r>
            <a:r>
              <a:rPr kumimoji="1" lang="en-US" altLang="zh-CN" sz="24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4096</a:t>
            </a:r>
            <a:r>
              <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次运算</a:t>
            </a:r>
            <a:endPar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文本框 17"/>
          <p:cNvSpPr txBox="1"/>
          <p:nvPr/>
        </p:nvSpPr>
        <p:spPr>
          <a:xfrm>
            <a:off x="966490" y="3470707"/>
            <a:ext cx="703719" cy="830997"/>
          </a:xfrm>
          <a:prstGeom prst="rect">
            <a:avLst/>
          </a:prstGeom>
          <a:noFill/>
        </p:spPr>
        <p:txBody>
          <a:bodyPr wrap="none" lIns="0" tIns="0" rIns="0" bIns="0" rtlCol="0">
            <a:spAutoFit/>
          </a:bodyPr>
          <a:lstStyle/>
          <a:p>
            <a:pPr algn="l"/>
            <a:r>
              <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第三代</a:t>
            </a:r>
            <a:endParaRPr kumimoji="1" lang="en-US" altLang="zh-CN"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l"/>
            <a:r>
              <a:rPr kumimoji="1" lang="en-US" altLang="zh-CN"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Tensor</a:t>
            </a:r>
            <a:endParaRPr kumimoji="1" lang="en-US" altLang="zh-CN"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l"/>
            <a:r>
              <a:rPr kumimoji="1" lang="en-US" altLang="zh-CN"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Core</a:t>
            </a:r>
            <a:endPar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文本框 18"/>
          <p:cNvSpPr txBox="1"/>
          <p:nvPr/>
        </p:nvSpPr>
        <p:spPr>
          <a:xfrm>
            <a:off x="966490" y="5022603"/>
            <a:ext cx="861019" cy="830997"/>
          </a:xfrm>
          <a:prstGeom prst="rect">
            <a:avLst/>
          </a:prstGeom>
          <a:noFill/>
        </p:spPr>
        <p:txBody>
          <a:bodyPr wrap="square" lIns="0" tIns="0" rIns="0" bIns="0" rtlCol="0">
            <a:spAutoFit/>
          </a:bodyPr>
          <a:lstStyle/>
          <a:p>
            <a:pPr algn="l"/>
            <a:r>
              <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第四代</a:t>
            </a:r>
            <a:r>
              <a:rPr kumimoji="1" lang="en-US" altLang="zh-CN"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Tensor</a:t>
            </a:r>
            <a:endParaRPr kumimoji="1" lang="en-US" altLang="zh-CN"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l"/>
            <a:r>
              <a:rPr kumimoji="1" lang="en-US" altLang="zh-CN"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Core</a:t>
            </a:r>
            <a:endParaRPr kumimoji="1" lang="zh-CN" altLang="en-US"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文本框 19"/>
          <p:cNvSpPr txBox="1"/>
          <p:nvPr/>
        </p:nvSpPr>
        <p:spPr>
          <a:xfrm>
            <a:off x="7273925" y="1687110"/>
            <a:ext cx="3339056" cy="276999"/>
          </a:xfrm>
          <a:prstGeom prst="rect">
            <a:avLst/>
          </a:prstGeom>
          <a:noFill/>
        </p:spPr>
        <p:txBody>
          <a:bodyPr wrap="none" lIns="0" tIns="0" rIns="0" bIns="0" rtlCol="0">
            <a:spAutoFit/>
          </a:bodyPr>
          <a:lstStyle/>
          <a:p>
            <a:pPr algn="l"/>
            <a:r>
              <a:rPr kumimoji="1" lang="zh-CN" altLang="en-US"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昇腾</a:t>
            </a:r>
            <a:r>
              <a:rPr kumimoji="1" lang="en-US" altLang="zh-CN"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NPU – </a:t>
            </a:r>
            <a:r>
              <a:rPr kumimoji="1" lang="zh-CN" altLang="en-US"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达芬奇架构（</a:t>
            </a:r>
            <a:r>
              <a:rPr kumimoji="1" lang="en-US" altLang="zh-CN"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2018</a:t>
            </a:r>
            <a:r>
              <a:rPr kumimoji="1" lang="zh-CN" altLang="en-US"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endParaRPr kumimoji="1" lang="zh-CN" altLang="en-US"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箭头: 下 20"/>
          <p:cNvSpPr/>
          <p:nvPr/>
        </p:nvSpPr>
        <p:spPr>
          <a:xfrm>
            <a:off x="2628901" y="2964568"/>
            <a:ext cx="400050" cy="288126"/>
          </a:xfrm>
          <a:prstGeom prst="down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箭头: 下 21"/>
          <p:cNvSpPr/>
          <p:nvPr/>
        </p:nvSpPr>
        <p:spPr>
          <a:xfrm>
            <a:off x="2628901" y="4496555"/>
            <a:ext cx="400050" cy="288126"/>
          </a:xfrm>
          <a:prstGeom prst="down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华为人工智能产业投入</a:t>
            </a:r>
            <a:endParaRPr lang="zh-CN" altLang="en-US" dirty="0">
              <a:sym typeface="Huawei Sans" panose="020C0503030203020204" pitchFamily="34" charset="0"/>
            </a:endParaRPr>
          </a:p>
        </p:txBody>
      </p:sp>
      <p:sp>
        <p:nvSpPr>
          <p:cNvPr id="5" name="箭头: 右 4"/>
          <p:cNvSpPr/>
          <p:nvPr/>
        </p:nvSpPr>
        <p:spPr>
          <a:xfrm>
            <a:off x="728678" y="3327169"/>
            <a:ext cx="10734643" cy="421857"/>
          </a:xfrm>
          <a:prstGeom prst="rightArrow">
            <a:avLst/>
          </a:prstGeom>
          <a:solidFill>
            <a:schemeClr val="accent6">
              <a:lumMod val="60000"/>
              <a:lumOff val="40000"/>
            </a:schemeClr>
          </a:solidFill>
          <a:ln>
            <a:solidFill>
              <a:srgbClr val="D0E8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文本框 5"/>
          <p:cNvSpPr txBox="1"/>
          <p:nvPr/>
        </p:nvSpPr>
        <p:spPr>
          <a:xfrm>
            <a:off x="792389" y="2024565"/>
            <a:ext cx="1571379" cy="984885"/>
          </a:xfrm>
          <a:prstGeom prst="rect">
            <a:avLst/>
          </a:prstGeom>
          <a:noFill/>
        </p:spPr>
        <p:txBody>
          <a:bodyPr wrap="square" lIns="0" tIns="0" rIns="0" bIns="0" rtlCol="0">
            <a:spAutoFit/>
          </a:bodyPr>
          <a:lstStyle/>
          <a:p>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华为全栈全场景</a:t>
            </a:r>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解决方案发布</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2018</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年</a:t>
            </a:r>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10</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月</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文本框 6"/>
          <p:cNvSpPr txBox="1"/>
          <p:nvPr/>
        </p:nvSpPr>
        <p:spPr>
          <a:xfrm>
            <a:off x="793957" y="4066747"/>
            <a:ext cx="1569811" cy="984885"/>
          </a:xfrm>
          <a:prstGeom prst="rect">
            <a:avLst/>
          </a:prstGeom>
          <a:noFill/>
        </p:spPr>
        <p:txBody>
          <a:bodyPr wrap="square" lIns="0" tIns="0" rIns="0" bIns="0" rtlCol="0">
            <a:spAutoFit/>
          </a:bodyPr>
          <a:lstStyle/>
          <a:p>
            <a:pPr algn="l"/>
            <a:r>
              <a:rPr kumimoji="1" lang="en-US"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2018</a:t>
            </a:r>
            <a:r>
              <a:rPr kumimoji="1" lang="zh-CN" altLang="en-US"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年</a:t>
            </a:r>
            <a:r>
              <a:rPr kumimoji="1" lang="en-US"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10</a:t>
            </a:r>
            <a:r>
              <a:rPr kumimoji="1" lang="zh-CN" altLang="en-US"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月</a:t>
            </a:r>
            <a:endParaRPr kumimoji="1" lang="en-US"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l"/>
            <a:endParaRPr kumimoji="1" lang="en-US"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l"/>
            <a:r>
              <a:rPr kumimoji="1" lang="zh-CN" altLang="en-US"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昇腾推理芯片发布</a:t>
            </a:r>
            <a:endParaRPr kumimoji="1" lang="zh-CN" altLang="en-US"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文本框 7"/>
          <p:cNvSpPr txBox="1"/>
          <p:nvPr/>
        </p:nvSpPr>
        <p:spPr>
          <a:xfrm>
            <a:off x="2592615" y="2024564"/>
            <a:ext cx="1436460" cy="984885"/>
          </a:xfrm>
          <a:prstGeom prst="rect">
            <a:avLst/>
          </a:prstGeom>
          <a:noFill/>
        </p:spPr>
        <p:txBody>
          <a:bodyPr wrap="square" lIns="0" tIns="0" rIns="0" bIns="0" rtlCol="0">
            <a:spAutoFit/>
          </a:bodyPr>
          <a:lstStyle/>
          <a:p>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昇腾训练芯片发布</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2019</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年</a:t>
            </a:r>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8</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月</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文本框 8"/>
          <p:cNvSpPr txBox="1"/>
          <p:nvPr/>
        </p:nvSpPr>
        <p:spPr>
          <a:xfrm>
            <a:off x="4257922" y="1778343"/>
            <a:ext cx="1571379" cy="1231106"/>
          </a:xfrm>
          <a:prstGeom prst="rect">
            <a:avLst/>
          </a:prstGeom>
          <a:noFill/>
        </p:spPr>
        <p:txBody>
          <a:bodyPr wrap="square" lIns="0" tIns="0" rIns="0" bIns="0" rtlCol="0">
            <a:spAutoFit/>
          </a:bodyPr>
          <a:lstStyle/>
          <a:p>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全球领先</a:t>
            </a:r>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训练集群</a:t>
            </a:r>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Atlas900</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发布</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2019</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年</a:t>
            </a:r>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9</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月</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文本框 9"/>
          <p:cNvSpPr txBox="1"/>
          <p:nvPr/>
        </p:nvSpPr>
        <p:spPr>
          <a:xfrm>
            <a:off x="2592613" y="4066748"/>
            <a:ext cx="1571379" cy="1231106"/>
          </a:xfrm>
          <a:prstGeom prst="rect">
            <a:avLst/>
          </a:prstGeom>
          <a:noFill/>
        </p:spPr>
        <p:txBody>
          <a:bodyPr wrap="square" lIns="0" tIns="0" rIns="0" bIns="0" rtlCol="0">
            <a:spAutoFit/>
          </a:bodyPr>
          <a:lstStyle/>
          <a:p>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2019</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年</a:t>
            </a:r>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8</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月</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基础软硬件国家第一代人工智能开放创新平台</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文本框 10"/>
          <p:cNvSpPr txBox="1"/>
          <p:nvPr/>
        </p:nvSpPr>
        <p:spPr>
          <a:xfrm>
            <a:off x="4392838" y="4066748"/>
            <a:ext cx="1571379" cy="1231106"/>
          </a:xfrm>
          <a:prstGeom prst="rect">
            <a:avLst/>
          </a:prstGeom>
          <a:noFill/>
        </p:spPr>
        <p:txBody>
          <a:bodyPr wrap="square" lIns="0" tIns="0" rIns="0" bIns="0" rtlCol="0">
            <a:spAutoFit/>
          </a:bodyPr>
          <a:lstStyle/>
          <a:p>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2020</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年</a:t>
            </a:r>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3</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月</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全场景</a:t>
            </a:r>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AI</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计算框架</a:t>
            </a:r>
            <a:r>
              <a:rPr lang="en-US" altLang="zh-CN" sz="1600" dirty="0" err="1">
                <a:latin typeface="Huawei Sans" panose="020C0503030203020204" pitchFamily="34" charset="0"/>
                <a:ea typeface="方正兰亭黑简体" panose="02000000000000000000" pitchFamily="2" charset="-122"/>
                <a:cs typeface="+mn-ea"/>
                <a:sym typeface="Huawei Sans" panose="020C0503030203020204" pitchFamily="34" charset="0"/>
              </a:rPr>
              <a:t>MindSpore</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正式开源发布</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文本框 11"/>
          <p:cNvSpPr txBox="1"/>
          <p:nvPr/>
        </p:nvSpPr>
        <p:spPr>
          <a:xfrm>
            <a:off x="6362701" y="2024565"/>
            <a:ext cx="1571379" cy="984885"/>
          </a:xfrm>
          <a:prstGeom prst="rect">
            <a:avLst/>
          </a:prstGeom>
          <a:noFill/>
        </p:spPr>
        <p:txBody>
          <a:bodyPr wrap="square" lIns="0" tIns="0" rIns="0" bIns="0" rtlCol="0">
            <a:spAutoFit/>
          </a:bodyPr>
          <a:lstStyle/>
          <a:p>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昇腾全栈软件发布</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2020</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年</a:t>
            </a:r>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8</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月</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3" name="文本框 12"/>
          <p:cNvSpPr txBox="1"/>
          <p:nvPr/>
        </p:nvSpPr>
        <p:spPr>
          <a:xfrm>
            <a:off x="6629374" y="4066748"/>
            <a:ext cx="1571379" cy="1231106"/>
          </a:xfrm>
          <a:prstGeom prst="rect">
            <a:avLst/>
          </a:prstGeom>
          <a:noFill/>
        </p:spPr>
        <p:txBody>
          <a:bodyPr wrap="square" lIns="0" tIns="0" rIns="0" bIns="0" rtlCol="0">
            <a:spAutoFit/>
          </a:bodyPr>
          <a:lstStyle/>
          <a:p>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2020</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年</a:t>
            </a:r>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10</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月</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鹏城云脑</a:t>
            </a:r>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Ⅱ</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E</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级算力集群业务上线</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4" name="文本框 13"/>
          <p:cNvSpPr txBox="1"/>
          <p:nvPr/>
        </p:nvSpPr>
        <p:spPr>
          <a:xfrm>
            <a:off x="8248516" y="1831061"/>
            <a:ext cx="2136641" cy="1231106"/>
          </a:xfrm>
          <a:prstGeom prst="rect">
            <a:avLst/>
          </a:prstGeom>
          <a:noFill/>
        </p:spPr>
        <p:txBody>
          <a:bodyPr wrap="square" lIns="0" tIns="0" rIns="0" bIns="0" rtlCol="0">
            <a:spAutoFit/>
          </a:bodyPr>
          <a:lstStyle/>
          <a:p>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武汉人工智能计算中心一期</a:t>
            </a:r>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100PFLOPS</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建成投入运行</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2021</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年</a:t>
            </a:r>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5</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月</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 name="文本框 14"/>
          <p:cNvSpPr txBox="1"/>
          <p:nvPr/>
        </p:nvSpPr>
        <p:spPr>
          <a:xfrm>
            <a:off x="8865911" y="4066748"/>
            <a:ext cx="1892403" cy="984885"/>
          </a:xfrm>
          <a:prstGeom prst="rect">
            <a:avLst/>
          </a:prstGeom>
          <a:noFill/>
        </p:spPr>
        <p:txBody>
          <a:bodyPr wrap="square" lIns="0" tIns="0" rIns="0" bIns="0" rtlCol="0">
            <a:spAutoFit/>
          </a:bodyPr>
          <a:lstStyle/>
          <a:p>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2022</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年</a:t>
            </a:r>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6</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月</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中国算力网</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a:p>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智算网络一期上线</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20" name="直接箭头连接符 19"/>
          <p:cNvCxnSpPr/>
          <p:nvPr/>
        </p:nvCxnSpPr>
        <p:spPr>
          <a:xfrm flipV="1">
            <a:off x="9327747" y="3619500"/>
            <a:ext cx="0" cy="447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8743950" y="3009449"/>
            <a:ext cx="0" cy="490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7148390" y="3619500"/>
            <a:ext cx="0" cy="44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6800850" y="3009449"/>
            <a:ext cx="0" cy="419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4905375" y="3619500"/>
            <a:ext cx="0" cy="46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4721495" y="3009447"/>
            <a:ext cx="0" cy="490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3067050" y="3619500"/>
            <a:ext cx="0" cy="46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3067050" y="3009447"/>
            <a:ext cx="0" cy="490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1314450" y="3009447"/>
            <a:ext cx="0" cy="490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1314450" y="3619500"/>
            <a:ext cx="0" cy="469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z="2000" b="1" dirty="0">
                <a:sym typeface="Huawei Sans" panose="020C0503030203020204" pitchFamily="34" charset="0"/>
              </a:rPr>
              <a:t>昇腾</a:t>
            </a:r>
            <a:r>
              <a:rPr lang="en-US" altLang="zh-CN" sz="2000" b="1" dirty="0">
                <a:sym typeface="Huawei Sans" panose="020C0503030203020204" pitchFamily="34" charset="0"/>
              </a:rPr>
              <a:t>AI</a:t>
            </a:r>
            <a:r>
              <a:rPr lang="zh-CN" altLang="en-US" sz="2000" b="1" dirty="0">
                <a:sym typeface="Huawei Sans" panose="020C0503030203020204" pitchFamily="34" charset="0"/>
              </a:rPr>
              <a:t>基础软硬件平台</a:t>
            </a:r>
            <a:endParaRPr lang="en-US" altLang="zh-CN" sz="2000" b="1" dirty="0">
              <a:sym typeface="Huawei Sans" panose="020C0503030203020204" pitchFamily="34" charset="0"/>
            </a:endParaRPr>
          </a:p>
          <a:p>
            <a:pPr lvl="1"/>
            <a:r>
              <a:rPr lang="en-US" altLang="zh-CN" sz="1800" dirty="0">
                <a:solidFill>
                  <a:schemeClr val="bg1">
                    <a:lumMod val="50000"/>
                  </a:schemeClr>
                </a:solidFill>
                <a:sym typeface="Huawei Sans" panose="020C0503030203020204" pitchFamily="34" charset="0"/>
              </a:rPr>
              <a:t>AI</a:t>
            </a:r>
            <a:r>
              <a:rPr lang="zh-CN" altLang="en-US" sz="1800" dirty="0">
                <a:solidFill>
                  <a:schemeClr val="bg1">
                    <a:lumMod val="50000"/>
                  </a:schemeClr>
                </a:solidFill>
                <a:sym typeface="Huawei Sans" panose="020C0503030203020204" pitchFamily="34" charset="0"/>
              </a:rPr>
              <a:t>芯片概览</a:t>
            </a:r>
            <a:endParaRPr lang="en-US" altLang="zh-CN" sz="1800" dirty="0">
              <a:solidFill>
                <a:schemeClr val="bg1">
                  <a:lumMod val="50000"/>
                </a:schemeClr>
              </a:solidFill>
              <a:sym typeface="Huawei Sans" panose="020C0503030203020204" pitchFamily="34" charset="0"/>
            </a:endParaRPr>
          </a:p>
          <a:p>
            <a:pPr lvl="1"/>
            <a:r>
              <a:rPr lang="zh-CN" altLang="en-US" sz="1800" dirty="0">
                <a:sym typeface="Huawei Sans" panose="020C0503030203020204" pitchFamily="34" charset="0"/>
              </a:rPr>
              <a:t>昇腾芯片硬件架构</a:t>
            </a:r>
            <a:endParaRPr lang="en-US" altLang="zh-CN" sz="1800" dirty="0">
              <a:sym typeface="Huawei Sans" panose="020C0503030203020204" pitchFamily="34" charset="0"/>
            </a:endParaRPr>
          </a:p>
          <a:p>
            <a:pPr lvl="1"/>
            <a:r>
              <a:rPr lang="zh-CN" altLang="en-US" sz="1800" dirty="0">
                <a:solidFill>
                  <a:schemeClr val="bg1">
                    <a:lumMod val="50000"/>
                  </a:schemeClr>
                </a:solidFill>
                <a:sym typeface="Huawei Sans" panose="020C0503030203020204" pitchFamily="34" charset="0"/>
              </a:rPr>
              <a:t>昇腾</a:t>
            </a:r>
            <a:r>
              <a:rPr lang="en-US" altLang="zh-CN" sz="1800" dirty="0">
                <a:solidFill>
                  <a:schemeClr val="bg1">
                    <a:lumMod val="50000"/>
                  </a:schemeClr>
                </a:solidFill>
                <a:sym typeface="Huawei Sans" panose="020C0503030203020204" pitchFamily="34" charset="0"/>
              </a:rPr>
              <a:t>AI</a:t>
            </a:r>
            <a:r>
              <a:rPr lang="zh-CN" altLang="en-US" sz="1800" dirty="0">
                <a:solidFill>
                  <a:schemeClr val="bg1">
                    <a:lumMod val="50000"/>
                  </a:schemeClr>
                </a:solidFill>
                <a:sym typeface="Huawei Sans" panose="020C0503030203020204" pitchFamily="34" charset="0"/>
              </a:rPr>
              <a:t>基础硬件</a:t>
            </a:r>
            <a:endParaRPr lang="en-US" altLang="zh-CN" sz="1800" dirty="0">
              <a:solidFill>
                <a:schemeClr val="bg1">
                  <a:lumMod val="50000"/>
                </a:schemeClr>
              </a:solidFill>
              <a:sym typeface="Huawei Sans" panose="020C0503030203020204" pitchFamily="34" charset="0"/>
            </a:endParaRPr>
          </a:p>
          <a:p>
            <a:pPr lvl="1"/>
            <a:r>
              <a:rPr lang="zh-CN" altLang="en-US" sz="1800" dirty="0">
                <a:solidFill>
                  <a:schemeClr val="bg1">
                    <a:lumMod val="50000"/>
                  </a:schemeClr>
                </a:solidFill>
                <a:sym typeface="Huawei Sans" panose="020C0503030203020204" pitchFamily="34" charset="0"/>
              </a:rPr>
              <a:t>昇腾</a:t>
            </a:r>
            <a:r>
              <a:rPr lang="en-US" altLang="zh-CN" sz="1800" dirty="0">
                <a:solidFill>
                  <a:schemeClr val="bg1">
                    <a:lumMod val="50000"/>
                  </a:schemeClr>
                </a:solidFill>
                <a:sym typeface="Huawei Sans" panose="020C0503030203020204" pitchFamily="34" charset="0"/>
              </a:rPr>
              <a:t>AI</a:t>
            </a:r>
            <a:r>
              <a:rPr lang="zh-CN" altLang="en-US" sz="1800" dirty="0">
                <a:solidFill>
                  <a:schemeClr val="bg1">
                    <a:lumMod val="50000"/>
                  </a:schemeClr>
                </a:solidFill>
                <a:sym typeface="Huawei Sans" panose="020C0503030203020204" pitchFamily="34" charset="0"/>
              </a:rPr>
              <a:t>基础软件</a:t>
            </a:r>
            <a:endParaRPr lang="en-US" altLang="zh-CN" sz="1800" dirty="0">
              <a:solidFill>
                <a:schemeClr val="bg1">
                  <a:lumMod val="50000"/>
                </a:schemeClr>
              </a:solidFill>
              <a:sym typeface="Huawei Sans" panose="020C0503030203020204" pitchFamily="34" charset="0"/>
            </a:endParaRPr>
          </a:p>
          <a:p>
            <a:r>
              <a:rPr lang="zh-CN" altLang="en-US" sz="2000" dirty="0">
                <a:solidFill>
                  <a:schemeClr val="bg1">
                    <a:lumMod val="50000"/>
                  </a:schemeClr>
                </a:solidFill>
                <a:sym typeface="Huawei Sans" panose="020C0503030203020204" pitchFamily="34" charset="0"/>
              </a:rPr>
              <a:t>华为云：</a:t>
            </a:r>
            <a:r>
              <a:rPr lang="en-US" altLang="zh-CN" sz="2000" dirty="0">
                <a:solidFill>
                  <a:schemeClr val="bg1">
                    <a:lumMod val="50000"/>
                  </a:schemeClr>
                </a:solidFill>
                <a:sym typeface="Huawei Sans" panose="020C0503030203020204" pitchFamily="34" charset="0"/>
              </a:rPr>
              <a:t>AI Ready</a:t>
            </a:r>
            <a:endParaRPr lang="en-US" altLang="zh-CN" sz="2000" dirty="0">
              <a:solidFill>
                <a:schemeClr val="bg1">
                  <a:lumMod val="50000"/>
                </a:schemeClr>
              </a:solidFill>
              <a:sym typeface="Huawei Sans" panose="020C0503030203020204" pitchFamily="34" charset="0"/>
            </a:endParaRPr>
          </a:p>
          <a:p>
            <a:endParaRPr lang="en-US" altLang="zh-CN" sz="2000" dirty="0">
              <a:solidFill>
                <a:schemeClr val="bg1">
                  <a:lumMod val="50000"/>
                </a:schemeClr>
              </a:solidFill>
              <a:sym typeface="Huawei Sans" panose="020C0503030203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昇腾</a:t>
            </a:r>
            <a:r>
              <a:rPr lang="en-US" altLang="zh-CN" dirty="0">
                <a:sym typeface="Huawei Sans" panose="020C0503030203020204" pitchFamily="34" charset="0"/>
              </a:rPr>
              <a:t>AI</a:t>
            </a:r>
            <a:r>
              <a:rPr lang="zh-CN" altLang="en-US" dirty="0">
                <a:sym typeface="Huawei Sans" panose="020C0503030203020204" pitchFamily="34" charset="0"/>
              </a:rPr>
              <a:t>处理器逻辑架构</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dirty="0">
                <a:sym typeface="Huawei Sans" panose="020C0503030203020204" pitchFamily="34" charset="0"/>
              </a:rPr>
              <a:t>昇腾</a:t>
            </a:r>
            <a:r>
              <a:rPr lang="en-US" altLang="zh-CN" dirty="0">
                <a:sym typeface="Huawei Sans" panose="020C0503030203020204" pitchFamily="34" charset="0"/>
              </a:rPr>
              <a:t>AI</a:t>
            </a:r>
            <a:r>
              <a:rPr lang="zh-CN" altLang="en-US" dirty="0">
                <a:sym typeface="Huawei Sans" panose="020C0503030203020204" pitchFamily="34" charset="0"/>
              </a:rPr>
              <a:t>处理器的主要架构组成：</a:t>
            </a:r>
            <a:endParaRPr lang="zh-CN" altLang="en-US" dirty="0">
              <a:sym typeface="Huawei Sans" panose="020C0503030203020204" pitchFamily="34" charset="0"/>
            </a:endParaRPr>
          </a:p>
          <a:p>
            <a:pPr lvl="1"/>
            <a:r>
              <a:rPr lang="zh-CN" altLang="en-US" dirty="0">
                <a:sym typeface="Huawei Sans" panose="020C0503030203020204" pitchFamily="34" charset="0"/>
              </a:rPr>
              <a:t>芯片系统控制</a:t>
            </a:r>
            <a:r>
              <a:rPr lang="en-US" altLang="zh-CN" dirty="0">
                <a:sym typeface="Huawei Sans" panose="020C0503030203020204" pitchFamily="34" charset="0"/>
              </a:rPr>
              <a:t>CPU</a:t>
            </a:r>
            <a:r>
              <a:rPr lang="zh-CN" altLang="en-US" dirty="0">
                <a:sym typeface="Huawei Sans" panose="020C0503030203020204" pitchFamily="34" charset="0"/>
              </a:rPr>
              <a:t>（</a:t>
            </a:r>
            <a:r>
              <a:rPr lang="en-US" altLang="zh-CN" dirty="0">
                <a:sym typeface="Huawei Sans" panose="020C0503030203020204" pitchFamily="34" charset="0"/>
              </a:rPr>
              <a:t>Control CPU</a:t>
            </a:r>
            <a:r>
              <a:rPr lang="zh-CN" altLang="en-US" dirty="0">
                <a:sym typeface="Huawei Sans" panose="020C0503030203020204" pitchFamily="34" charset="0"/>
              </a:rPr>
              <a:t>）</a:t>
            </a:r>
            <a:endParaRPr lang="zh-CN" altLang="en-US" dirty="0">
              <a:sym typeface="Huawei Sans" panose="020C0503030203020204" pitchFamily="34" charset="0"/>
            </a:endParaRPr>
          </a:p>
          <a:p>
            <a:pPr lvl="1"/>
            <a:r>
              <a:rPr lang="en-US" altLang="zh-CN" dirty="0">
                <a:sym typeface="Huawei Sans" panose="020C0503030203020204" pitchFamily="34" charset="0"/>
              </a:rPr>
              <a:t>AI</a:t>
            </a:r>
            <a:r>
              <a:rPr lang="zh-CN" altLang="en-US" dirty="0">
                <a:sym typeface="Huawei Sans" panose="020C0503030203020204" pitchFamily="34" charset="0"/>
              </a:rPr>
              <a:t>计算引擎（包括</a:t>
            </a:r>
            <a:r>
              <a:rPr lang="en-US" altLang="zh-CN" dirty="0">
                <a:sym typeface="Huawei Sans" panose="020C0503030203020204" pitchFamily="34" charset="0"/>
              </a:rPr>
              <a:t>AI Core</a:t>
            </a:r>
            <a:r>
              <a:rPr lang="zh-CN" altLang="en-US" dirty="0">
                <a:sym typeface="Huawei Sans" panose="020C0503030203020204" pitchFamily="34" charset="0"/>
              </a:rPr>
              <a:t>和</a:t>
            </a:r>
            <a:r>
              <a:rPr lang="en-US" altLang="zh-CN" dirty="0">
                <a:sym typeface="Huawei Sans" panose="020C0503030203020204" pitchFamily="34" charset="0"/>
              </a:rPr>
              <a:t>AI CPU</a:t>
            </a:r>
            <a:r>
              <a:rPr lang="zh-CN" altLang="en-US" dirty="0">
                <a:sym typeface="Huawei Sans" panose="020C0503030203020204" pitchFamily="34" charset="0"/>
              </a:rPr>
              <a:t>）</a:t>
            </a:r>
            <a:endParaRPr lang="zh-CN" altLang="en-US" dirty="0">
              <a:sym typeface="Huawei Sans" panose="020C0503030203020204" pitchFamily="34" charset="0"/>
            </a:endParaRPr>
          </a:p>
          <a:p>
            <a:pPr lvl="1"/>
            <a:r>
              <a:rPr lang="zh-CN" altLang="en-US" dirty="0">
                <a:sym typeface="Huawei Sans" panose="020C0503030203020204" pitchFamily="34" charset="0"/>
              </a:rPr>
              <a:t>多层级的片上系统缓存（</a:t>
            </a:r>
            <a:r>
              <a:rPr lang="en-US" altLang="zh-CN" dirty="0">
                <a:sym typeface="Huawei Sans" panose="020C0503030203020204" pitchFamily="34" charset="0"/>
              </a:rPr>
              <a:t>Cache</a:t>
            </a:r>
            <a:r>
              <a:rPr lang="zh-CN" altLang="en-US" dirty="0">
                <a:sym typeface="Huawei Sans" panose="020C0503030203020204" pitchFamily="34" charset="0"/>
              </a:rPr>
              <a:t>）或缓冲区（</a:t>
            </a:r>
            <a:r>
              <a:rPr lang="en-US" altLang="zh-CN" dirty="0">
                <a:sym typeface="Huawei Sans" panose="020C0503030203020204" pitchFamily="34" charset="0"/>
              </a:rPr>
              <a:t>Buffer</a:t>
            </a:r>
            <a:r>
              <a:rPr lang="zh-CN" altLang="en-US" dirty="0">
                <a:sym typeface="Huawei Sans" panose="020C0503030203020204" pitchFamily="34" charset="0"/>
              </a:rPr>
              <a:t>）</a:t>
            </a:r>
            <a:endParaRPr lang="zh-CN" altLang="en-US" dirty="0">
              <a:sym typeface="Huawei Sans" panose="020C0503030203020204" pitchFamily="34" charset="0"/>
            </a:endParaRPr>
          </a:p>
          <a:p>
            <a:pPr lvl="1"/>
            <a:r>
              <a:rPr lang="zh-CN" altLang="en-US" dirty="0">
                <a:sym typeface="Huawei Sans" panose="020C0503030203020204" pitchFamily="34" charset="0"/>
              </a:rPr>
              <a:t>数字视觉预处理模块（</a:t>
            </a:r>
            <a:r>
              <a:rPr lang="en-US" altLang="zh-CN" dirty="0">
                <a:sym typeface="Huawei Sans" panose="020C0503030203020204" pitchFamily="34" charset="0"/>
              </a:rPr>
              <a:t>Digital Vision Pre-Processing</a:t>
            </a:r>
            <a:r>
              <a:rPr lang="zh-CN" altLang="en-US" dirty="0">
                <a:sym typeface="Huawei Sans" panose="020C0503030203020204" pitchFamily="34" charset="0"/>
              </a:rPr>
              <a:t>，</a:t>
            </a:r>
            <a:r>
              <a:rPr lang="en-US" altLang="zh-CN" dirty="0">
                <a:sym typeface="Huawei Sans" panose="020C0503030203020204" pitchFamily="34" charset="0"/>
              </a:rPr>
              <a:t>DVPP</a:t>
            </a:r>
            <a:r>
              <a:rPr lang="zh-CN" altLang="en-US" dirty="0">
                <a:sym typeface="Huawei Sans" panose="020C0503030203020204" pitchFamily="34" charset="0"/>
              </a:rPr>
              <a:t>）等</a:t>
            </a:r>
            <a:endParaRPr lang="zh-CN" altLang="en-US" dirty="0">
              <a:sym typeface="Huawei Sans" panose="020C0503030203020204" pitchFamily="34" charset="0"/>
            </a:endParaRPr>
          </a:p>
          <a:p>
            <a:endParaRPr lang="zh-CN" altLang="en-US" dirty="0">
              <a:sym typeface="Huawei Sans" panose="020C0503030203020204" pitchFamily="34" charset="0"/>
            </a:endParaRPr>
          </a:p>
        </p:txBody>
      </p:sp>
      <p:graphicFrame>
        <p:nvGraphicFramePr>
          <p:cNvPr id="4" name="对象 3"/>
          <p:cNvGraphicFramePr>
            <a:graphicFrameLocks noChangeAspect="1"/>
          </p:cNvGraphicFramePr>
          <p:nvPr/>
        </p:nvGraphicFramePr>
        <p:xfrm>
          <a:off x="2686640" y="3716338"/>
          <a:ext cx="6628810" cy="2466017"/>
        </p:xfrm>
        <a:graphic>
          <a:graphicData uri="http://schemas.openxmlformats.org/presentationml/2006/ole">
            <mc:AlternateContent xmlns:mc="http://schemas.openxmlformats.org/markup-compatibility/2006">
              <mc:Choice xmlns:v="urn:schemas-microsoft-com:vml" Requires="v">
                <p:oleObj spid="_x0000_s3138" name="" r:id="rId1" imgW="9492615" imgH="3958590" progId="Visio.Drawing.15">
                  <p:embed/>
                </p:oleObj>
              </mc:Choice>
              <mc:Fallback>
                <p:oleObj name="" r:id="rId1" imgW="9492615" imgH="3958590" progId="Visio.Drawing.15">
                  <p:embed/>
                  <p:pic>
                    <p:nvPicPr>
                      <p:cNvPr id="0" name="对象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6640" y="3716338"/>
                        <a:ext cx="6628810" cy="2466017"/>
                      </a:xfrm>
                      <a:prstGeom prst="rect">
                        <a:avLst/>
                      </a:prstGeom>
                      <a:noFill/>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sym typeface="Huawei Sans" panose="020C0503030203020204" pitchFamily="34" charset="0"/>
              </a:rPr>
              <a:t>华为人工智能平台</a:t>
            </a:r>
            <a:endParaRPr lang="zh-CN" altLang="en-US" dirty="0">
              <a:sym typeface="Huawei Sans" panose="020C0503030203020204" pitchFamily="34" charset="0"/>
            </a:endParaRPr>
          </a:p>
        </p:txBody>
      </p:sp>
      <p:sp>
        <p:nvSpPr>
          <p:cNvPr id="5" name="文本占位符 4"/>
          <p:cNvSpPr>
            <a:spLocks noGrp="1"/>
          </p:cNvSpPr>
          <p:nvPr>
            <p:ph type="body" sz="quarter" idx="10"/>
          </p:nvPr>
        </p:nvSpPr>
        <p:spPr/>
        <p:txBody>
          <a:bodyPr/>
          <a:lstStyle/>
          <a:p>
            <a:endParaRPr lang="zh-CN" altLang="en-US" dirty="0">
              <a:sym typeface="Huawei Sans" panose="020C0503030203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昇腾</a:t>
            </a:r>
            <a:r>
              <a:rPr lang="en-US" altLang="zh-CN" dirty="0">
                <a:sym typeface="Huawei Sans" panose="020C0503030203020204" pitchFamily="34" charset="0"/>
              </a:rPr>
              <a:t>AI</a:t>
            </a:r>
            <a:r>
              <a:rPr lang="zh-CN" altLang="en-US" dirty="0">
                <a:sym typeface="Huawei Sans" panose="020C0503030203020204" pitchFamily="34" charset="0"/>
              </a:rPr>
              <a:t>计算引擎</a:t>
            </a:r>
            <a:r>
              <a:rPr lang="en-US" altLang="zh-CN" dirty="0">
                <a:sym typeface="Huawei Sans" panose="020C0503030203020204" pitchFamily="34" charset="0"/>
              </a:rPr>
              <a:t>—</a:t>
            </a:r>
            <a:r>
              <a:rPr lang="zh-CN" altLang="en-US" dirty="0">
                <a:sym typeface="Huawei Sans" panose="020C0503030203020204" pitchFamily="34" charset="0"/>
              </a:rPr>
              <a:t>达芬奇架构</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dirty="0">
                <a:sym typeface="Huawei Sans" panose="020C0503030203020204" pitchFamily="34" charset="0"/>
              </a:rPr>
              <a:t>昇腾</a:t>
            </a:r>
            <a:r>
              <a:rPr lang="en-US" altLang="zh-CN" dirty="0">
                <a:sym typeface="Huawei Sans" panose="020C0503030203020204" pitchFamily="34" charset="0"/>
              </a:rPr>
              <a:t>AI</a:t>
            </a:r>
            <a:r>
              <a:rPr lang="zh-CN" altLang="en-US" dirty="0">
                <a:sym typeface="Huawei Sans" panose="020C0503030203020204" pitchFamily="34" charset="0"/>
              </a:rPr>
              <a:t>处理器的四大主要架构之一是</a:t>
            </a:r>
            <a:r>
              <a:rPr lang="en-US" altLang="zh-CN" dirty="0">
                <a:sym typeface="Huawei Sans" panose="020C0503030203020204" pitchFamily="34" charset="0"/>
              </a:rPr>
              <a:t>AI</a:t>
            </a:r>
            <a:r>
              <a:rPr lang="zh-CN" altLang="en-US" dirty="0">
                <a:sym typeface="Huawei Sans" panose="020C0503030203020204" pitchFamily="34" charset="0"/>
              </a:rPr>
              <a:t>计算引擎，</a:t>
            </a:r>
            <a:r>
              <a:rPr lang="en-US" altLang="zh-CN" dirty="0">
                <a:sym typeface="Huawei Sans" panose="020C0503030203020204" pitchFamily="34" charset="0"/>
              </a:rPr>
              <a:t>AI</a:t>
            </a:r>
            <a:r>
              <a:rPr lang="zh-CN" altLang="en-US" dirty="0">
                <a:sym typeface="Huawei Sans" panose="020C0503030203020204" pitchFamily="34" charset="0"/>
              </a:rPr>
              <a:t>计算引擎有包含了</a:t>
            </a:r>
            <a:r>
              <a:rPr lang="en-US" altLang="zh-CN" dirty="0">
                <a:sym typeface="Huawei Sans" panose="020C0503030203020204" pitchFamily="34" charset="0"/>
              </a:rPr>
              <a:t>AI core</a:t>
            </a:r>
            <a:r>
              <a:rPr lang="zh-CN" altLang="en-US" dirty="0">
                <a:sym typeface="Huawei Sans" panose="020C0503030203020204" pitchFamily="34" charset="0"/>
              </a:rPr>
              <a:t>（达芬奇架构）和</a:t>
            </a:r>
            <a:r>
              <a:rPr lang="en-US" altLang="zh-CN" dirty="0">
                <a:sym typeface="Huawei Sans" panose="020C0503030203020204" pitchFamily="34" charset="0"/>
              </a:rPr>
              <a:t>AI CPU</a:t>
            </a:r>
            <a:r>
              <a:rPr lang="zh-CN" altLang="en-US" dirty="0">
                <a:sym typeface="Huawei Sans" panose="020C0503030203020204" pitchFamily="34" charset="0"/>
              </a:rPr>
              <a:t>。因此达芬奇架构这一专门为</a:t>
            </a:r>
            <a:r>
              <a:rPr lang="en-US" altLang="zh-CN" dirty="0">
                <a:sym typeface="Huawei Sans" panose="020C0503030203020204" pitchFamily="34" charset="0"/>
              </a:rPr>
              <a:t>AI</a:t>
            </a:r>
            <a:r>
              <a:rPr lang="zh-CN" altLang="en-US" dirty="0">
                <a:sym typeface="Huawei Sans" panose="020C0503030203020204" pitchFamily="34" charset="0"/>
              </a:rPr>
              <a:t>算力提升所研发的架构也就是昇腾</a:t>
            </a:r>
            <a:r>
              <a:rPr lang="en-US" altLang="zh-CN" dirty="0">
                <a:sym typeface="Huawei Sans" panose="020C0503030203020204" pitchFamily="34" charset="0"/>
              </a:rPr>
              <a:t>AI</a:t>
            </a:r>
            <a:r>
              <a:rPr lang="zh-CN" altLang="en-US" dirty="0">
                <a:sym typeface="Huawei Sans" panose="020C0503030203020204" pitchFamily="34" charset="0"/>
              </a:rPr>
              <a:t>计算引擎和</a:t>
            </a:r>
            <a:r>
              <a:rPr lang="en-US" altLang="zh-CN" dirty="0">
                <a:sym typeface="Huawei Sans" panose="020C0503030203020204" pitchFamily="34" charset="0"/>
              </a:rPr>
              <a:t>AI</a:t>
            </a:r>
            <a:r>
              <a:rPr lang="zh-CN" altLang="en-US" dirty="0">
                <a:sym typeface="Huawei Sans" panose="020C0503030203020204" pitchFamily="34" charset="0"/>
              </a:rPr>
              <a:t>处理器的核心所在。</a:t>
            </a:r>
            <a:endParaRPr lang="zh-CN" altLang="en-US" dirty="0">
              <a:sym typeface="Huawei Sans" panose="020C0503030203020204" pitchFamily="34" charset="0"/>
            </a:endParaRPr>
          </a:p>
          <a:p>
            <a:endParaRPr lang="zh-CN" altLang="en-US" dirty="0">
              <a:sym typeface="Huawei Sans" panose="020C0503030203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达芬奇架构（</a:t>
            </a:r>
            <a:r>
              <a:rPr lang="en-US" altLang="zh-CN" dirty="0">
                <a:sym typeface="Huawei Sans" panose="020C0503030203020204" pitchFamily="34" charset="0"/>
              </a:rPr>
              <a:t>AI Core</a:t>
            </a:r>
            <a:r>
              <a:rPr lang="zh-CN" altLang="en-US" dirty="0">
                <a:sym typeface="Huawei Sans" panose="020C0503030203020204" pitchFamily="34" charset="0"/>
              </a:rPr>
              <a:t>）</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dirty="0">
                <a:sym typeface="Huawei Sans" panose="020C0503030203020204" pitchFamily="34" charset="0"/>
              </a:rPr>
              <a:t>达芬奇架构主要部分：</a:t>
            </a:r>
            <a:endParaRPr lang="zh-CN" altLang="en-US" dirty="0">
              <a:sym typeface="Huawei Sans" panose="020C0503030203020204" pitchFamily="34" charset="0"/>
            </a:endParaRPr>
          </a:p>
          <a:p>
            <a:pPr lvl="1"/>
            <a:r>
              <a:rPr lang="zh-CN" altLang="en-US" dirty="0">
                <a:sym typeface="Huawei Sans" panose="020C0503030203020204" pitchFamily="34" charset="0"/>
              </a:rPr>
              <a:t>计算单元： 包含三种基础计算资源（矩阵计算单元、向量计算单元、标量计算单元）</a:t>
            </a:r>
            <a:endParaRPr lang="zh-CN" altLang="en-US" dirty="0">
              <a:sym typeface="Huawei Sans" panose="020C0503030203020204" pitchFamily="34" charset="0"/>
            </a:endParaRPr>
          </a:p>
          <a:p>
            <a:pPr lvl="1"/>
            <a:r>
              <a:rPr lang="zh-CN" altLang="en-US" dirty="0">
                <a:sym typeface="Huawei Sans" panose="020C0503030203020204" pitchFamily="34" charset="0"/>
              </a:rPr>
              <a:t>存储系统： </a:t>
            </a:r>
            <a:r>
              <a:rPr lang="en-US" altLang="zh-CN" dirty="0">
                <a:sym typeface="Huawei Sans" panose="020C0503030203020204" pitchFamily="34" charset="0"/>
              </a:rPr>
              <a:t>AI Core</a:t>
            </a:r>
            <a:r>
              <a:rPr lang="zh-CN" altLang="en-US" dirty="0">
                <a:sym typeface="Huawei Sans" panose="020C0503030203020204" pitchFamily="34" charset="0"/>
              </a:rPr>
              <a:t>的片上存储单元和相应的数据通路构成了存储系统。</a:t>
            </a:r>
            <a:endParaRPr lang="zh-CN" altLang="en-US" dirty="0">
              <a:sym typeface="Huawei Sans" panose="020C0503030203020204" pitchFamily="34" charset="0"/>
            </a:endParaRPr>
          </a:p>
          <a:p>
            <a:pPr lvl="1"/>
            <a:r>
              <a:rPr lang="zh-CN" altLang="en-US" dirty="0">
                <a:sym typeface="Huawei Sans" panose="020C0503030203020204" pitchFamily="34" charset="0"/>
              </a:rPr>
              <a:t>控制单元：整个计算过程提供了指令控制，相当于</a:t>
            </a:r>
            <a:r>
              <a:rPr lang="en-US" altLang="zh-CN" dirty="0">
                <a:sym typeface="Huawei Sans" panose="020C0503030203020204" pitchFamily="34" charset="0"/>
              </a:rPr>
              <a:t>AI Core</a:t>
            </a:r>
            <a:r>
              <a:rPr lang="zh-CN" altLang="en-US" dirty="0">
                <a:sym typeface="Huawei Sans" panose="020C0503030203020204" pitchFamily="34" charset="0"/>
              </a:rPr>
              <a:t>的司令部，负责整个</a:t>
            </a:r>
            <a:r>
              <a:rPr lang="en-US" altLang="zh-CN" dirty="0">
                <a:sym typeface="Huawei Sans" panose="020C0503030203020204" pitchFamily="34" charset="0"/>
              </a:rPr>
              <a:t>AI Core</a:t>
            </a:r>
            <a:r>
              <a:rPr lang="zh-CN" altLang="en-US" dirty="0">
                <a:sym typeface="Huawei Sans" panose="020C0503030203020204" pitchFamily="34" charset="0"/>
              </a:rPr>
              <a:t>的运行。</a:t>
            </a:r>
            <a:endParaRPr lang="zh-CN" altLang="en-US" dirty="0">
              <a:sym typeface="Huawei Sans" panose="020C0503030203020204" pitchFamily="34" charset="0"/>
            </a:endParaRPr>
          </a:p>
          <a:p>
            <a:endParaRPr lang="zh-CN" altLang="en-US" dirty="0">
              <a:sym typeface="Huawei Sans" panose="020C0503030203020204" pitchFamily="34" charset="0"/>
            </a:endParaRPr>
          </a:p>
        </p:txBody>
      </p:sp>
      <p:pic>
        <p:nvPicPr>
          <p:cNvPr id="4" name="Picture 2" descr="C:\Users\swx640908.CHINA\AppData\Roaming\eSpace_Desktop\UserData\swx640908\imagefiles\originalImgfiles\6F2FB2AD-F67E-4D87-B72B-B2EA9E08574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63552" y="3378648"/>
            <a:ext cx="7213798" cy="26171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达芬奇架构（</a:t>
            </a:r>
            <a:r>
              <a:rPr lang="en-US" altLang="zh-CN" dirty="0">
                <a:sym typeface="Huawei Sans" panose="020C0503030203020204" pitchFamily="34" charset="0"/>
              </a:rPr>
              <a:t>AI Core</a:t>
            </a:r>
            <a:r>
              <a:rPr lang="zh-CN" altLang="en-US" dirty="0">
                <a:sym typeface="Huawei Sans" panose="020C0503030203020204" pitchFamily="34" charset="0"/>
              </a:rPr>
              <a:t>）</a:t>
            </a:r>
            <a:r>
              <a:rPr lang="en-US" altLang="zh-CN" dirty="0">
                <a:sym typeface="Huawei Sans" panose="020C0503030203020204" pitchFamily="34" charset="0"/>
              </a:rPr>
              <a:t>- </a:t>
            </a:r>
            <a:r>
              <a:rPr lang="zh-CN" altLang="en-US" dirty="0">
                <a:sym typeface="Huawei Sans" panose="020C0503030203020204" pitchFamily="34" charset="0"/>
              </a:rPr>
              <a:t>计算单元</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55613" y="1047750"/>
            <a:ext cx="6388124" cy="4879805"/>
          </a:xfrm>
        </p:spPr>
        <p:txBody>
          <a:bodyPr/>
          <a:lstStyle/>
          <a:p>
            <a:r>
              <a:rPr lang="zh-CN" altLang="en-US" sz="2000" dirty="0">
                <a:sym typeface="Huawei Sans" panose="020C0503030203020204" pitchFamily="34" charset="0"/>
              </a:rPr>
              <a:t>三种基础计算资源：</a:t>
            </a:r>
            <a:r>
              <a:rPr lang="en-US" altLang="zh-CN" sz="2000" dirty="0">
                <a:sym typeface="Huawei Sans" panose="020C0503030203020204" pitchFamily="34" charset="0"/>
              </a:rPr>
              <a:t>Cube Unit</a:t>
            </a:r>
            <a:r>
              <a:rPr lang="zh-CN" altLang="en-US" sz="2000" dirty="0">
                <a:sym typeface="Huawei Sans" panose="020C0503030203020204" pitchFamily="34" charset="0"/>
              </a:rPr>
              <a:t>、</a:t>
            </a:r>
            <a:r>
              <a:rPr lang="en-US" altLang="zh-CN" sz="2000" dirty="0">
                <a:sym typeface="Huawei Sans" panose="020C0503030203020204" pitchFamily="34" charset="0"/>
              </a:rPr>
              <a:t>Vector Unit</a:t>
            </a:r>
            <a:r>
              <a:rPr lang="zh-CN" altLang="en-US" sz="2000" dirty="0">
                <a:sym typeface="Huawei Sans" panose="020C0503030203020204" pitchFamily="34" charset="0"/>
              </a:rPr>
              <a:t>和</a:t>
            </a:r>
            <a:r>
              <a:rPr lang="en-US" altLang="zh-CN" sz="2000" dirty="0">
                <a:sym typeface="Huawei Sans" panose="020C0503030203020204" pitchFamily="34" charset="0"/>
              </a:rPr>
              <a:t>Scalar Unit</a:t>
            </a:r>
            <a:r>
              <a:rPr lang="zh-CN" altLang="en-US" sz="2000" dirty="0">
                <a:sym typeface="Huawei Sans" panose="020C0503030203020204" pitchFamily="34" charset="0"/>
              </a:rPr>
              <a:t>，分别对应矩阵、向量和标量三种常见的计算模式。</a:t>
            </a:r>
            <a:endParaRPr lang="zh-CN" altLang="en-US" sz="2000" dirty="0">
              <a:sym typeface="Huawei Sans" panose="020C0503030203020204" pitchFamily="34" charset="0"/>
            </a:endParaRPr>
          </a:p>
          <a:p>
            <a:pPr lvl="1"/>
            <a:r>
              <a:rPr lang="zh-CN" altLang="en-US" sz="1600" dirty="0">
                <a:sym typeface="Huawei Sans" panose="020C0503030203020204" pitchFamily="34" charset="0"/>
              </a:rPr>
              <a:t>矩阵计算单元：矩阵计算单元和累加器主要完成矩阵相关运算。一拍完成一个</a:t>
            </a:r>
            <a:r>
              <a:rPr lang="en-US" altLang="zh-CN" sz="1600" dirty="0">
                <a:sym typeface="Huawei Sans" panose="020C0503030203020204" pitchFamily="34" charset="0"/>
              </a:rPr>
              <a:t>fp16</a:t>
            </a:r>
            <a:r>
              <a:rPr lang="zh-CN" altLang="en-US" sz="1600" dirty="0">
                <a:sym typeface="Huawei Sans" panose="020C0503030203020204" pitchFamily="34" charset="0"/>
              </a:rPr>
              <a:t>的 </a:t>
            </a:r>
            <a:r>
              <a:rPr lang="en-US" altLang="zh-CN" sz="1600" dirty="0">
                <a:sym typeface="Huawei Sans" panose="020C0503030203020204" pitchFamily="34" charset="0"/>
              </a:rPr>
              <a:t>16x16</a:t>
            </a:r>
            <a:r>
              <a:rPr lang="zh-CN" altLang="en-US" sz="1600" dirty="0">
                <a:sym typeface="Huawei Sans" panose="020C0503030203020204" pitchFamily="34" charset="0"/>
              </a:rPr>
              <a:t>与</a:t>
            </a:r>
            <a:r>
              <a:rPr lang="en-US" altLang="zh-CN" sz="1600" dirty="0">
                <a:sym typeface="Huawei Sans" panose="020C0503030203020204" pitchFamily="34" charset="0"/>
              </a:rPr>
              <a:t>16x16</a:t>
            </a:r>
            <a:r>
              <a:rPr lang="zh-CN" altLang="en-US" sz="1600" dirty="0">
                <a:sym typeface="Huawei Sans" panose="020C0503030203020204" pitchFamily="34" charset="0"/>
              </a:rPr>
              <a:t>矩阵乘（</a:t>
            </a:r>
            <a:r>
              <a:rPr lang="en-US" altLang="zh-CN" sz="1600" dirty="0">
                <a:sym typeface="Huawei Sans" panose="020C0503030203020204" pitchFamily="34" charset="0"/>
              </a:rPr>
              <a:t>4096</a:t>
            </a:r>
            <a:r>
              <a:rPr lang="zh-CN" altLang="en-US" sz="1600" dirty="0">
                <a:sym typeface="Huawei Sans" panose="020C0503030203020204" pitchFamily="34" charset="0"/>
              </a:rPr>
              <a:t>）； 如果是</a:t>
            </a:r>
            <a:r>
              <a:rPr lang="en-US" altLang="zh-CN" sz="1600" dirty="0">
                <a:sym typeface="Huawei Sans" panose="020C0503030203020204" pitchFamily="34" charset="0"/>
              </a:rPr>
              <a:t>int8</a:t>
            </a:r>
            <a:r>
              <a:rPr lang="zh-CN" altLang="en-US" sz="1600" dirty="0">
                <a:sym typeface="Huawei Sans" panose="020C0503030203020204" pitchFamily="34" charset="0"/>
              </a:rPr>
              <a:t>输入，则一拍完成 </a:t>
            </a:r>
            <a:r>
              <a:rPr lang="en-US" altLang="zh-CN" sz="1600" dirty="0">
                <a:sym typeface="Huawei Sans" panose="020C0503030203020204" pitchFamily="34" charset="0"/>
              </a:rPr>
              <a:t>16*32 </a:t>
            </a:r>
            <a:r>
              <a:rPr lang="zh-CN" altLang="en-US" sz="1600" dirty="0">
                <a:sym typeface="Huawei Sans" panose="020C0503030203020204" pitchFamily="34" charset="0"/>
              </a:rPr>
              <a:t>与 </a:t>
            </a:r>
            <a:r>
              <a:rPr lang="en-US" altLang="zh-CN" sz="1600" dirty="0">
                <a:sym typeface="Huawei Sans" panose="020C0503030203020204" pitchFamily="34" charset="0"/>
              </a:rPr>
              <a:t>32*16 </a:t>
            </a:r>
            <a:r>
              <a:rPr lang="zh-CN" altLang="en-US" sz="1600" dirty="0">
                <a:sym typeface="Huawei Sans" panose="020C0503030203020204" pitchFamily="34" charset="0"/>
              </a:rPr>
              <a:t>矩阵乘（</a:t>
            </a:r>
            <a:r>
              <a:rPr lang="en-US" altLang="zh-CN" sz="1600" dirty="0">
                <a:sym typeface="Huawei Sans" panose="020C0503030203020204" pitchFamily="34" charset="0"/>
              </a:rPr>
              <a:t>8192</a:t>
            </a:r>
            <a:r>
              <a:rPr lang="zh-CN" altLang="en-US" sz="1600" dirty="0">
                <a:sym typeface="Huawei Sans" panose="020C0503030203020204" pitchFamily="34" charset="0"/>
              </a:rPr>
              <a:t>）；</a:t>
            </a:r>
            <a:endParaRPr lang="zh-CN" altLang="en-US" sz="1600" dirty="0">
              <a:sym typeface="Huawei Sans" panose="020C0503030203020204" pitchFamily="34" charset="0"/>
            </a:endParaRPr>
          </a:p>
          <a:p>
            <a:pPr lvl="1"/>
            <a:r>
              <a:rPr lang="zh-CN" altLang="en-US" sz="1600" dirty="0">
                <a:sym typeface="Huawei Sans" panose="020C0503030203020204" pitchFamily="34" charset="0"/>
              </a:rPr>
              <a:t>向量计算单元：实现向量和标量，或双向量之间的计算，功能覆盖各种基本的计算类型和许多定制的计算类型，主要包括</a:t>
            </a:r>
            <a:r>
              <a:rPr lang="en-US" altLang="zh-CN" sz="1600" dirty="0">
                <a:sym typeface="Huawei Sans" panose="020C0503030203020204" pitchFamily="34" charset="0"/>
              </a:rPr>
              <a:t>FP16/FP32/Int32/Int8</a:t>
            </a:r>
            <a:r>
              <a:rPr lang="zh-CN" altLang="en-US" sz="1600" dirty="0">
                <a:sym typeface="Huawei Sans" panose="020C0503030203020204" pitchFamily="34" charset="0"/>
              </a:rPr>
              <a:t>等数据类型的计算； </a:t>
            </a:r>
            <a:endParaRPr lang="zh-CN" altLang="en-US" sz="1600" dirty="0">
              <a:sym typeface="Huawei Sans" panose="020C0503030203020204" pitchFamily="34" charset="0"/>
            </a:endParaRPr>
          </a:p>
          <a:p>
            <a:pPr lvl="1"/>
            <a:r>
              <a:rPr lang="zh-CN" altLang="en-US" sz="1600" dirty="0">
                <a:sym typeface="Huawei Sans" panose="020C0503030203020204" pitchFamily="34" charset="0"/>
              </a:rPr>
              <a:t>标量计算单元：相当于一个微型</a:t>
            </a:r>
            <a:r>
              <a:rPr lang="en-US" altLang="zh-CN" sz="1600" dirty="0">
                <a:sym typeface="Huawei Sans" panose="020C0503030203020204" pitchFamily="34" charset="0"/>
              </a:rPr>
              <a:t>CPU</a:t>
            </a:r>
            <a:r>
              <a:rPr lang="zh-CN" altLang="en-US" sz="1600" dirty="0">
                <a:sym typeface="Huawei Sans" panose="020C0503030203020204" pitchFamily="34" charset="0"/>
              </a:rPr>
              <a:t>，控制整个</a:t>
            </a:r>
            <a:r>
              <a:rPr lang="en-US" altLang="zh-CN" sz="1600" dirty="0">
                <a:sym typeface="Huawei Sans" panose="020C0503030203020204" pitchFamily="34" charset="0"/>
              </a:rPr>
              <a:t>AI Core</a:t>
            </a:r>
            <a:r>
              <a:rPr lang="zh-CN" altLang="en-US" sz="1600" dirty="0">
                <a:sym typeface="Huawei Sans" panose="020C0503030203020204" pitchFamily="34" charset="0"/>
              </a:rPr>
              <a:t>的运行，完成整个程序的循环控制、分支判断，可以为</a:t>
            </a:r>
            <a:r>
              <a:rPr lang="en-US" altLang="zh-CN" sz="1600" dirty="0">
                <a:sym typeface="Huawei Sans" panose="020C0503030203020204" pitchFamily="34" charset="0"/>
              </a:rPr>
              <a:t>Cube/Vector</a:t>
            </a:r>
            <a:r>
              <a:rPr lang="zh-CN" altLang="en-US" sz="1600" dirty="0">
                <a:sym typeface="Huawei Sans" panose="020C0503030203020204" pitchFamily="34" charset="0"/>
              </a:rPr>
              <a:t>提供数据地址和相关参数的计算，以及基本的算术运算。</a:t>
            </a:r>
            <a:endParaRPr lang="zh-CN" altLang="en-US" sz="1600" dirty="0">
              <a:sym typeface="Huawei Sans" panose="020C0503030203020204" pitchFamily="34" charset="0"/>
            </a:endParaRPr>
          </a:p>
          <a:p>
            <a:endParaRPr lang="zh-CN" altLang="en-US" dirty="0">
              <a:sym typeface="Huawei Sans" panose="020C0503030203020204" pitchFamily="34" charset="0"/>
            </a:endParaRPr>
          </a:p>
        </p:txBody>
      </p:sp>
      <p:graphicFrame>
        <p:nvGraphicFramePr>
          <p:cNvPr id="4" name="对象 3"/>
          <p:cNvGraphicFramePr>
            <a:graphicFrameLocks noChangeAspect="1"/>
          </p:cNvGraphicFramePr>
          <p:nvPr/>
        </p:nvGraphicFramePr>
        <p:xfrm>
          <a:off x="6856436" y="2149486"/>
          <a:ext cx="4892652" cy="2559027"/>
        </p:xfrm>
        <a:graphic>
          <a:graphicData uri="http://schemas.openxmlformats.org/presentationml/2006/ole">
            <mc:AlternateContent xmlns:mc="http://schemas.openxmlformats.org/markup-compatibility/2006">
              <mc:Choice xmlns:v="urn:schemas-microsoft-com:vml" Requires="v">
                <p:oleObj spid="_x0000_s4161" name="" r:id="rId1" imgW="8987790" imgH="4872990" progId="Visio.Drawing.15">
                  <p:embed/>
                </p:oleObj>
              </mc:Choice>
              <mc:Fallback>
                <p:oleObj name="" r:id="rId1" imgW="8987790" imgH="4872990" progId="Visio.Drawing.15">
                  <p:embed/>
                  <p:pic>
                    <p:nvPicPr>
                      <p:cNvPr id="0" name="对象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6436" y="2149486"/>
                        <a:ext cx="4892652" cy="2559027"/>
                      </a:xfrm>
                      <a:prstGeom prst="rect">
                        <a:avLst/>
                      </a:prstGeom>
                      <a:noFill/>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mn-ea"/>
                <a:sym typeface="Huawei Sans" panose="020C0503030203020204" pitchFamily="34" charset="0"/>
              </a:rPr>
              <a:t>达芬奇架构（</a:t>
            </a:r>
            <a:r>
              <a:rPr lang="en-US" altLang="zh-CN" dirty="0">
                <a:cs typeface="+mn-ea"/>
                <a:sym typeface="Huawei Sans" panose="020C0503030203020204" pitchFamily="34" charset="0"/>
              </a:rPr>
              <a:t>AI Core</a:t>
            </a:r>
            <a:r>
              <a:rPr lang="zh-CN" altLang="en-US" dirty="0">
                <a:cs typeface="+mn-ea"/>
                <a:sym typeface="Huawei Sans" panose="020C0503030203020204" pitchFamily="34" charset="0"/>
              </a:rPr>
              <a:t>）</a:t>
            </a:r>
            <a:r>
              <a:rPr lang="en-US" altLang="zh-CN" dirty="0">
                <a:cs typeface="+mn-ea"/>
                <a:sym typeface="Huawei Sans" panose="020C0503030203020204" pitchFamily="34" charset="0"/>
              </a:rPr>
              <a:t>- </a:t>
            </a:r>
            <a:r>
              <a:rPr lang="zh-CN" altLang="en-US" dirty="0">
                <a:cs typeface="+mn-ea"/>
                <a:sym typeface="Huawei Sans" panose="020C0503030203020204" pitchFamily="34" charset="0"/>
              </a:rPr>
              <a:t>存储系统（</a:t>
            </a:r>
            <a:r>
              <a:rPr lang="en-US" altLang="zh-CN" dirty="0">
                <a:cs typeface="+mn-ea"/>
                <a:sym typeface="Huawei Sans" panose="020C0503030203020204" pitchFamily="34" charset="0"/>
              </a:rPr>
              <a:t>1</a:t>
            </a:r>
            <a:r>
              <a:rPr lang="zh-CN" altLang="en-US" dirty="0">
                <a:cs typeface="+mn-ea"/>
                <a:sym typeface="Huawei Sans" panose="020C0503030203020204" pitchFamily="34" charset="0"/>
              </a:rPr>
              <a:t>）</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sz="2000" dirty="0">
                <a:sym typeface="Huawei Sans" panose="020C0503030203020204" pitchFamily="34" charset="0"/>
              </a:rPr>
              <a:t>存储系统由存储单元和相应的数据通路，构成了</a:t>
            </a:r>
            <a:r>
              <a:rPr lang="en-US" altLang="zh-CN" sz="2000" dirty="0">
                <a:sym typeface="Huawei Sans" panose="020C0503030203020204" pitchFamily="34" charset="0"/>
              </a:rPr>
              <a:t>AI Core</a:t>
            </a:r>
            <a:r>
              <a:rPr lang="zh-CN" altLang="en-US" sz="2000" dirty="0">
                <a:sym typeface="Huawei Sans" panose="020C0503030203020204" pitchFamily="34" charset="0"/>
              </a:rPr>
              <a:t>的存储系统</a:t>
            </a:r>
            <a:endParaRPr lang="zh-CN" altLang="en-US" sz="2000" dirty="0">
              <a:sym typeface="Huawei Sans" panose="020C0503030203020204" pitchFamily="34" charset="0"/>
            </a:endParaRPr>
          </a:p>
          <a:p>
            <a:r>
              <a:rPr lang="zh-CN" altLang="en-US" sz="2000" dirty="0">
                <a:sym typeface="Huawei Sans" panose="020C0503030203020204" pitchFamily="34" charset="0"/>
              </a:rPr>
              <a:t>存储单元由存储控制单元、缓冲区和寄存器组成：</a:t>
            </a:r>
            <a:endParaRPr lang="zh-CN" altLang="en-US" sz="2000" dirty="0">
              <a:sym typeface="Huawei Sans" panose="020C0503030203020204" pitchFamily="34" charset="0"/>
            </a:endParaRPr>
          </a:p>
          <a:p>
            <a:pPr lvl="1"/>
            <a:r>
              <a:rPr lang="zh-CN" altLang="en-US" sz="1800" dirty="0">
                <a:sym typeface="Huawei Sans" panose="020C0503030203020204" pitchFamily="34" charset="0"/>
              </a:rPr>
              <a:t>存储控制单元：通过总线接口直接访问</a:t>
            </a:r>
            <a:r>
              <a:rPr lang="en-US" altLang="zh-CN" sz="1800" dirty="0">
                <a:sym typeface="Huawei Sans" panose="020C0503030203020204" pitchFamily="34" charset="0"/>
              </a:rPr>
              <a:t>AI Core</a:t>
            </a:r>
            <a:r>
              <a:rPr lang="zh-CN" altLang="en-US" sz="1800" dirty="0">
                <a:sym typeface="Huawei Sans" panose="020C0503030203020204" pitchFamily="34" charset="0"/>
              </a:rPr>
              <a:t>之外的更低层级的缓存，也可以直通到</a:t>
            </a:r>
            <a:r>
              <a:rPr lang="en-US" altLang="zh-CN" sz="1800" dirty="0">
                <a:sym typeface="Huawei Sans" panose="020C0503030203020204" pitchFamily="34" charset="0"/>
              </a:rPr>
              <a:t>DDR</a:t>
            </a:r>
            <a:r>
              <a:rPr lang="zh-CN" altLang="en-US" sz="1800" dirty="0">
                <a:sym typeface="Huawei Sans" panose="020C0503030203020204" pitchFamily="34" charset="0"/>
              </a:rPr>
              <a:t>或</a:t>
            </a:r>
            <a:r>
              <a:rPr lang="en-US" altLang="zh-CN" sz="1800" dirty="0">
                <a:sym typeface="Huawei Sans" panose="020C0503030203020204" pitchFamily="34" charset="0"/>
              </a:rPr>
              <a:t>HBM</a:t>
            </a:r>
            <a:r>
              <a:rPr lang="zh-CN" altLang="en-US" sz="1800" dirty="0">
                <a:sym typeface="Huawei Sans" panose="020C0503030203020204" pitchFamily="34" charset="0"/>
              </a:rPr>
              <a:t>直接访问内存。其中还设置了存储转换单元，作为</a:t>
            </a:r>
            <a:r>
              <a:rPr lang="en-US" altLang="zh-CN" sz="1800" dirty="0">
                <a:sym typeface="Huawei Sans" panose="020C0503030203020204" pitchFamily="34" charset="0"/>
              </a:rPr>
              <a:t>AI Core</a:t>
            </a:r>
            <a:r>
              <a:rPr lang="zh-CN" altLang="en-US" sz="1800" dirty="0">
                <a:sym typeface="Huawei Sans" panose="020C0503030203020204" pitchFamily="34" charset="0"/>
              </a:rPr>
              <a:t>内部数据通路的传输控制器，负责</a:t>
            </a:r>
            <a:r>
              <a:rPr lang="en-US" altLang="zh-CN" sz="1800" dirty="0">
                <a:sym typeface="Huawei Sans" panose="020C0503030203020204" pitchFamily="34" charset="0"/>
              </a:rPr>
              <a:t>AI Core</a:t>
            </a:r>
            <a:r>
              <a:rPr lang="zh-CN" altLang="en-US" sz="1800" dirty="0">
                <a:sym typeface="Huawei Sans" panose="020C0503030203020204" pitchFamily="34" charset="0"/>
              </a:rPr>
              <a:t>内部数据在不同缓冲区之间的读写管理，以及完成一系列的格式转换操作，如补零，</a:t>
            </a:r>
            <a:r>
              <a:rPr lang="en-US" altLang="zh-CN" sz="1800" dirty="0">
                <a:sym typeface="Huawei Sans" panose="020C0503030203020204" pitchFamily="34" charset="0"/>
              </a:rPr>
              <a:t>Img2Col</a:t>
            </a:r>
            <a:r>
              <a:rPr lang="zh-CN" altLang="en-US" sz="1800" dirty="0">
                <a:sym typeface="Huawei Sans" panose="020C0503030203020204" pitchFamily="34" charset="0"/>
              </a:rPr>
              <a:t>，转置、解压缩等；</a:t>
            </a:r>
            <a:endParaRPr lang="zh-CN" altLang="en-US" sz="1800" dirty="0">
              <a:sym typeface="Huawei Sans" panose="020C0503030203020204" pitchFamily="34" charset="0"/>
            </a:endParaRPr>
          </a:p>
          <a:p>
            <a:pPr lvl="1"/>
            <a:r>
              <a:rPr lang="zh-CN" altLang="en-US" sz="1800" dirty="0">
                <a:sym typeface="Huawei Sans" panose="020C0503030203020204" pitchFamily="34" charset="0"/>
              </a:rPr>
              <a:t>输入缓冲区：用来暂时保留需要频繁重复使用的数据，不需要每次都通过总线接口到</a:t>
            </a:r>
            <a:r>
              <a:rPr lang="en-US" altLang="zh-CN" sz="1800" dirty="0">
                <a:sym typeface="Huawei Sans" panose="020C0503030203020204" pitchFamily="34" charset="0"/>
              </a:rPr>
              <a:t>AI Core</a:t>
            </a:r>
            <a:r>
              <a:rPr lang="zh-CN" altLang="en-US" sz="1800" dirty="0">
                <a:sym typeface="Huawei Sans" panose="020C0503030203020204" pitchFamily="34" charset="0"/>
              </a:rPr>
              <a:t>的外部读取，从而在减少总线上数据访问频次的同时也降低了总线上产生拥堵的风险，达到节省功耗、提高性能的效果；</a:t>
            </a:r>
            <a:endParaRPr lang="zh-CN" altLang="en-US" sz="1800" dirty="0">
              <a:sym typeface="Huawei Sans" panose="020C0503030203020204" pitchFamily="34" charset="0"/>
            </a:endParaRPr>
          </a:p>
          <a:p>
            <a:pPr lvl="1"/>
            <a:r>
              <a:rPr lang="zh-CN" altLang="en-US" sz="1800" dirty="0">
                <a:sym typeface="Huawei Sans" panose="020C0503030203020204" pitchFamily="34" charset="0"/>
              </a:rPr>
              <a:t>输出缓冲区：用来存放神经网络中每层计算的中间结果，从而在进入下一层计算是方便的获取数据。相比较通过总线读取数据的带宽低，延迟大，通过输出缓冲区可以大大提升计算效率；</a:t>
            </a:r>
            <a:endParaRPr lang="zh-CN" altLang="en-US" sz="1800" dirty="0">
              <a:sym typeface="Huawei Sans" panose="020C0503030203020204" pitchFamily="34" charset="0"/>
            </a:endParaRPr>
          </a:p>
          <a:p>
            <a:pPr lvl="1"/>
            <a:r>
              <a:rPr lang="zh-CN" altLang="en-US" sz="1800" dirty="0">
                <a:sym typeface="Huawei Sans" panose="020C0503030203020204" pitchFamily="34" charset="0"/>
              </a:rPr>
              <a:t>寄存器： </a:t>
            </a:r>
            <a:r>
              <a:rPr lang="en-US" altLang="zh-CN" sz="1800" dirty="0">
                <a:sym typeface="Huawei Sans" panose="020C0503030203020204" pitchFamily="34" charset="0"/>
              </a:rPr>
              <a:t>AI Core</a:t>
            </a:r>
            <a:r>
              <a:rPr lang="zh-CN" altLang="en-US" sz="1800" dirty="0">
                <a:sym typeface="Huawei Sans" panose="020C0503030203020204" pitchFamily="34" charset="0"/>
              </a:rPr>
              <a:t>中的各类寄存器资源主要是标量计算单元在使用。</a:t>
            </a:r>
            <a:endParaRPr lang="zh-CN" altLang="en-US" sz="1800" dirty="0">
              <a:sym typeface="Huawei Sans" panose="020C0503030203020204" pitchFamily="34" charset="0"/>
            </a:endParaRPr>
          </a:p>
          <a:p>
            <a:endParaRPr lang="zh-CN" altLang="en-US" dirty="0">
              <a:sym typeface="Huawei Sans" panose="020C0503030203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达芬奇架构</a:t>
            </a:r>
            <a:r>
              <a:rPr lang="en-US" altLang="zh-CN" dirty="0">
                <a:sym typeface="Huawei Sans" panose="020C0503030203020204" pitchFamily="34" charset="0"/>
              </a:rPr>
              <a:t>(AI Core) - </a:t>
            </a:r>
            <a:r>
              <a:rPr lang="zh-CN" altLang="en-US" dirty="0">
                <a:sym typeface="Huawei Sans" panose="020C0503030203020204" pitchFamily="34" charset="0"/>
              </a:rPr>
              <a:t>存储系统</a:t>
            </a:r>
            <a:r>
              <a:rPr lang="en-US" altLang="zh-CN" dirty="0">
                <a:sym typeface="Huawei Sans" panose="020C0503030203020204" pitchFamily="34" charset="0"/>
              </a:rPr>
              <a:t>(2)</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dirty="0">
                <a:sym typeface="Huawei Sans" panose="020C0503030203020204" pitchFamily="34" charset="0"/>
              </a:rPr>
              <a:t>数据通路：是指</a:t>
            </a:r>
            <a:r>
              <a:rPr lang="en-US" altLang="zh-CN" dirty="0">
                <a:sym typeface="Huawei Sans" panose="020C0503030203020204" pitchFamily="34" charset="0"/>
              </a:rPr>
              <a:t>AI Core</a:t>
            </a:r>
            <a:r>
              <a:rPr lang="zh-CN" altLang="en-US" dirty="0">
                <a:sym typeface="Huawei Sans" panose="020C0503030203020204" pitchFamily="34" charset="0"/>
              </a:rPr>
              <a:t>在完成一次计算任务时，数据在</a:t>
            </a:r>
            <a:r>
              <a:rPr lang="en-US" altLang="zh-CN" dirty="0">
                <a:sym typeface="Huawei Sans" panose="020C0503030203020204" pitchFamily="34" charset="0"/>
              </a:rPr>
              <a:t>AI Core</a:t>
            </a:r>
            <a:r>
              <a:rPr lang="zh-CN" altLang="en-US" dirty="0">
                <a:sym typeface="Huawei Sans" panose="020C0503030203020204" pitchFamily="34" charset="0"/>
              </a:rPr>
              <a:t>中的流通路径。</a:t>
            </a:r>
            <a:endParaRPr lang="zh-CN" altLang="en-US" dirty="0">
              <a:sym typeface="Huawei Sans" panose="020C0503030203020204" pitchFamily="34" charset="0"/>
            </a:endParaRPr>
          </a:p>
          <a:p>
            <a:pPr lvl="1"/>
            <a:r>
              <a:rPr lang="zh-CN" altLang="en-US" dirty="0">
                <a:sym typeface="Huawei Sans" panose="020C0503030203020204" pitchFamily="34" charset="0"/>
              </a:rPr>
              <a:t>达芬奇架构数据通路的特点是多进单出，主要是考虑到神经网络在计算过程中，输入的数据种类繁多并且数量巨大，可以通过并行输入的方式来提高数据流入的效率。与此相反，将多种输入数据处理完成后往往只生成输出特征矩阵，数据种类相对单一，单输出的数据通路，可以节约芯片硬件资源。</a:t>
            </a:r>
            <a:endParaRPr lang="zh-CN" altLang="en-US" dirty="0">
              <a:sym typeface="Huawei Sans" panose="020C0503030203020204" pitchFamily="34" charset="0"/>
            </a:endParaRPr>
          </a:p>
          <a:p>
            <a:endParaRPr lang="zh-CN" altLang="en-US" dirty="0">
              <a:sym typeface="Huawei Sans" panose="020C0503030203020204" pitchFamily="34" charset="0"/>
            </a:endParaRPr>
          </a:p>
        </p:txBody>
      </p:sp>
      <p:graphicFrame>
        <p:nvGraphicFramePr>
          <p:cNvPr id="4" name="对象 3"/>
          <p:cNvGraphicFramePr>
            <a:graphicFrameLocks noChangeAspect="1"/>
          </p:cNvGraphicFramePr>
          <p:nvPr/>
        </p:nvGraphicFramePr>
        <p:xfrm>
          <a:off x="3286124" y="3471136"/>
          <a:ext cx="5208807" cy="2729639"/>
        </p:xfrm>
        <a:graphic>
          <a:graphicData uri="http://schemas.openxmlformats.org/presentationml/2006/ole">
            <mc:AlternateContent xmlns:mc="http://schemas.openxmlformats.org/markup-compatibility/2006">
              <mc:Choice xmlns:v="urn:schemas-microsoft-com:vml" Requires="v">
                <p:oleObj spid="_x0000_s5185" name="" r:id="rId1" imgW="8987790" imgH="4872990" progId="Visio.Drawing.15">
                  <p:embed/>
                </p:oleObj>
              </mc:Choice>
              <mc:Fallback>
                <p:oleObj name="" r:id="rId1" imgW="8987790" imgH="4872990" progId="Visio.Drawing.15">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24" y="3471136"/>
                        <a:ext cx="5208807" cy="2729639"/>
                      </a:xfrm>
                      <a:prstGeom prst="rect">
                        <a:avLst/>
                      </a:prstGeom>
                      <a:noFill/>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达芬奇架构（</a:t>
            </a:r>
            <a:r>
              <a:rPr lang="en-US" altLang="zh-CN" dirty="0">
                <a:sym typeface="Huawei Sans" panose="020C0503030203020204" pitchFamily="34" charset="0"/>
              </a:rPr>
              <a:t>AI Core</a:t>
            </a:r>
            <a:r>
              <a:rPr lang="zh-CN" altLang="en-US" dirty="0">
                <a:sym typeface="Huawei Sans" panose="020C0503030203020204" pitchFamily="34" charset="0"/>
              </a:rPr>
              <a:t>）</a:t>
            </a:r>
            <a:r>
              <a:rPr lang="en-US" altLang="zh-CN" dirty="0">
                <a:sym typeface="Huawei Sans" panose="020C0503030203020204" pitchFamily="34" charset="0"/>
              </a:rPr>
              <a:t>- </a:t>
            </a:r>
            <a:r>
              <a:rPr lang="zh-CN" altLang="en-US" dirty="0">
                <a:sym typeface="Huawei Sans" panose="020C0503030203020204" pitchFamily="34" charset="0"/>
              </a:rPr>
              <a:t>控制单元（</a:t>
            </a:r>
            <a:r>
              <a:rPr lang="en-US" altLang="zh-CN" dirty="0">
                <a:sym typeface="Huawei Sans" panose="020C0503030203020204" pitchFamily="34" charset="0"/>
              </a:rPr>
              <a:t>1</a:t>
            </a:r>
            <a:r>
              <a:rPr lang="zh-CN" altLang="en-US" dirty="0">
                <a:sym typeface="Huawei Sans" panose="020C0503030203020204" pitchFamily="34" charset="0"/>
              </a:rPr>
              <a:t>）</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zh-CN" altLang="en-US" sz="2000" dirty="0">
                <a:sym typeface="Huawei Sans" panose="020C0503030203020204" pitchFamily="34" charset="0"/>
              </a:rPr>
              <a:t>控制单元主要组成部分为系统控制模块、指令缓存、标量指令处理队列、指令发射模块、矩阵运算队列、向量运算队列、存储转换队列和事件同步模块。</a:t>
            </a:r>
            <a:endParaRPr lang="zh-CN" altLang="en-US" sz="2000" dirty="0">
              <a:sym typeface="Huawei Sans" panose="020C0503030203020204" pitchFamily="34" charset="0"/>
            </a:endParaRPr>
          </a:p>
          <a:p>
            <a:pPr lvl="1"/>
            <a:r>
              <a:rPr lang="zh-CN" altLang="en-US" sz="1800" dirty="0">
                <a:sym typeface="Huawei Sans" panose="020C0503030203020204" pitchFamily="34" charset="0"/>
              </a:rPr>
              <a:t>系统控制模块：控制任务块（</a:t>
            </a:r>
            <a:r>
              <a:rPr lang="en-US" altLang="zh-CN" sz="1800" dirty="0">
                <a:sym typeface="Huawei Sans" panose="020C0503030203020204" pitchFamily="34" charset="0"/>
              </a:rPr>
              <a:t>AI Core</a:t>
            </a:r>
            <a:r>
              <a:rPr lang="zh-CN" altLang="en-US" sz="1800" dirty="0">
                <a:sym typeface="Huawei Sans" panose="020C0503030203020204" pitchFamily="34" charset="0"/>
              </a:rPr>
              <a:t>最小任计算务粒度）的执行进程，在任务块执行完成后，系统控制模块会进行中断处理和状态申报。如果执行过程出错，会把执行的错误状态报告给任务调度器；</a:t>
            </a:r>
            <a:endParaRPr lang="zh-CN" altLang="en-US" sz="1800" dirty="0">
              <a:sym typeface="Huawei Sans" panose="020C0503030203020204" pitchFamily="34" charset="0"/>
            </a:endParaRPr>
          </a:p>
          <a:p>
            <a:pPr lvl="1"/>
            <a:r>
              <a:rPr lang="zh-CN" altLang="en-US" sz="1800" dirty="0">
                <a:sym typeface="Huawei Sans" panose="020C0503030203020204" pitchFamily="34" charset="0"/>
              </a:rPr>
              <a:t>指令缓存：在指令执行过程中，可以提前预取后续指令，并一次读入多条指令进入缓存，提升指令执行效率；</a:t>
            </a:r>
            <a:endParaRPr lang="zh-CN" altLang="en-US" sz="1800" dirty="0">
              <a:sym typeface="Huawei Sans" panose="020C0503030203020204" pitchFamily="34" charset="0"/>
            </a:endParaRPr>
          </a:p>
          <a:p>
            <a:pPr lvl="1"/>
            <a:r>
              <a:rPr lang="zh-CN" altLang="en-US" sz="1800" dirty="0">
                <a:sym typeface="Huawei Sans" panose="020C0503030203020204" pitchFamily="34" charset="0"/>
              </a:rPr>
              <a:t>标量指令处理队列：指令被解码后便会被导入标量队列中，实现地址解码与运算控制，这些指令包括矩阵计算指令、向量计算指令以及存储转换指令等；</a:t>
            </a:r>
            <a:endParaRPr lang="zh-CN" altLang="en-US" sz="1800" dirty="0">
              <a:sym typeface="Huawei Sans" panose="020C0503030203020204" pitchFamily="34" charset="0"/>
            </a:endParaRPr>
          </a:p>
          <a:p>
            <a:pPr lvl="1"/>
            <a:r>
              <a:rPr lang="zh-CN" altLang="en-US" sz="1800" dirty="0">
                <a:sym typeface="Huawei Sans" panose="020C0503030203020204" pitchFamily="34" charset="0"/>
              </a:rPr>
              <a:t>指令发射模块：读取标量指令队列中配置好的指令地址和参数解码，然后根据指令类型分别发送到对应的指令执行队列中，而标量指令会驻留在标量指令处理队列中进行后续执行；</a:t>
            </a:r>
            <a:endParaRPr lang="zh-CN" altLang="en-US" sz="1800" dirty="0">
              <a:sym typeface="Huawei Sans" panose="020C0503030203020204" pitchFamily="34" charset="0"/>
            </a:endParaRPr>
          </a:p>
          <a:p>
            <a:endParaRPr lang="zh-CN" altLang="en-US" sz="2000" dirty="0">
              <a:sym typeface="Huawei Sans" panose="020C0503030203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uawei Sans" panose="020C0503030203020204" pitchFamily="34" charset="0"/>
              </a:rPr>
              <a:t>达芬奇架构（</a:t>
            </a:r>
            <a:r>
              <a:rPr lang="en-US" altLang="zh-CN" dirty="0">
                <a:sym typeface="Huawei Sans" panose="020C0503030203020204" pitchFamily="34" charset="0"/>
              </a:rPr>
              <a:t>AI Core</a:t>
            </a:r>
            <a:r>
              <a:rPr lang="zh-CN" altLang="en-US" dirty="0">
                <a:sym typeface="Huawei Sans" panose="020C0503030203020204" pitchFamily="34" charset="0"/>
              </a:rPr>
              <a:t>）</a:t>
            </a:r>
            <a:r>
              <a:rPr lang="en-US" altLang="zh-CN" dirty="0">
                <a:sym typeface="Huawei Sans" panose="020C0503030203020204" pitchFamily="34" charset="0"/>
              </a:rPr>
              <a:t>- </a:t>
            </a:r>
            <a:r>
              <a:rPr lang="zh-CN" altLang="en-US" dirty="0">
                <a:sym typeface="Huawei Sans" panose="020C0503030203020204" pitchFamily="34" charset="0"/>
              </a:rPr>
              <a:t>控制单元（</a:t>
            </a:r>
            <a:r>
              <a:rPr lang="en-US" altLang="zh-CN" dirty="0">
                <a:sym typeface="Huawei Sans" panose="020C0503030203020204" pitchFamily="34" charset="0"/>
              </a:rPr>
              <a:t>2</a:t>
            </a:r>
            <a:r>
              <a:rPr lang="zh-CN" altLang="en-US" dirty="0">
                <a:sym typeface="Huawei Sans" panose="020C0503030203020204" pitchFamily="34" charset="0"/>
              </a:rPr>
              <a:t>）</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42913" y="1052513"/>
            <a:ext cx="11293475" cy="4879805"/>
          </a:xfrm>
        </p:spPr>
        <p:txBody>
          <a:bodyPr/>
          <a:lstStyle/>
          <a:p>
            <a:pPr lvl="1"/>
            <a:r>
              <a:rPr lang="zh-CN" altLang="en-US" dirty="0">
                <a:sym typeface="Huawei Sans" panose="020C0503030203020204" pitchFamily="34" charset="0"/>
              </a:rPr>
              <a:t>指令执行队列：指令执行队列由矩阵运算队列、向量运算队列和存储转换队列组成，不同的指令进入相应的运算队列，队列中的指令按进入顺序执行；</a:t>
            </a:r>
            <a:endParaRPr lang="zh-CN" altLang="en-US" dirty="0">
              <a:sym typeface="Huawei Sans" panose="020C0503030203020204" pitchFamily="34" charset="0"/>
            </a:endParaRPr>
          </a:p>
          <a:p>
            <a:pPr lvl="1"/>
            <a:r>
              <a:rPr lang="zh-CN" altLang="en-US" dirty="0">
                <a:sym typeface="Huawei Sans" panose="020C0503030203020204" pitchFamily="34" charset="0"/>
              </a:rPr>
              <a:t>事件同步模块：时刻控制每条指令流水线的执行状态，并分析不同流水线的依赖关系，从而解决指令流水线之间的数据依赖和同步的问题。</a:t>
            </a:r>
            <a:endParaRPr lang="zh-CN" altLang="en-US" dirty="0">
              <a:sym typeface="Huawei Sans" panose="020C0503030203020204" pitchFamily="34" charset="0"/>
            </a:endParaRPr>
          </a:p>
          <a:p>
            <a:endParaRPr lang="zh-CN" altLang="en-US" dirty="0">
              <a:sym typeface="Huawei Sans" panose="020C0503030203020204" pitchFamily="34" charset="0"/>
            </a:endParaRPr>
          </a:p>
        </p:txBody>
      </p:sp>
      <p:graphicFrame>
        <p:nvGraphicFramePr>
          <p:cNvPr id="4" name="对象 3"/>
          <p:cNvGraphicFramePr>
            <a:graphicFrameLocks noChangeAspect="1"/>
          </p:cNvGraphicFramePr>
          <p:nvPr/>
        </p:nvGraphicFramePr>
        <p:xfrm>
          <a:off x="3491270" y="3220425"/>
          <a:ext cx="5196759" cy="2711893"/>
        </p:xfrm>
        <a:graphic>
          <a:graphicData uri="http://schemas.openxmlformats.org/presentationml/2006/ole">
            <mc:AlternateContent xmlns:mc="http://schemas.openxmlformats.org/markup-compatibility/2006">
              <mc:Choice xmlns:v="urn:schemas-microsoft-com:vml" Requires="v">
                <p:oleObj spid="_x0000_s6203" name="" r:id="rId1" imgW="8987790" imgH="4872990" progId="Visio.Drawing.15">
                  <p:embed/>
                </p:oleObj>
              </mc:Choice>
              <mc:Fallback>
                <p:oleObj name="" r:id="rId1" imgW="8987790" imgH="4872990" progId="Visio.Drawing.15">
                  <p:embed/>
                  <p:pic>
                    <p:nvPicPr>
                      <p:cNvPr id="0" name="对象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270" y="3220425"/>
                        <a:ext cx="5196759" cy="2711893"/>
                      </a:xfrm>
                      <a:prstGeom prst="rect">
                        <a:avLst/>
                      </a:prstGeom>
                      <a:noFill/>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z="2000" b="1" dirty="0">
                <a:sym typeface="Huawei Sans" panose="020C0503030203020204" pitchFamily="34" charset="0"/>
              </a:rPr>
              <a:t>昇腾</a:t>
            </a:r>
            <a:r>
              <a:rPr lang="en-US" altLang="zh-CN" sz="2000" b="1" dirty="0">
                <a:sym typeface="Huawei Sans" panose="020C0503030203020204" pitchFamily="34" charset="0"/>
              </a:rPr>
              <a:t>AI</a:t>
            </a:r>
            <a:r>
              <a:rPr lang="zh-CN" altLang="en-US" sz="2000" b="1" dirty="0">
                <a:sym typeface="Huawei Sans" panose="020C0503030203020204" pitchFamily="34" charset="0"/>
              </a:rPr>
              <a:t>基础软硬件平台</a:t>
            </a:r>
            <a:endParaRPr lang="en-US" altLang="zh-CN" sz="2000" b="1" dirty="0">
              <a:sym typeface="Huawei Sans" panose="020C0503030203020204" pitchFamily="34" charset="0"/>
            </a:endParaRPr>
          </a:p>
          <a:p>
            <a:pPr lvl="1"/>
            <a:r>
              <a:rPr lang="en-US" altLang="zh-CN" sz="1800" dirty="0">
                <a:solidFill>
                  <a:schemeClr val="bg1">
                    <a:lumMod val="50000"/>
                  </a:schemeClr>
                </a:solidFill>
                <a:sym typeface="Huawei Sans" panose="020C0503030203020204" pitchFamily="34" charset="0"/>
              </a:rPr>
              <a:t>AI</a:t>
            </a:r>
            <a:r>
              <a:rPr lang="zh-CN" altLang="en-US" sz="1800" dirty="0">
                <a:solidFill>
                  <a:schemeClr val="bg1">
                    <a:lumMod val="50000"/>
                  </a:schemeClr>
                </a:solidFill>
                <a:sym typeface="Huawei Sans" panose="020C0503030203020204" pitchFamily="34" charset="0"/>
              </a:rPr>
              <a:t>芯片概览</a:t>
            </a:r>
            <a:endParaRPr lang="en-US" altLang="zh-CN" sz="1800" dirty="0">
              <a:solidFill>
                <a:schemeClr val="bg1">
                  <a:lumMod val="50000"/>
                </a:schemeClr>
              </a:solidFill>
              <a:sym typeface="Huawei Sans" panose="020C0503030203020204" pitchFamily="34" charset="0"/>
            </a:endParaRPr>
          </a:p>
          <a:p>
            <a:pPr lvl="1"/>
            <a:r>
              <a:rPr lang="zh-CN" altLang="en-US" sz="1800" dirty="0">
                <a:solidFill>
                  <a:schemeClr val="bg1">
                    <a:lumMod val="50000"/>
                  </a:schemeClr>
                </a:solidFill>
                <a:sym typeface="Huawei Sans" panose="020C0503030203020204" pitchFamily="34" charset="0"/>
              </a:rPr>
              <a:t>昇腾芯片硬件架构</a:t>
            </a:r>
            <a:endParaRPr lang="en-US" altLang="zh-CN" sz="1800" dirty="0">
              <a:solidFill>
                <a:schemeClr val="bg1">
                  <a:lumMod val="50000"/>
                </a:schemeClr>
              </a:solidFill>
              <a:sym typeface="Huawei Sans" panose="020C0503030203020204" pitchFamily="34" charset="0"/>
            </a:endParaRPr>
          </a:p>
          <a:p>
            <a:pPr lvl="1"/>
            <a:r>
              <a:rPr lang="zh-CN" altLang="en-US" sz="1800" dirty="0">
                <a:sym typeface="Huawei Sans" panose="020C0503030203020204" pitchFamily="34" charset="0"/>
              </a:rPr>
              <a:t>昇腾</a:t>
            </a:r>
            <a:r>
              <a:rPr lang="en-US" altLang="zh-CN" sz="1800" dirty="0">
                <a:sym typeface="Huawei Sans" panose="020C0503030203020204" pitchFamily="34" charset="0"/>
              </a:rPr>
              <a:t>AI</a:t>
            </a:r>
            <a:r>
              <a:rPr lang="zh-CN" altLang="en-US" sz="1800" dirty="0">
                <a:sym typeface="Huawei Sans" panose="020C0503030203020204" pitchFamily="34" charset="0"/>
              </a:rPr>
              <a:t>基础硬件</a:t>
            </a:r>
            <a:endParaRPr lang="en-US" altLang="zh-CN" sz="1800" dirty="0">
              <a:sym typeface="Huawei Sans" panose="020C0503030203020204" pitchFamily="34" charset="0"/>
            </a:endParaRPr>
          </a:p>
          <a:p>
            <a:pPr lvl="1"/>
            <a:r>
              <a:rPr lang="zh-CN" altLang="en-US" sz="1800" dirty="0">
                <a:solidFill>
                  <a:schemeClr val="bg1">
                    <a:lumMod val="50000"/>
                  </a:schemeClr>
                </a:solidFill>
                <a:sym typeface="Huawei Sans" panose="020C0503030203020204" pitchFamily="34" charset="0"/>
              </a:rPr>
              <a:t>昇腾</a:t>
            </a:r>
            <a:r>
              <a:rPr lang="en-US" altLang="zh-CN" sz="1800" dirty="0">
                <a:solidFill>
                  <a:schemeClr val="bg1">
                    <a:lumMod val="50000"/>
                  </a:schemeClr>
                </a:solidFill>
                <a:sym typeface="Huawei Sans" panose="020C0503030203020204" pitchFamily="34" charset="0"/>
              </a:rPr>
              <a:t>AI</a:t>
            </a:r>
            <a:r>
              <a:rPr lang="zh-CN" altLang="en-US" sz="1800" dirty="0">
                <a:solidFill>
                  <a:schemeClr val="bg1">
                    <a:lumMod val="50000"/>
                  </a:schemeClr>
                </a:solidFill>
                <a:sym typeface="Huawei Sans" panose="020C0503030203020204" pitchFamily="34" charset="0"/>
              </a:rPr>
              <a:t>基础软件</a:t>
            </a:r>
            <a:endParaRPr lang="en-US" altLang="zh-CN" sz="1800" dirty="0">
              <a:solidFill>
                <a:schemeClr val="bg1">
                  <a:lumMod val="50000"/>
                </a:schemeClr>
              </a:solidFill>
              <a:sym typeface="Huawei Sans" panose="020C0503030203020204" pitchFamily="34" charset="0"/>
            </a:endParaRPr>
          </a:p>
          <a:p>
            <a:r>
              <a:rPr lang="zh-CN" altLang="en-US" sz="2000" dirty="0">
                <a:solidFill>
                  <a:schemeClr val="bg1">
                    <a:lumMod val="50000"/>
                  </a:schemeClr>
                </a:solidFill>
                <a:sym typeface="Huawei Sans" panose="020C0503030203020204" pitchFamily="34" charset="0"/>
              </a:rPr>
              <a:t>华为云：</a:t>
            </a:r>
            <a:r>
              <a:rPr lang="en-US" altLang="zh-CN" sz="2000" dirty="0">
                <a:solidFill>
                  <a:schemeClr val="bg1">
                    <a:lumMod val="50000"/>
                  </a:schemeClr>
                </a:solidFill>
                <a:sym typeface="Huawei Sans" panose="020C0503030203020204" pitchFamily="34" charset="0"/>
              </a:rPr>
              <a:t>AI Ready</a:t>
            </a:r>
            <a:endParaRPr lang="en-US" altLang="zh-CN" sz="2000" dirty="0">
              <a:solidFill>
                <a:schemeClr val="bg1">
                  <a:lumMod val="50000"/>
                </a:schemeClr>
              </a:solidFill>
              <a:sym typeface="Huawei Sans" panose="020C0503030203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ym typeface="Huawei Sans" panose="020C0503030203020204" pitchFamily="34" charset="0"/>
              </a:rPr>
              <a:t>昇腾全栈 </a:t>
            </a:r>
            <a:r>
              <a:rPr lang="en-US" altLang="zh-CN" dirty="0">
                <a:sym typeface="Huawei Sans" panose="020C0503030203020204" pitchFamily="34" charset="0"/>
              </a:rPr>
              <a:t>AI </a:t>
            </a:r>
            <a:r>
              <a:rPr lang="zh-CN" altLang="en-US" dirty="0">
                <a:sym typeface="Huawei Sans" panose="020C0503030203020204" pitchFamily="34" charset="0"/>
              </a:rPr>
              <a:t>软硬件平台  构筑智能世界的基石</a:t>
            </a:r>
            <a:endParaRPr lang="zh-CN" altLang="en-US" dirty="0">
              <a:sym typeface="Huawei Sans" panose="020C0503030203020204" pitchFamily="34" charset="0"/>
            </a:endParaRPr>
          </a:p>
        </p:txBody>
      </p:sp>
      <p:grpSp>
        <p:nvGrpSpPr>
          <p:cNvPr id="4" name="组合 3"/>
          <p:cNvGrpSpPr/>
          <p:nvPr/>
        </p:nvGrpSpPr>
        <p:grpSpPr>
          <a:xfrm>
            <a:off x="509587" y="1165118"/>
            <a:ext cx="11145350" cy="4956418"/>
            <a:chOff x="442912" y="1184168"/>
            <a:chExt cx="11145350" cy="4956418"/>
          </a:xfrm>
        </p:grpSpPr>
        <p:sp>
          <p:nvSpPr>
            <p:cNvPr id="6" name="矩形 5"/>
            <p:cNvSpPr/>
            <p:nvPr/>
          </p:nvSpPr>
          <p:spPr>
            <a:xfrm>
              <a:off x="452615" y="1184168"/>
              <a:ext cx="11134725" cy="49564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矩形 6"/>
            <p:cNvSpPr/>
            <p:nvPr/>
          </p:nvSpPr>
          <p:spPr>
            <a:xfrm>
              <a:off x="452615" y="5406425"/>
              <a:ext cx="11134725" cy="7341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6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     昇腾系列硬件</a:t>
              </a:r>
              <a:endParaRPr lang="zh-CN" altLang="en-US" sz="16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7"/>
            <p:cNvSpPr/>
            <p:nvPr/>
          </p:nvSpPr>
          <p:spPr>
            <a:xfrm>
              <a:off x="442914" y="4563099"/>
              <a:ext cx="7074052" cy="7593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6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     硬件使能</a:t>
              </a:r>
              <a:endParaRPr lang="zh-CN" altLang="en-US" sz="16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矩形 8"/>
            <p:cNvSpPr/>
            <p:nvPr/>
          </p:nvSpPr>
          <p:spPr>
            <a:xfrm>
              <a:off x="442913" y="3558199"/>
              <a:ext cx="7074051" cy="8920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6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6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6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框架</a:t>
              </a:r>
              <a:endParaRPr lang="zh-CN" altLang="en-US" sz="16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442912" y="1793735"/>
              <a:ext cx="7074053" cy="16448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6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     应用使能</a:t>
              </a:r>
              <a:endParaRPr lang="zh-CN" altLang="en-US" sz="16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p:cNvSpPr/>
            <p:nvPr/>
          </p:nvSpPr>
          <p:spPr>
            <a:xfrm>
              <a:off x="442912" y="1184168"/>
              <a:ext cx="11144428" cy="5222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6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行业应用                                </a:t>
              </a:r>
              <a:r>
                <a:rPr lang="zh-CN" altLang="en-US" sz="16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互联网、运营商、金融、智慧城市、制造、能源、交通、教育 </a:t>
              </a:r>
              <a:r>
                <a:rPr lang="en-US" altLang="zh-CN" sz="16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6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矩形 11"/>
            <p:cNvSpPr/>
            <p:nvPr/>
          </p:nvSpPr>
          <p:spPr>
            <a:xfrm>
              <a:off x="7666346" y="1793735"/>
              <a:ext cx="1853384" cy="35286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16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矩形 12"/>
            <p:cNvSpPr/>
            <p:nvPr/>
          </p:nvSpPr>
          <p:spPr>
            <a:xfrm>
              <a:off x="9651158" y="1793735"/>
              <a:ext cx="1937104" cy="35254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16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矩形 13"/>
            <p:cNvSpPr/>
            <p:nvPr/>
          </p:nvSpPr>
          <p:spPr>
            <a:xfrm>
              <a:off x="1997274" y="1867053"/>
              <a:ext cx="5388264" cy="38756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en-US" altLang="zh-CN" sz="1600" dirty="0" err="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ModelArts</a:t>
              </a:r>
              <a:r>
                <a:rPr lang="en-US" altLang="zh-CN" sz="16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600" dirty="0" err="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HiAI</a:t>
              </a:r>
              <a:r>
                <a:rPr lang="en-US" altLang="zh-CN" sz="16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Service           </a:t>
              </a:r>
              <a:r>
                <a:rPr lang="zh-CN" altLang="en-US" sz="16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第三方平台</a:t>
              </a:r>
              <a:r>
                <a:rPr lang="en-US" altLang="zh-CN" sz="16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&amp;</a:t>
              </a:r>
              <a:r>
                <a:rPr lang="zh-CN" altLang="en-US" sz="16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服务     </a:t>
              </a:r>
              <a:endParaRPr lang="zh-CN" altLang="en-US" sz="16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矩形 14"/>
            <p:cNvSpPr/>
            <p:nvPr/>
          </p:nvSpPr>
          <p:spPr>
            <a:xfrm>
              <a:off x="1997274" y="2378691"/>
              <a:ext cx="3970298" cy="3538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b="1" dirty="0" err="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MindSDK</a:t>
              </a:r>
              <a:r>
                <a:rPr lang="en-US" altLang="zh-CN" sz="16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6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6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应用软件开发套件</a:t>
              </a:r>
              <a:endParaRPr lang="zh-CN" altLang="en-US" sz="16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矩形 16"/>
            <p:cNvSpPr/>
            <p:nvPr/>
          </p:nvSpPr>
          <p:spPr>
            <a:xfrm>
              <a:off x="1997274" y="2903301"/>
              <a:ext cx="2002360" cy="4429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b="1" dirty="0" err="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MindCluster</a:t>
              </a:r>
              <a:endPar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MindSpeed</a:t>
              </a:r>
              <a:endPar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矩形 17"/>
            <p:cNvSpPr/>
            <p:nvPr/>
          </p:nvSpPr>
          <p:spPr>
            <a:xfrm>
              <a:off x="4061980" y="2891971"/>
              <a:ext cx="1905592" cy="4429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b="1" dirty="0" err="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MindEdge</a:t>
              </a:r>
              <a:endPar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en-US" altLang="zh-CN" sz="1200" b="1" dirty="0" err="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MindIE</a:t>
              </a:r>
              <a:endPar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矩形 18"/>
            <p:cNvSpPr/>
            <p:nvPr/>
          </p:nvSpPr>
          <p:spPr>
            <a:xfrm>
              <a:off x="6227567" y="2378691"/>
              <a:ext cx="1158936" cy="9758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生态社区使能平台</a:t>
              </a:r>
              <a:endPar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矩形 19"/>
            <p:cNvSpPr/>
            <p:nvPr/>
          </p:nvSpPr>
          <p:spPr>
            <a:xfrm>
              <a:off x="1997274" y="3633184"/>
              <a:ext cx="2557668" cy="7508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昇思</a:t>
              </a:r>
              <a:r>
                <a:rPr lang="en-US" altLang="zh-CN" sz="1200" b="1" dirty="0" err="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MindSpore</a:t>
              </a:r>
              <a:endPar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匹配昇腾</a:t>
              </a: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处理器算力的全场景深度学习框架</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矩形 20"/>
            <p:cNvSpPr/>
            <p:nvPr/>
          </p:nvSpPr>
          <p:spPr>
            <a:xfrm>
              <a:off x="4808636" y="3633185"/>
              <a:ext cx="2583360" cy="7508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TensorFlow/</a:t>
              </a:r>
              <a:r>
                <a:rPr lang="en-US" altLang="zh-CN" sz="1200" b="1" dirty="0" err="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Pytorch</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飞浆等第三方框架</a:t>
              </a:r>
              <a:endPar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可基于第三方框架开发的模型进行二次开发、训练和推理</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矩形 21"/>
            <p:cNvSpPr/>
            <p:nvPr/>
          </p:nvSpPr>
          <p:spPr>
            <a:xfrm>
              <a:off x="3000992" y="4640709"/>
              <a:ext cx="3380827" cy="4939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C</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a:t>
              </a:r>
              <a:r>
                <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NN</a:t>
              </a:r>
              <a:endParaRPr lang="en-US" altLang="zh-CN"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统一异构计算架构，释放昇腾硬件澎湃算力</a:t>
              </a:r>
              <a:endPar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矩形 22"/>
            <p:cNvSpPr/>
            <p:nvPr/>
          </p:nvSpPr>
          <p:spPr>
            <a:xfrm>
              <a:off x="7857197" y="3053321"/>
              <a:ext cx="1522696" cy="9127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b="1" dirty="0" err="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MindStudio</a:t>
              </a:r>
              <a:endPar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算子、模型、应用一站式高效开发和极简部署</a:t>
              </a:r>
              <a:endPar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矩形 23"/>
            <p:cNvSpPr/>
            <p:nvPr/>
          </p:nvSpPr>
          <p:spPr>
            <a:xfrm>
              <a:off x="9849451" y="3004713"/>
              <a:ext cx="1527793" cy="10295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CCAE</a:t>
              </a:r>
              <a:endPar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r>
                <a:rPr lang="zh-CN" altLang="en-US" sz="1200" b="1"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集群自智引擎</a:t>
              </a:r>
              <a:endPar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矩形 25"/>
            <p:cNvSpPr/>
            <p:nvPr/>
          </p:nvSpPr>
          <p:spPr>
            <a:xfrm>
              <a:off x="2400300" y="5574799"/>
              <a:ext cx="8721969" cy="5134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基于昇腾系列（</a:t>
              </a: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HUAWEI Ascend</a:t>
              </a: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处理器，通过</a:t>
              </a:r>
              <a:r>
                <a:rPr lang="zh-CN" altLang="en-US" sz="120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模块、标卡、小站、服务器、集群</a:t>
              </a: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等丰富的产品形态，打造面向“端、边、云”的全场景</a:t>
              </a:r>
              <a:r>
                <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rPr>
                <a:t>基础设施方案</a:t>
              </a:r>
              <a:endParaRPr lang="en-US" altLang="zh-CN" sz="1200" dirty="0">
                <a:solidFill>
                  <a:schemeClr val="tx1"/>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Atlas 200I A2 </a:t>
            </a:r>
            <a:r>
              <a:rPr lang="zh-CN" altLang="en-US" dirty="0">
                <a:sym typeface="Huawei Sans" panose="020C0503030203020204" pitchFamily="34" charset="0"/>
              </a:rPr>
              <a:t>加速模块</a:t>
            </a:r>
            <a:endParaRPr lang="zh-CN" altLang="en-US" dirty="0">
              <a:sym typeface="Huawei Sans" panose="020C0503030203020204" pitchFamily="34" charset="0"/>
            </a:endParaRPr>
          </a:p>
        </p:txBody>
      </p:sp>
      <p:sp>
        <p:nvSpPr>
          <p:cNvPr id="12" name="文本占位符 11"/>
          <p:cNvSpPr>
            <a:spLocks noGrp="1"/>
          </p:cNvSpPr>
          <p:nvPr>
            <p:ph type="body" sz="quarter" idx="10"/>
          </p:nvPr>
        </p:nvSpPr>
        <p:spPr/>
        <p:txBody>
          <a:bodyPr/>
          <a:lstStyle/>
          <a:p>
            <a:r>
              <a:rPr lang="en-US" altLang="zh-CN" dirty="0">
                <a:sym typeface="Huawei Sans" panose="020C0503030203020204" pitchFamily="34" charset="0"/>
              </a:rPr>
              <a:t>Atlas 200I A2 </a:t>
            </a:r>
            <a:r>
              <a:rPr lang="zh-CN" altLang="en-US" dirty="0">
                <a:sym typeface="Huawei Sans" panose="020C0503030203020204" pitchFamily="34" charset="0"/>
              </a:rPr>
              <a:t>加速模块可以在边端侧实现目标识别、图像分类等</a:t>
            </a:r>
            <a:r>
              <a:rPr lang="en-US" altLang="zh-CN" dirty="0">
                <a:sym typeface="Huawei Sans" panose="020C0503030203020204" pitchFamily="34" charset="0"/>
              </a:rPr>
              <a:t>AI</a:t>
            </a:r>
            <a:r>
              <a:rPr lang="zh-CN" altLang="en-US" dirty="0">
                <a:sym typeface="Huawei Sans" panose="020C0503030203020204" pitchFamily="34" charset="0"/>
              </a:rPr>
              <a:t>应用加速，广泛用于智能边缘设备、机器人、无人机、智能工控等边端侧</a:t>
            </a:r>
            <a:r>
              <a:rPr lang="en-US" altLang="zh-CN" dirty="0">
                <a:sym typeface="Huawei Sans" panose="020C0503030203020204" pitchFamily="34" charset="0"/>
              </a:rPr>
              <a:t>AI</a:t>
            </a:r>
            <a:r>
              <a:rPr lang="zh-CN" altLang="en-US" dirty="0">
                <a:sym typeface="Huawei Sans" panose="020C0503030203020204" pitchFamily="34" charset="0"/>
              </a:rPr>
              <a:t>场景。</a:t>
            </a:r>
            <a:endParaRPr lang="zh-CN" altLang="en-US" dirty="0">
              <a:sym typeface="Huawei Sans" panose="020C0503030203020204" pitchFamily="34" charset="0"/>
            </a:endParaRPr>
          </a:p>
          <a:p>
            <a:endParaRPr lang="zh-CN" altLang="en-US" dirty="0">
              <a:sym typeface="Huawei Sans" panose="020C0503030203020204" pitchFamily="34" charset="0"/>
            </a:endParaRPr>
          </a:p>
        </p:txBody>
      </p:sp>
      <p:sp>
        <p:nvSpPr>
          <p:cNvPr id="9" name="文本框 8"/>
          <p:cNvSpPr txBox="1"/>
          <p:nvPr/>
        </p:nvSpPr>
        <p:spPr>
          <a:xfrm>
            <a:off x="6269310" y="2516102"/>
            <a:ext cx="5143240" cy="3362972"/>
          </a:xfrm>
          <a:prstGeom prst="rect">
            <a:avLst/>
          </a:prstGeom>
          <a:noFill/>
        </p:spPr>
        <p:txBody>
          <a:bodyPr wrap="square" rtlCol="0">
            <a:spAutoFit/>
          </a:bodyPr>
          <a:lstStyle/>
          <a:p>
            <a:pPr algn="just" defTabSz="913765" fontAlgn="ctr">
              <a:lnSpc>
                <a:spcPct val="140000"/>
              </a:lnSpc>
              <a:spcBef>
                <a:spcPts val="790"/>
              </a:spcBef>
              <a:buSzPct val="50000"/>
              <a:defRPr/>
            </a:pP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高度集成</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gn="just" defTabSz="913765" fontAlgn="ctr">
              <a:lnSpc>
                <a:spcPct val="140000"/>
              </a:lnSpc>
              <a:spcBef>
                <a:spcPts val="790"/>
              </a:spcBef>
              <a:buSzPct val="50000"/>
              <a:buFont typeface="Wingdings" panose="05000000000000000000" pitchFamily="2" charset="2"/>
              <a:buChar char="l"/>
              <a:defRPr/>
            </a:pP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单模块提供</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计算、视频图片编解码、</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ISP</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、图形输出等功能</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gn="just" defTabSz="913765" fontAlgn="ctr">
              <a:lnSpc>
                <a:spcPct val="140000"/>
              </a:lnSpc>
              <a:spcBef>
                <a:spcPts val="790"/>
              </a:spcBef>
              <a:buSzPct val="50000"/>
              <a:buFont typeface="Wingdings" panose="05000000000000000000" pitchFamily="2" charset="2"/>
              <a:buChar char="l"/>
              <a:defRPr/>
            </a:pP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支持直出多路</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PCIe / </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以太网 </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 MIPI / SATA / USB / </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音频等接口</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p>
            <a:pPr algn="just" defTabSz="913765" fontAlgn="ctr">
              <a:lnSpc>
                <a:spcPct val="140000"/>
              </a:lnSpc>
              <a:spcBef>
                <a:spcPts val="790"/>
              </a:spcBef>
              <a:buSzPct val="50000"/>
              <a:defRPr/>
            </a:pP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超强性能</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gn="just" defTabSz="913765" fontAlgn="ctr">
              <a:lnSpc>
                <a:spcPct val="140000"/>
              </a:lnSpc>
              <a:spcBef>
                <a:spcPts val="790"/>
              </a:spcBef>
              <a:buSzPct val="50000"/>
              <a:buFont typeface="Wingdings" panose="05000000000000000000" pitchFamily="2" charset="2"/>
              <a:buChar char="l"/>
              <a:defRPr/>
            </a:pP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最大</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40</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路</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1080P 30FPS</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视频分析能力</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gn="just" defTabSz="913765" fontAlgn="ctr">
              <a:lnSpc>
                <a:spcPct val="140000"/>
              </a:lnSpc>
              <a:spcBef>
                <a:spcPts val="790"/>
              </a:spcBef>
              <a:buSzPct val="50000"/>
              <a:buFont typeface="Wingdings" panose="05000000000000000000" pitchFamily="2" charset="2"/>
              <a:buChar char="l"/>
              <a:defRPr/>
            </a:pP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最大</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20 TOPS INT8 </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算力</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5" name="图片 4"/>
          <p:cNvPicPr>
            <a:picLocks noChangeAspect="1"/>
          </p:cNvPicPr>
          <p:nvPr/>
        </p:nvPicPr>
        <p:blipFill>
          <a:blip r:embed="rId1"/>
          <a:stretch>
            <a:fillRect/>
          </a:stretch>
        </p:blipFill>
        <p:spPr>
          <a:xfrm>
            <a:off x="2597351" y="2371185"/>
            <a:ext cx="3671959" cy="3439065"/>
          </a:xfrm>
          <a:prstGeom prst="rect">
            <a:avLst/>
          </a:prstGeom>
        </p:spPr>
      </p:pic>
      <p:pic>
        <p:nvPicPr>
          <p:cNvPr id="7" name="图片 6"/>
          <p:cNvPicPr>
            <a:picLocks noChangeAspect="1"/>
          </p:cNvPicPr>
          <p:nvPr/>
        </p:nvPicPr>
        <p:blipFill>
          <a:blip r:embed="rId2"/>
          <a:stretch>
            <a:fillRect/>
          </a:stretch>
        </p:blipFill>
        <p:spPr>
          <a:xfrm>
            <a:off x="533331" y="3390016"/>
            <a:ext cx="1986301" cy="106696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ym typeface="Huawei Sans" panose="020C0503030203020204" pitchFamily="34" charset="0"/>
              </a:rPr>
              <a:t>本章主要讲述了华为昇腾基础软硬件及华为云的</a:t>
            </a:r>
            <a:r>
              <a:rPr lang="en-US" altLang="zh-CN" dirty="0">
                <a:sym typeface="Huawei Sans" panose="020C0503030203020204" pitchFamily="34" charset="0"/>
              </a:rPr>
              <a:t>AI</a:t>
            </a:r>
            <a:r>
              <a:rPr lang="zh-CN" altLang="en-US" dirty="0">
                <a:sym typeface="Huawei Sans" panose="020C0503030203020204" pitchFamily="34" charset="0"/>
              </a:rPr>
              <a:t>能力，包括基于达芬奇架构的昇腾</a:t>
            </a:r>
            <a:r>
              <a:rPr lang="en-US" altLang="zh-CN" dirty="0">
                <a:sym typeface="Huawei Sans" panose="020C0503030203020204" pitchFamily="34" charset="0"/>
              </a:rPr>
              <a:t>AI</a:t>
            </a:r>
            <a:r>
              <a:rPr lang="zh-CN" altLang="en-US" dirty="0">
                <a:sym typeface="Huawei Sans" panose="020C0503030203020204" pitchFamily="34" charset="0"/>
              </a:rPr>
              <a:t>处理器、昇腾大模型解决方案、华为云的</a:t>
            </a:r>
            <a:r>
              <a:rPr lang="en-US" altLang="zh-CN" dirty="0">
                <a:sym typeface="Huawei Sans" panose="020C0503030203020204" pitchFamily="34" charset="0"/>
              </a:rPr>
              <a:t>AI</a:t>
            </a:r>
            <a:r>
              <a:rPr lang="zh-CN" altLang="en-US" dirty="0">
                <a:sym typeface="Huawei Sans" panose="020C0503030203020204" pitchFamily="34" charset="0"/>
              </a:rPr>
              <a:t>服务等相关内容。</a:t>
            </a:r>
            <a:endParaRPr lang="zh-CN" altLang="en-US" dirty="0">
              <a:sym typeface="Huawei Sans" panose="020C0503030203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Atlas 300V Pro </a:t>
            </a:r>
            <a:r>
              <a:rPr lang="zh-CN" altLang="en-US" dirty="0">
                <a:sym typeface="Huawei Sans" panose="020C0503030203020204" pitchFamily="34" charset="0"/>
              </a:rPr>
              <a:t>视频解析卡</a:t>
            </a:r>
            <a:endParaRPr lang="zh-CN" altLang="en-US" dirty="0">
              <a:sym typeface="Huawei Sans" panose="020C0503030203020204" pitchFamily="34" charset="0"/>
            </a:endParaRPr>
          </a:p>
        </p:txBody>
      </p:sp>
      <p:sp>
        <p:nvSpPr>
          <p:cNvPr id="4" name="文本占位符 3"/>
          <p:cNvSpPr>
            <a:spLocks noGrp="1"/>
          </p:cNvSpPr>
          <p:nvPr>
            <p:ph type="body" sz="quarter" idx="10"/>
          </p:nvPr>
        </p:nvSpPr>
        <p:spPr/>
        <p:txBody>
          <a:bodyPr/>
          <a:lstStyle/>
          <a:p>
            <a:r>
              <a:rPr lang="en-US" altLang="zh-CN" b="1" dirty="0">
                <a:sym typeface="Huawei Sans" panose="020C0503030203020204" pitchFamily="34" charset="0"/>
              </a:rPr>
              <a:t>Atlas 300V Pro </a:t>
            </a:r>
            <a:r>
              <a:rPr lang="zh-CN" altLang="en-US" b="1" dirty="0">
                <a:sym typeface="Huawei Sans" panose="020C0503030203020204" pitchFamily="34" charset="0"/>
              </a:rPr>
              <a:t>视频解析卡</a:t>
            </a:r>
            <a:r>
              <a:rPr lang="zh-CN" altLang="en-US" dirty="0">
                <a:sym typeface="Huawei Sans" panose="020C0503030203020204" pitchFamily="34" charset="0"/>
              </a:rPr>
              <a:t>融合“通用处理器、</a:t>
            </a:r>
            <a:r>
              <a:rPr lang="en-US" altLang="zh-CN" dirty="0">
                <a:sym typeface="Huawei Sans" panose="020C0503030203020204" pitchFamily="34" charset="0"/>
              </a:rPr>
              <a:t>AI Core</a:t>
            </a:r>
            <a:r>
              <a:rPr lang="zh-CN" altLang="en-US" dirty="0">
                <a:sym typeface="Huawei Sans" panose="020C0503030203020204" pitchFamily="34" charset="0"/>
              </a:rPr>
              <a:t>、编解码”于一体，提供超强</a:t>
            </a:r>
            <a:r>
              <a:rPr lang="en-US" altLang="zh-CN" dirty="0">
                <a:sym typeface="Huawei Sans" panose="020C0503030203020204" pitchFamily="34" charset="0"/>
              </a:rPr>
              <a:t>AI</a:t>
            </a:r>
            <a:r>
              <a:rPr lang="zh-CN" altLang="en-US" dirty="0">
                <a:sym typeface="Huawei Sans" panose="020C0503030203020204" pitchFamily="34" charset="0"/>
              </a:rPr>
              <a:t>推理、视频图片编解码等功能，具有超大视频解析路数、高性能特征检索、安全启动等优势，支持</a:t>
            </a:r>
            <a:r>
              <a:rPr lang="en-US" altLang="zh-CN" dirty="0">
                <a:sym typeface="Huawei Sans" panose="020C0503030203020204" pitchFamily="34" charset="0"/>
              </a:rPr>
              <a:t>128</a:t>
            </a:r>
            <a:r>
              <a:rPr lang="zh-CN" altLang="en-US" dirty="0">
                <a:sym typeface="Huawei Sans" panose="020C0503030203020204" pitchFamily="34" charset="0"/>
              </a:rPr>
              <a:t>路高清视频实时分析，可广泛应用于智慧城市、智慧交通、智慧园区等诸多</a:t>
            </a:r>
            <a:r>
              <a:rPr lang="en-US" altLang="zh-CN" dirty="0">
                <a:sym typeface="Huawei Sans" panose="020C0503030203020204" pitchFamily="34" charset="0"/>
              </a:rPr>
              <a:t>AI</a:t>
            </a:r>
            <a:r>
              <a:rPr lang="zh-CN" altLang="en-US" dirty="0">
                <a:sym typeface="Huawei Sans" panose="020C0503030203020204" pitchFamily="34" charset="0"/>
              </a:rPr>
              <a:t>行业场景。</a:t>
            </a:r>
            <a:endParaRPr lang="zh-CN" altLang="en-US" dirty="0">
              <a:sym typeface="Huawei Sans" panose="020C0503030203020204" pitchFamily="34" charset="0"/>
            </a:endParaRPr>
          </a:p>
          <a:p>
            <a:endParaRPr lang="zh-CN" altLang="en-US" dirty="0">
              <a:sym typeface="Huawei Sans" panose="020C0503030203020204" pitchFamily="34" charset="0"/>
            </a:endParaRPr>
          </a:p>
        </p:txBody>
      </p:sp>
      <p:pic>
        <p:nvPicPr>
          <p:cNvPr id="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2516" y="3849225"/>
            <a:ext cx="2246181" cy="147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6299549" y="3038850"/>
            <a:ext cx="5054251" cy="2771400"/>
          </a:xfrm>
          <a:prstGeom prst="rect">
            <a:avLst/>
          </a:prstGeom>
          <a:noFill/>
        </p:spPr>
        <p:txBody>
          <a:bodyPr wrap="square" rtlCol="0">
            <a:spAutoFit/>
          </a:bodyPr>
          <a:lstStyle/>
          <a:p>
            <a:pPr>
              <a:lnSpc>
                <a:spcPct val="140000"/>
              </a:lnSpc>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超大视频解析路数</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128</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路高清视频实时分析；</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JPEG</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和视频硬件编解码，提升图片和视频类应用性能。</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安全启动</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设备启动链完整，启动初始状态确定，防止后端植入。</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6" name="图片 15"/>
          <p:cNvPicPr>
            <a:picLocks noChangeAspect="1"/>
          </p:cNvPicPr>
          <p:nvPr/>
        </p:nvPicPr>
        <p:blipFill>
          <a:blip r:embed="rId2"/>
          <a:stretch>
            <a:fillRect/>
          </a:stretch>
        </p:blipFill>
        <p:spPr>
          <a:xfrm>
            <a:off x="2849563" y="3596938"/>
            <a:ext cx="3209925" cy="1981200"/>
          </a:xfrm>
          <a:prstGeom prst="rect">
            <a:avLst/>
          </a:prstGeom>
          <a:ln>
            <a:solidFill>
              <a:schemeClr val="bg1">
                <a:lumMod val="85000"/>
              </a:schemeClr>
            </a:solid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Atlas 300I Pro </a:t>
            </a:r>
            <a:r>
              <a:rPr lang="zh-CN" altLang="en-US" dirty="0">
                <a:sym typeface="Huawei Sans" panose="020C0503030203020204" pitchFamily="34" charset="0"/>
              </a:rPr>
              <a:t>推理卡</a:t>
            </a:r>
            <a:endParaRPr lang="zh-CN" altLang="en-US" dirty="0">
              <a:sym typeface="Huawei Sans" panose="020C0503030203020204" pitchFamily="34" charset="0"/>
            </a:endParaRPr>
          </a:p>
        </p:txBody>
      </p:sp>
      <p:sp>
        <p:nvSpPr>
          <p:cNvPr id="32" name="文本占位符 31"/>
          <p:cNvSpPr>
            <a:spLocks noGrp="1"/>
          </p:cNvSpPr>
          <p:nvPr>
            <p:ph type="body" sz="quarter" idx="10"/>
          </p:nvPr>
        </p:nvSpPr>
        <p:spPr/>
        <p:txBody>
          <a:bodyPr/>
          <a:lstStyle/>
          <a:p>
            <a:r>
              <a:rPr lang="en-US" altLang="zh-CN" b="1" dirty="0">
                <a:sym typeface="Huawei Sans" panose="020C0503030203020204" pitchFamily="34" charset="0"/>
              </a:rPr>
              <a:t>Atlas 300I Pro </a:t>
            </a:r>
            <a:r>
              <a:rPr lang="zh-CN" altLang="en-US" b="1" dirty="0">
                <a:sym typeface="Huawei Sans" panose="020C0503030203020204" pitchFamily="34" charset="0"/>
              </a:rPr>
              <a:t>推理卡</a:t>
            </a:r>
            <a:r>
              <a:rPr lang="zh-CN" altLang="en-US" dirty="0">
                <a:sym typeface="Huawei Sans" panose="020C0503030203020204" pitchFamily="34" charset="0"/>
              </a:rPr>
              <a:t>融合“通用处理器、</a:t>
            </a:r>
            <a:r>
              <a:rPr lang="en-US" altLang="zh-CN" dirty="0">
                <a:sym typeface="Huawei Sans" panose="020C0503030203020204" pitchFamily="34" charset="0"/>
              </a:rPr>
              <a:t>AI Core</a:t>
            </a:r>
            <a:r>
              <a:rPr lang="zh-CN" altLang="en-US" dirty="0">
                <a:sym typeface="Huawei Sans" panose="020C0503030203020204" pitchFamily="34" charset="0"/>
              </a:rPr>
              <a:t>、编解码” 于一体，提供超强</a:t>
            </a:r>
            <a:r>
              <a:rPr lang="en-US" altLang="zh-CN" dirty="0">
                <a:sym typeface="Huawei Sans" panose="020C0503030203020204" pitchFamily="34" charset="0"/>
              </a:rPr>
              <a:t>AI</a:t>
            </a:r>
            <a:r>
              <a:rPr lang="zh-CN" altLang="en-US" dirty="0">
                <a:sym typeface="Huawei Sans" panose="020C0503030203020204" pitchFamily="34" charset="0"/>
              </a:rPr>
              <a:t>推理、目标检索等功能，具有超强算力、超高能效、高性能特征检索、安全启动等优势，可广 泛应用于</a:t>
            </a:r>
            <a:r>
              <a:rPr lang="en-US" altLang="zh-CN" dirty="0">
                <a:sym typeface="Huawei Sans" panose="020C0503030203020204" pitchFamily="34" charset="0"/>
              </a:rPr>
              <a:t>OCR</a:t>
            </a:r>
            <a:r>
              <a:rPr lang="zh-CN" altLang="en-US" dirty="0">
                <a:sym typeface="Huawei Sans" panose="020C0503030203020204" pitchFamily="34" charset="0"/>
              </a:rPr>
              <a:t>识别、语音分析、搜索推荐、内容审核等诸 多</a:t>
            </a:r>
            <a:r>
              <a:rPr lang="en-US" altLang="zh-CN" dirty="0">
                <a:sym typeface="Huawei Sans" panose="020C0503030203020204" pitchFamily="34" charset="0"/>
              </a:rPr>
              <a:t>AI</a:t>
            </a:r>
            <a:r>
              <a:rPr lang="zh-CN" altLang="en-US" dirty="0">
                <a:sym typeface="Huawei Sans" panose="020C0503030203020204" pitchFamily="34" charset="0"/>
              </a:rPr>
              <a:t>应用场景。 </a:t>
            </a:r>
            <a:endParaRPr lang="zh-CN" altLang="en-US" dirty="0">
              <a:sym typeface="Huawei Sans" panose="020C0503030203020204" pitchFamily="34" charset="0"/>
            </a:endParaRPr>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23033"/>
          <a:stretch>
            <a:fillRect/>
          </a:stretch>
        </p:blipFill>
        <p:spPr>
          <a:xfrm>
            <a:off x="1198681" y="2419523"/>
            <a:ext cx="3268686" cy="1888778"/>
          </a:xfrm>
          <a:prstGeom prst="rect">
            <a:avLst/>
          </a:prstGeom>
        </p:spPr>
      </p:pic>
      <p:sp>
        <p:nvSpPr>
          <p:cNvPr id="34" name="文本框 33"/>
          <p:cNvSpPr txBox="1"/>
          <p:nvPr/>
        </p:nvSpPr>
        <p:spPr>
          <a:xfrm>
            <a:off x="6059488" y="2495723"/>
            <a:ext cx="5654190" cy="3372077"/>
          </a:xfrm>
          <a:prstGeom prst="rect">
            <a:avLst/>
          </a:prstGeom>
          <a:noFill/>
        </p:spPr>
        <p:txBody>
          <a:bodyPr wrap="square" rtlCol="0">
            <a:spAutoFit/>
          </a:bodyPr>
          <a:lstStyle/>
          <a:p>
            <a:pPr>
              <a:lnSpc>
                <a:spcPct val="150000"/>
              </a:lnSpc>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超强算力</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为数据中心推理提供。</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更强大支持</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支持多核</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计算能力。</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超高能效</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提供超高能效比，达到业界</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2.1</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倍。</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安全启动</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50000"/>
              </a:lnSpc>
            </a:pP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设备启动链完整，启动初始状态确定，防止后端植入。</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35" name="图片 34"/>
          <p:cNvPicPr>
            <a:picLocks noChangeAspect="1"/>
          </p:cNvPicPr>
          <p:nvPr/>
        </p:nvPicPr>
        <p:blipFill>
          <a:blip r:embed="rId2"/>
          <a:stretch>
            <a:fillRect/>
          </a:stretch>
        </p:blipFill>
        <p:spPr>
          <a:xfrm>
            <a:off x="1251874" y="4151145"/>
            <a:ext cx="3162300" cy="1724025"/>
          </a:xfrm>
          <a:prstGeom prst="rect">
            <a:avLst/>
          </a:prstGeom>
          <a:ln>
            <a:solidFill>
              <a:schemeClr val="bg1">
                <a:lumMod val="85000"/>
              </a:schemeClr>
            </a:solid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Atlas 300I Duo </a:t>
            </a:r>
            <a:r>
              <a:rPr lang="zh-CN" altLang="en-US" dirty="0">
                <a:sym typeface="Huawei Sans" panose="020C0503030203020204" pitchFamily="34" charset="0"/>
              </a:rPr>
              <a:t>推理卡</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en-US" altLang="zh-CN" sz="2000" b="1" dirty="0">
                <a:sym typeface="Huawei Sans" panose="020C0503030203020204" pitchFamily="34" charset="0"/>
              </a:rPr>
              <a:t>Atlas 300I Duo </a:t>
            </a:r>
            <a:r>
              <a:rPr lang="zh-CN" altLang="en-US" sz="2000" b="1" dirty="0">
                <a:sym typeface="Huawei Sans" panose="020C0503030203020204" pitchFamily="34" charset="0"/>
              </a:rPr>
              <a:t>推理卡</a:t>
            </a:r>
            <a:r>
              <a:rPr lang="zh-CN" altLang="en-US" sz="2000" dirty="0">
                <a:sym typeface="Huawei Sans" panose="020C0503030203020204" pitchFamily="34" charset="0"/>
              </a:rPr>
              <a:t>融合“通用处理器、</a:t>
            </a:r>
            <a:r>
              <a:rPr lang="en-US" altLang="zh-CN" sz="2000" dirty="0">
                <a:sym typeface="Huawei Sans" panose="020C0503030203020204" pitchFamily="34" charset="0"/>
              </a:rPr>
              <a:t>AI Core</a:t>
            </a:r>
            <a:r>
              <a:rPr lang="zh-CN" altLang="en-US" sz="2000" dirty="0">
                <a:sym typeface="Huawei Sans" panose="020C0503030203020204" pitchFamily="34" charset="0"/>
              </a:rPr>
              <a:t>、编 解码” 于一体，提供</a:t>
            </a:r>
            <a:r>
              <a:rPr lang="en-US" altLang="zh-CN" sz="2000" dirty="0">
                <a:sym typeface="Huawei Sans" panose="020C0503030203020204" pitchFamily="34" charset="0"/>
              </a:rPr>
              <a:t>AI</a:t>
            </a:r>
            <a:r>
              <a:rPr lang="zh-CN" altLang="en-US" sz="2000" dirty="0">
                <a:sym typeface="Huawei Sans" panose="020C0503030203020204" pitchFamily="34" charset="0"/>
              </a:rPr>
              <a:t>推理、视频分析等功能，具有超强算力、超高能效、高性能视频分析等优势，可广泛应用于互联网、智慧城市、智慧交通等多场景，支持检索聚类、 内容审核、</a:t>
            </a:r>
            <a:r>
              <a:rPr lang="en-US" altLang="zh-CN" sz="2000" dirty="0">
                <a:sym typeface="Huawei Sans" panose="020C0503030203020204" pitchFamily="34" charset="0"/>
              </a:rPr>
              <a:t>OCR</a:t>
            </a:r>
            <a:r>
              <a:rPr lang="zh-CN" altLang="en-US" sz="2000" dirty="0">
                <a:sym typeface="Huawei Sans" panose="020C0503030203020204" pitchFamily="34" charset="0"/>
              </a:rPr>
              <a:t>识别、语音分析、视频分析等多应用。 </a:t>
            </a:r>
            <a:endParaRPr lang="zh-CN" altLang="en-US" sz="2000" dirty="0">
              <a:sym typeface="Huawei Sans" panose="020C0503030203020204" pitchFamily="34" charset="0"/>
            </a:endParaRPr>
          </a:p>
        </p:txBody>
      </p:sp>
      <p:sp>
        <p:nvSpPr>
          <p:cNvPr id="5" name="文本框 4"/>
          <p:cNvSpPr txBox="1"/>
          <p:nvPr/>
        </p:nvSpPr>
        <p:spPr>
          <a:xfrm>
            <a:off x="5504288" y="2527130"/>
            <a:ext cx="6232100" cy="3157403"/>
          </a:xfrm>
          <a:prstGeom prst="rect">
            <a:avLst/>
          </a:prstGeom>
          <a:noFill/>
        </p:spPr>
        <p:txBody>
          <a:bodyPr wrap="square" rtlCol="0">
            <a:spAutoFit/>
          </a:bodyPr>
          <a:lstStyle/>
          <a:p>
            <a:pPr>
              <a:lnSpc>
                <a:spcPct val="140000"/>
              </a:lnSpc>
            </a:pP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超强算力</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超高能效</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高性能视频分析</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256</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路高清视频实时分析；</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JPEG</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和视频硬件编解码，提升图片和视频类应用性能。</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6" name="图片 5"/>
          <p:cNvPicPr>
            <a:picLocks noChangeAspect="1"/>
          </p:cNvPicPr>
          <p:nvPr/>
        </p:nvPicPr>
        <p:blipFill rotWithShape="1">
          <a:blip r:embed="rId1"/>
          <a:srcRect t="8416"/>
          <a:stretch>
            <a:fillRect/>
          </a:stretch>
        </p:blipFill>
        <p:spPr>
          <a:xfrm>
            <a:off x="2081639" y="3462338"/>
            <a:ext cx="3409950" cy="2538503"/>
          </a:xfrm>
          <a:prstGeom prst="rect">
            <a:avLst/>
          </a:prstGeom>
          <a:ln>
            <a:solidFill>
              <a:schemeClr val="bg1">
                <a:lumMod val="85000"/>
              </a:schemeClr>
            </a:solidFill>
          </a:ln>
        </p:spPr>
      </p:pic>
      <p:pic>
        <p:nvPicPr>
          <p:cNvPr id="7170" name="Picture 2" descr="https://r.huaweistatic.com/s/ascendstatic/lst/as/hardware/aicard/pc/img_hardware_aicard_atlas300i-du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942" y="2392906"/>
            <a:ext cx="2720094" cy="15694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Atlas 500 A2 </a:t>
            </a:r>
            <a:r>
              <a:rPr lang="zh-CN" altLang="en-US" dirty="0">
                <a:sym typeface="Huawei Sans" panose="020C0503030203020204" pitchFamily="34" charset="0"/>
              </a:rPr>
              <a:t>智能小站</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en-US" altLang="zh-CN" dirty="0">
                <a:sym typeface="Huawei Sans" panose="020C0503030203020204" pitchFamily="34" charset="0"/>
              </a:rPr>
              <a:t>Atlas 500 A2</a:t>
            </a:r>
            <a:r>
              <a:rPr lang="zh-CN" altLang="en-US" dirty="0">
                <a:sym typeface="Huawei Sans" panose="020C0503030203020204" pitchFamily="34" charset="0"/>
              </a:rPr>
              <a:t>智能小站是面向边缘应用的产品，具有环境适应性强、超强计算性能、云边协同等特点，可以在边缘环境广泛部署，满足在交通、社区、园区、商场、超市等复杂环境区域的应用需求。</a:t>
            </a:r>
            <a:endParaRPr lang="zh-CN" altLang="en-US" dirty="0">
              <a:sym typeface="Huawei Sans" panose="020C0503030203020204" pitchFamily="34" charset="0"/>
            </a:endParaRPr>
          </a:p>
        </p:txBody>
      </p:sp>
      <p:sp>
        <p:nvSpPr>
          <p:cNvPr id="5" name="文本框 4"/>
          <p:cNvSpPr txBox="1"/>
          <p:nvPr/>
        </p:nvSpPr>
        <p:spPr>
          <a:xfrm>
            <a:off x="7076677" y="2349080"/>
            <a:ext cx="5308841" cy="3851695"/>
          </a:xfrm>
          <a:prstGeom prst="rect">
            <a:avLst/>
          </a:prstGeom>
          <a:noFill/>
        </p:spPr>
        <p:txBody>
          <a:bodyPr wrap="square" rtlCol="0">
            <a:spAutoFit/>
          </a:bodyPr>
          <a:lstStyle/>
          <a:p>
            <a:pPr>
              <a:lnSpc>
                <a:spcPct val="140000"/>
              </a:lnSpc>
            </a:pP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环境适应性强</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marL="342900" indent="-342900">
              <a:lnSpc>
                <a:spcPct val="140000"/>
              </a:lnSpc>
              <a:buFont typeface="Wingdings" panose="05000000000000000000" pitchFamily="2" charset="2"/>
              <a:buChar char="l"/>
            </a:pP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业界领先的集成</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处理能力的边缘产品</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p>
            <a:pPr marL="342900" indent="-342900">
              <a:lnSpc>
                <a:spcPct val="140000"/>
              </a:lnSpc>
              <a:buFont typeface="Wingdings" panose="05000000000000000000" pitchFamily="2" charset="2"/>
              <a:buChar char="l"/>
            </a:pP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无风扇散热，支持</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-40 ℃</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至</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60 ℃</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室外工作</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防护等级：</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IP40</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超强计算性能</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40000"/>
              </a:lnSpc>
              <a:buFont typeface="Wingdings" panose="05000000000000000000" pitchFamily="2" charset="2"/>
              <a:buChar char="l"/>
            </a:pP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机顶盒大小即支持</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20 TOPS INT8</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算力</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40000"/>
              </a:lnSpc>
              <a:buFont typeface="Wingdings" panose="05000000000000000000" pitchFamily="2" charset="2"/>
              <a:buChar char="l"/>
            </a:pP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40</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路</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1080P 30FPS</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视频分析能力</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云边协同</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40000"/>
              </a:lnSpc>
              <a:buFont typeface="Wingdings" panose="05000000000000000000" pitchFamily="2" charset="2"/>
              <a:buChar char="l"/>
            </a:pP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可选配</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4G</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或</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5G</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模块支持无线传输</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40000"/>
              </a:lnSpc>
              <a:buFont typeface="Wingdings" panose="05000000000000000000" pitchFamily="2" charset="2"/>
              <a:buChar char="l"/>
            </a:pP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云边协同，模型远程自动更新</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40000"/>
              </a:lnSpc>
              <a:buFont typeface="Wingdings" panose="05000000000000000000" pitchFamily="2" charset="2"/>
              <a:buChar char="l"/>
            </a:pP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可在云端统一进行设备管理和固件升级</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 name="图片 6"/>
          <p:cNvPicPr>
            <a:picLocks noChangeAspect="1"/>
          </p:cNvPicPr>
          <p:nvPr/>
        </p:nvPicPr>
        <p:blipFill>
          <a:blip r:embed="rId1"/>
          <a:stretch>
            <a:fillRect/>
          </a:stretch>
        </p:blipFill>
        <p:spPr>
          <a:xfrm>
            <a:off x="766935" y="3046581"/>
            <a:ext cx="2438400" cy="2105025"/>
          </a:xfrm>
          <a:prstGeom prst="rect">
            <a:avLst/>
          </a:prstGeom>
        </p:spPr>
      </p:pic>
      <p:pic>
        <p:nvPicPr>
          <p:cNvPr id="9" name="图片 8"/>
          <p:cNvPicPr>
            <a:picLocks noChangeAspect="1"/>
          </p:cNvPicPr>
          <p:nvPr/>
        </p:nvPicPr>
        <p:blipFill>
          <a:blip r:embed="rId2"/>
          <a:stretch>
            <a:fillRect/>
          </a:stretch>
        </p:blipFill>
        <p:spPr>
          <a:xfrm>
            <a:off x="3638964" y="2998346"/>
            <a:ext cx="3101805" cy="220149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Atlas 500 Pro </a:t>
            </a:r>
            <a:r>
              <a:rPr lang="zh-CN" altLang="en-US" dirty="0">
                <a:sym typeface="Huawei Sans" panose="020C0503030203020204" pitchFamily="34" charset="0"/>
              </a:rPr>
              <a:t>智能边缘服务器</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en-US" altLang="zh-CN" b="1" dirty="0">
                <a:sym typeface="Huawei Sans" panose="020C0503030203020204" pitchFamily="34" charset="0"/>
              </a:rPr>
              <a:t>Atlas 500 Pro </a:t>
            </a:r>
            <a:r>
              <a:rPr lang="zh-CN" altLang="en-US" b="1" dirty="0">
                <a:sym typeface="Huawei Sans" panose="020C0503030203020204" pitchFamily="34" charset="0"/>
              </a:rPr>
              <a:t>智能边缘服务器</a:t>
            </a:r>
            <a:r>
              <a:rPr lang="zh-CN" altLang="en-US" dirty="0">
                <a:sym typeface="Huawei Sans" panose="020C0503030203020204" pitchFamily="34" charset="0"/>
              </a:rPr>
              <a:t>（型号：</a:t>
            </a:r>
            <a:r>
              <a:rPr lang="en-US" altLang="zh-CN" dirty="0">
                <a:sym typeface="Huawei Sans" panose="020C0503030203020204" pitchFamily="34" charset="0"/>
              </a:rPr>
              <a:t>3000</a:t>
            </a:r>
            <a:r>
              <a:rPr lang="zh-CN" altLang="en-US" dirty="0">
                <a:sym typeface="Huawei Sans" panose="020C0503030203020204" pitchFamily="34" charset="0"/>
              </a:rPr>
              <a:t>）是面向边缘 应用的产品，具有超强计算性能、高环境适应性、易于部 署维护和支持云边协同等特点。可以在边缘场景中广泛部 署，满足在安防、交通、社区、园区、商场、超市等复杂 环境区域的应用需求。</a:t>
            </a:r>
            <a:endParaRPr lang="zh-CN" altLang="en-US" dirty="0">
              <a:sym typeface="Huawei Sans" panose="020C0503030203020204" pitchFamily="34" charset="0"/>
            </a:endParaRPr>
          </a:p>
        </p:txBody>
      </p:sp>
      <p:sp>
        <p:nvSpPr>
          <p:cNvPr id="4" name="文本框 3"/>
          <p:cNvSpPr txBox="1"/>
          <p:nvPr/>
        </p:nvSpPr>
        <p:spPr>
          <a:xfrm>
            <a:off x="5543550" y="2686769"/>
            <a:ext cx="6124575" cy="3355086"/>
          </a:xfrm>
          <a:prstGeom prst="rect">
            <a:avLst/>
          </a:prstGeom>
          <a:noFill/>
        </p:spPr>
        <p:txBody>
          <a:bodyPr wrap="square" rtlCol="0">
            <a:spAutoFit/>
          </a:bodyPr>
          <a:lstStyle/>
          <a:p>
            <a:pPr>
              <a:lnSpc>
                <a:spcPct val="140000"/>
              </a:lnSpc>
            </a:pPr>
            <a:r>
              <a:rPr lang="zh-CN" altLang="en-US" sz="1700" dirty="0">
                <a:latin typeface="Huawei Sans" panose="020C0503030203020204" pitchFamily="34" charset="0"/>
                <a:ea typeface="方正兰亭黑简体" panose="02000000000000000000" pitchFamily="2" charset="-122"/>
                <a:sym typeface="Huawei Sans" panose="020C0503030203020204" pitchFamily="34" charset="0"/>
              </a:rPr>
              <a:t>超强算力</a:t>
            </a:r>
            <a:endParaRPr lang="zh-CN" altLang="en-US" sz="1700"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en-US" altLang="zh-CN" sz="1700"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700" dirty="0">
                <a:latin typeface="Huawei Sans" panose="020C0503030203020204" pitchFamily="34" charset="0"/>
                <a:ea typeface="方正兰亭黑简体" panose="02000000000000000000" pitchFamily="2" charset="-122"/>
                <a:sym typeface="Huawei Sans" panose="020C0503030203020204" pitchFamily="34" charset="0"/>
              </a:rPr>
              <a:t>最大支持</a:t>
            </a:r>
            <a:r>
              <a:rPr lang="en-US" altLang="zh-CN" sz="1700" dirty="0">
                <a:latin typeface="Huawei Sans" panose="020C0503030203020204" pitchFamily="34" charset="0"/>
                <a:ea typeface="方正兰亭黑简体" panose="02000000000000000000" pitchFamily="2" charset="-122"/>
                <a:sym typeface="Huawei Sans" panose="020C0503030203020204" pitchFamily="34" charset="0"/>
              </a:rPr>
              <a:t>3</a:t>
            </a:r>
            <a:r>
              <a:rPr lang="zh-CN" altLang="en-US" sz="1700" dirty="0">
                <a:latin typeface="Huawei Sans" panose="020C0503030203020204" pitchFamily="34" charset="0"/>
                <a:ea typeface="方正兰亭黑简体" panose="02000000000000000000" pitchFamily="2" charset="-122"/>
                <a:sym typeface="Huawei Sans" panose="020C0503030203020204" pitchFamily="34" charset="0"/>
              </a:rPr>
              <a:t>张</a:t>
            </a:r>
            <a:r>
              <a:rPr lang="en-US" altLang="zh-CN" sz="1700" dirty="0">
                <a:latin typeface="Huawei Sans" panose="020C0503030203020204" pitchFamily="34" charset="0"/>
                <a:ea typeface="方正兰亭黑简体" panose="02000000000000000000" pitchFamily="2" charset="-122"/>
                <a:sym typeface="Huawei Sans" panose="020C0503030203020204" pitchFamily="34" charset="0"/>
              </a:rPr>
              <a:t>Atlas 300VI/V Pro</a:t>
            </a:r>
            <a:r>
              <a:rPr lang="zh-CN" altLang="en-US" sz="1700" dirty="0">
                <a:latin typeface="Huawei Sans" panose="020C0503030203020204" pitchFamily="34" charset="0"/>
                <a:ea typeface="方正兰亭黑简体" panose="02000000000000000000" pitchFamily="2" charset="-122"/>
                <a:sym typeface="Huawei Sans" panose="020C0503030203020204" pitchFamily="34" charset="0"/>
              </a:rPr>
              <a:t>推理卡，满足多场景推理需求；</a:t>
            </a:r>
            <a:endParaRPr lang="zh-CN" altLang="en-US" sz="1700"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zh-CN" altLang="en-US" sz="1700" dirty="0">
                <a:latin typeface="Huawei Sans" panose="020C0503030203020204" pitchFamily="34" charset="0"/>
                <a:ea typeface="方正兰亭黑简体" panose="02000000000000000000" pitchFamily="2" charset="-122"/>
                <a:sym typeface="Huawei Sans" panose="020C0503030203020204" pitchFamily="34" charset="0"/>
              </a:rPr>
              <a:t>整机可提供</a:t>
            </a:r>
            <a:r>
              <a:rPr lang="en-US" altLang="zh-CN" sz="1700" dirty="0">
                <a:latin typeface="Huawei Sans" panose="020C0503030203020204" pitchFamily="34" charset="0"/>
                <a:ea typeface="方正兰亭黑简体" panose="02000000000000000000" pitchFamily="2" charset="-122"/>
                <a:sym typeface="Huawei Sans" panose="020C0503030203020204" pitchFamily="34" charset="0"/>
              </a:rPr>
              <a:t>384</a:t>
            </a:r>
            <a:r>
              <a:rPr lang="zh-CN" altLang="en-US" sz="1700" dirty="0">
                <a:latin typeface="Huawei Sans" panose="020C0503030203020204" pitchFamily="34" charset="0"/>
                <a:ea typeface="方正兰亭黑简体" panose="02000000000000000000" pitchFamily="2" charset="-122"/>
                <a:sym typeface="Huawei Sans" panose="020C0503030203020204" pitchFamily="34" charset="0"/>
              </a:rPr>
              <a:t>路高清视频实时分析（</a:t>
            </a:r>
            <a:r>
              <a:rPr lang="en-US" altLang="zh-CN" sz="1700" dirty="0">
                <a:latin typeface="Huawei Sans" panose="020C0503030203020204" pitchFamily="34" charset="0"/>
                <a:ea typeface="方正兰亭黑简体" panose="02000000000000000000" pitchFamily="2" charset="-122"/>
                <a:sym typeface="Huawei Sans" panose="020C0503030203020204" pitchFamily="34" charset="0"/>
              </a:rPr>
              <a:t>1080P 30 FPS</a:t>
            </a:r>
            <a:r>
              <a:rPr lang="zh-CN" altLang="en-US" sz="1700" dirty="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700"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en-US" altLang="zh-CN" sz="1700"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700" dirty="0">
                <a:latin typeface="Huawei Sans" panose="020C0503030203020204" pitchFamily="34" charset="0"/>
                <a:ea typeface="方正兰亭黑简体" panose="02000000000000000000" pitchFamily="2" charset="-122"/>
                <a:sym typeface="Huawei Sans" panose="020C0503030203020204" pitchFamily="34" charset="0"/>
              </a:rPr>
              <a:t>搭载鲲鹏</a:t>
            </a:r>
            <a:r>
              <a:rPr lang="en-US" altLang="zh-CN" sz="1700" dirty="0">
                <a:latin typeface="Huawei Sans" panose="020C0503030203020204" pitchFamily="34" charset="0"/>
                <a:ea typeface="方正兰亭黑简体" panose="02000000000000000000" pitchFamily="2" charset="-122"/>
                <a:sym typeface="Huawei Sans" panose="020C0503030203020204" pitchFamily="34" charset="0"/>
              </a:rPr>
              <a:t>920</a:t>
            </a:r>
            <a:r>
              <a:rPr lang="zh-CN" altLang="en-US" sz="1700" dirty="0">
                <a:latin typeface="Huawei Sans" panose="020C0503030203020204" pitchFamily="34" charset="0"/>
                <a:ea typeface="方正兰亭黑简体" panose="02000000000000000000" pitchFamily="2" charset="-122"/>
                <a:sym typeface="Huawei Sans" panose="020C0503030203020204" pitchFamily="34" charset="0"/>
              </a:rPr>
              <a:t>处理器，高效加速应用。</a:t>
            </a:r>
            <a:endParaRPr lang="zh-CN" altLang="en-US" sz="1700"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zh-CN" altLang="en-US" sz="1700" dirty="0">
                <a:latin typeface="Huawei Sans" panose="020C0503030203020204" pitchFamily="34" charset="0"/>
                <a:ea typeface="方正兰亭黑简体" panose="02000000000000000000" pitchFamily="2" charset="-122"/>
                <a:sym typeface="Huawei Sans" panose="020C0503030203020204" pitchFamily="34" charset="0"/>
              </a:rPr>
              <a:t>超高能效</a:t>
            </a:r>
            <a:endParaRPr lang="zh-CN" altLang="en-US" sz="1700"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en-US" altLang="zh-CN" sz="1700"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700" dirty="0">
                <a:latin typeface="Huawei Sans" panose="020C0503030203020204" pitchFamily="34" charset="0"/>
                <a:ea typeface="方正兰亭黑简体" panose="02000000000000000000" pitchFamily="2" charset="-122"/>
                <a:sym typeface="Huawei Sans" panose="020C0503030203020204" pitchFamily="34" charset="0"/>
              </a:rPr>
              <a:t>发挥鲲鹏架构多核、低功耗优势，为推理场景构建高效能、</a:t>
            </a:r>
            <a:endParaRPr lang="zh-CN" altLang="en-US" sz="1700"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zh-CN" altLang="en-US" sz="1700" dirty="0">
                <a:latin typeface="Huawei Sans" panose="020C0503030203020204" pitchFamily="34" charset="0"/>
                <a:ea typeface="方正兰亭黑简体" panose="02000000000000000000" pitchFamily="2" charset="-122"/>
                <a:sym typeface="Huawei Sans" panose="020C0503030203020204" pitchFamily="34" charset="0"/>
              </a:rPr>
              <a:t>低功耗的</a:t>
            </a:r>
            <a:r>
              <a:rPr lang="en-US" altLang="zh-CN" sz="1700" dirty="0">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700" dirty="0">
                <a:latin typeface="Huawei Sans" panose="020C0503030203020204" pitchFamily="34" charset="0"/>
                <a:ea typeface="方正兰亭黑简体" panose="02000000000000000000" pitchFamily="2" charset="-122"/>
                <a:sym typeface="Huawei Sans" panose="020C0503030203020204" pitchFamily="34" charset="0"/>
              </a:rPr>
              <a:t>计算平台；</a:t>
            </a:r>
            <a:endParaRPr lang="zh-CN" altLang="en-US" sz="1700"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en-US" altLang="zh-CN" sz="1700" dirty="0">
                <a:latin typeface="Huawei Sans" panose="020C0503030203020204" pitchFamily="34" charset="0"/>
                <a:ea typeface="方正兰亭黑简体" panose="02000000000000000000" pitchFamily="2" charset="-122"/>
                <a:sym typeface="Huawei Sans" panose="020C0503030203020204" pitchFamily="34" charset="0"/>
              </a:rPr>
              <a:t>• Atlas 300I Pro</a:t>
            </a:r>
            <a:r>
              <a:rPr lang="zh-CN" altLang="en-US" sz="1700" dirty="0">
                <a:latin typeface="Huawei Sans" panose="020C0503030203020204" pitchFamily="34" charset="0"/>
                <a:ea typeface="方正兰亭黑简体" panose="02000000000000000000" pitchFamily="2" charset="-122"/>
                <a:sym typeface="Huawei Sans" panose="020C0503030203020204" pitchFamily="34" charset="0"/>
              </a:rPr>
              <a:t>单卡功耗仅</a:t>
            </a:r>
            <a:r>
              <a:rPr lang="en-US" altLang="zh-CN" sz="1700" dirty="0">
                <a:latin typeface="Huawei Sans" panose="020C0503030203020204" pitchFamily="34" charset="0"/>
                <a:ea typeface="方正兰亭黑简体" panose="02000000000000000000" pitchFamily="2" charset="-122"/>
                <a:sym typeface="Huawei Sans" panose="020C0503030203020204" pitchFamily="34" charset="0"/>
              </a:rPr>
              <a:t>72W</a:t>
            </a:r>
            <a:r>
              <a:rPr lang="zh-CN" altLang="en-US" sz="1700" dirty="0">
                <a:latin typeface="Huawei Sans" panose="020C0503030203020204" pitchFamily="34" charset="0"/>
                <a:ea typeface="方正兰亭黑简体" panose="02000000000000000000" pitchFamily="2" charset="-122"/>
                <a:sym typeface="Huawei Sans" panose="020C0503030203020204" pitchFamily="34" charset="0"/>
              </a:rPr>
              <a:t>，为</a:t>
            </a:r>
            <a:r>
              <a:rPr lang="en-US" altLang="zh-CN" sz="1700" dirty="0">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700" dirty="0">
                <a:latin typeface="Huawei Sans" panose="020C0503030203020204" pitchFamily="34" charset="0"/>
                <a:ea typeface="方正兰亭黑简体" panose="02000000000000000000" pitchFamily="2" charset="-122"/>
                <a:sym typeface="Huawei Sans" panose="020C0503030203020204" pitchFamily="34" charset="0"/>
              </a:rPr>
              <a:t>服务器算力加速同时提供更优的能效比。</a:t>
            </a:r>
            <a:endParaRPr lang="zh-CN" altLang="en-US" sz="17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5" name="图片 4"/>
          <p:cNvPicPr>
            <a:picLocks noChangeAspect="1"/>
          </p:cNvPicPr>
          <p:nvPr/>
        </p:nvPicPr>
        <p:blipFill>
          <a:blip r:embed="rId1"/>
          <a:stretch>
            <a:fillRect/>
          </a:stretch>
        </p:blipFill>
        <p:spPr>
          <a:xfrm>
            <a:off x="1500188" y="4004172"/>
            <a:ext cx="3030538" cy="2144820"/>
          </a:xfrm>
          <a:prstGeom prst="rect">
            <a:avLst/>
          </a:prstGeom>
          <a:ln>
            <a:solidFill>
              <a:schemeClr val="bg1">
                <a:lumMod val="85000"/>
              </a:schemeClr>
            </a:solidFill>
          </a:ln>
        </p:spPr>
      </p:pic>
      <p:pic>
        <p:nvPicPr>
          <p:cNvPr id="10242" name="Picture 2" descr="https://r.huaweistatic.com/s/ascendstatic/lst/Intelligent-edge/boxone_img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5863" y="2632392"/>
            <a:ext cx="3962400" cy="15932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Atlas 800 </a:t>
            </a:r>
            <a:r>
              <a:rPr lang="zh-CN" altLang="en-US" dirty="0">
                <a:sym typeface="Huawei Sans" panose="020C0503030203020204" pitchFamily="34" charset="0"/>
              </a:rPr>
              <a:t>推理服务器（型号：</a:t>
            </a:r>
            <a:r>
              <a:rPr lang="en-US" altLang="zh-CN" dirty="0">
                <a:sym typeface="Huawei Sans" panose="020C0503030203020204" pitchFamily="34" charset="0"/>
              </a:rPr>
              <a:t>3000</a:t>
            </a:r>
            <a:r>
              <a:rPr lang="zh-CN" altLang="en-US" dirty="0">
                <a:sym typeface="Huawei Sans" panose="020C0503030203020204" pitchFamily="34" charset="0"/>
              </a:rPr>
              <a:t>）</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en-US" altLang="zh-CN" b="1" dirty="0">
                <a:sym typeface="Huawei Sans" panose="020C0503030203020204" pitchFamily="34" charset="0"/>
              </a:rPr>
              <a:t>Atlas 800 </a:t>
            </a:r>
            <a:r>
              <a:rPr lang="zh-CN" altLang="en-US" b="1" dirty="0">
                <a:sym typeface="Huawei Sans" panose="020C0503030203020204" pitchFamily="34" charset="0"/>
              </a:rPr>
              <a:t>推理服务器 </a:t>
            </a:r>
            <a:r>
              <a:rPr lang="zh-CN" altLang="en-US" dirty="0">
                <a:sym typeface="Huawei Sans" panose="020C0503030203020204" pitchFamily="34" charset="0"/>
              </a:rPr>
              <a:t>（型号：</a:t>
            </a:r>
            <a:r>
              <a:rPr lang="en-US" altLang="zh-CN" dirty="0">
                <a:sym typeface="Huawei Sans" panose="020C0503030203020204" pitchFamily="34" charset="0"/>
              </a:rPr>
              <a:t>3000</a:t>
            </a:r>
            <a:r>
              <a:rPr lang="zh-CN" altLang="en-US" dirty="0">
                <a:sym typeface="Huawei Sans" panose="020C0503030203020204" pitchFamily="34" charset="0"/>
              </a:rPr>
              <a:t>）最大可支持</a:t>
            </a:r>
            <a:r>
              <a:rPr lang="en-US" altLang="zh-CN" dirty="0">
                <a:sym typeface="Huawei Sans" panose="020C0503030203020204" pitchFamily="34" charset="0"/>
              </a:rPr>
              <a:t>8</a:t>
            </a:r>
            <a:r>
              <a:rPr lang="zh-CN" altLang="en-US" dirty="0">
                <a:sym typeface="Huawei Sans" panose="020C0503030203020204" pitchFamily="34" charset="0"/>
              </a:rPr>
              <a:t>个</a:t>
            </a:r>
            <a:r>
              <a:rPr lang="en-US" altLang="zh-CN" dirty="0">
                <a:sym typeface="Huawei Sans" panose="020C0503030203020204" pitchFamily="34" charset="0"/>
              </a:rPr>
              <a:t>Atlas 300I/V Pro</a:t>
            </a:r>
            <a:r>
              <a:rPr lang="zh-CN" altLang="en-US" dirty="0">
                <a:sym typeface="Huawei Sans" panose="020C0503030203020204" pitchFamily="34" charset="0"/>
              </a:rPr>
              <a:t>，提供强大的实时推理能力和视频分析能力， 广泛应用于中心侧</a:t>
            </a:r>
            <a:r>
              <a:rPr lang="en-US" altLang="zh-CN" dirty="0">
                <a:sym typeface="Huawei Sans" panose="020C0503030203020204" pitchFamily="34" charset="0"/>
              </a:rPr>
              <a:t>AI</a:t>
            </a:r>
            <a:r>
              <a:rPr lang="zh-CN" altLang="en-US" dirty="0">
                <a:sym typeface="Huawei Sans" panose="020C0503030203020204" pitchFamily="34" charset="0"/>
              </a:rPr>
              <a:t>推理场景。 </a:t>
            </a:r>
            <a:endParaRPr lang="zh-CN" altLang="en-US" dirty="0">
              <a:sym typeface="Huawei Sans" panose="020C0503030203020204" pitchFamily="34" charset="0"/>
            </a:endParaRPr>
          </a:p>
        </p:txBody>
      </p:sp>
      <p:pic>
        <p:nvPicPr>
          <p:cNvPr id="4" name="图片 3"/>
          <p:cNvPicPr>
            <a:picLocks noChangeAspect="1"/>
          </p:cNvPicPr>
          <p:nvPr/>
        </p:nvPicPr>
        <p:blipFill>
          <a:blip r:embed="rId1"/>
          <a:stretch>
            <a:fillRect/>
          </a:stretch>
        </p:blipFill>
        <p:spPr>
          <a:xfrm>
            <a:off x="1098548" y="3689180"/>
            <a:ext cx="3324225" cy="2352675"/>
          </a:xfrm>
          <a:prstGeom prst="rect">
            <a:avLst/>
          </a:prstGeom>
          <a:ln>
            <a:solidFill>
              <a:schemeClr val="bg1">
                <a:lumMod val="85000"/>
              </a:schemeClr>
            </a:solidFill>
          </a:ln>
        </p:spPr>
      </p:pic>
      <p:sp>
        <p:nvSpPr>
          <p:cNvPr id="5" name="文本框 4"/>
          <p:cNvSpPr txBox="1"/>
          <p:nvPr/>
        </p:nvSpPr>
        <p:spPr>
          <a:xfrm>
            <a:off x="5237161" y="2265980"/>
            <a:ext cx="6496290" cy="3546997"/>
          </a:xfrm>
          <a:prstGeom prst="rect">
            <a:avLst/>
          </a:prstGeom>
          <a:noFill/>
        </p:spPr>
        <p:txBody>
          <a:bodyPr wrap="square" rtlCol="0">
            <a:spAutoFit/>
          </a:bodyPr>
          <a:lstStyle/>
          <a:p>
            <a:pPr>
              <a:lnSpc>
                <a:spcPct val="140000"/>
              </a:lnSpc>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超强算力</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支持</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8</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张</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Atlas 300I/V Pro </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推理卡，满足多场景推理需求；整机可提供</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1024</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路高清视频实时分析（</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1080P 30FPS</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搭载超强算力的鲲鹏</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920</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处理器，高效加速应用。</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超高能效</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发挥鲲鹏架构多核、低功耗优势，为推理场景构建高效能、</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低功耗的</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计算平台；</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 Atlas 300I/V Pro </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单卡功耗仅</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72W</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，为</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服务器算力加速同时</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40000"/>
              </a:lnSpc>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提供更优的能效比。</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1266" name="Picture 2" descr="https://r.huaweistatic.com/s/ascendstatic/lst/as/hardware/server/product/pc/img_server_smartcityatl_atlas800_3000_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7737" y="1500438"/>
            <a:ext cx="3646488" cy="2215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Atlas 800 </a:t>
            </a:r>
            <a:r>
              <a:rPr lang="zh-CN" altLang="en-US" dirty="0">
                <a:sym typeface="Huawei Sans" panose="020C0503030203020204" pitchFamily="34" charset="0"/>
              </a:rPr>
              <a:t>推理服务器（型号：</a:t>
            </a:r>
            <a:r>
              <a:rPr lang="en-US" altLang="zh-CN" dirty="0">
                <a:sym typeface="Huawei Sans" panose="020C0503030203020204" pitchFamily="34" charset="0"/>
              </a:rPr>
              <a:t>3010</a:t>
            </a:r>
            <a:r>
              <a:rPr lang="zh-CN" altLang="en-US" dirty="0">
                <a:sym typeface="Huawei Sans" panose="020C0503030203020204" pitchFamily="34" charset="0"/>
              </a:rPr>
              <a:t>）</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en-US" altLang="zh-CN" b="1" dirty="0">
                <a:sym typeface="Huawei Sans" panose="020C0503030203020204" pitchFamily="34" charset="0"/>
              </a:rPr>
              <a:t>Atlas 800 </a:t>
            </a:r>
            <a:r>
              <a:rPr lang="zh-CN" altLang="en-US" b="1" dirty="0">
                <a:sym typeface="Huawei Sans" panose="020C0503030203020204" pitchFamily="34" charset="0"/>
              </a:rPr>
              <a:t>推理服务器 （型号：</a:t>
            </a:r>
            <a:r>
              <a:rPr lang="en-US" altLang="zh-CN" b="1" dirty="0">
                <a:sym typeface="Huawei Sans" panose="020C0503030203020204" pitchFamily="34" charset="0"/>
              </a:rPr>
              <a:t>3010</a:t>
            </a:r>
            <a:r>
              <a:rPr lang="zh-CN" altLang="en-US" b="1" dirty="0">
                <a:sym typeface="Huawei Sans" panose="020C0503030203020204" pitchFamily="34" charset="0"/>
              </a:rPr>
              <a:t>）</a:t>
            </a:r>
            <a:r>
              <a:rPr lang="zh-CN" altLang="en-US" dirty="0">
                <a:sym typeface="Huawei Sans" panose="020C0503030203020204" pitchFamily="34" charset="0"/>
              </a:rPr>
              <a:t>是基于</a:t>
            </a:r>
            <a:r>
              <a:rPr lang="en-US" altLang="zh-CN" dirty="0">
                <a:sym typeface="Huawei Sans" panose="020C0503030203020204" pitchFamily="34" charset="0"/>
              </a:rPr>
              <a:t>Intel</a:t>
            </a:r>
            <a:r>
              <a:rPr lang="zh-CN" altLang="en-US" dirty="0">
                <a:sym typeface="Huawei Sans" panose="020C0503030203020204" pitchFamily="34" charset="0"/>
              </a:rPr>
              <a:t>处理器的推理服务器，最多可支持</a:t>
            </a:r>
            <a:r>
              <a:rPr lang="en-US" altLang="zh-CN" dirty="0">
                <a:sym typeface="Huawei Sans" panose="020C0503030203020204" pitchFamily="34" charset="0"/>
              </a:rPr>
              <a:t>7</a:t>
            </a:r>
            <a:r>
              <a:rPr lang="zh-CN" altLang="en-US" dirty="0">
                <a:sym typeface="Huawei Sans" panose="020C0503030203020204" pitchFamily="34" charset="0"/>
              </a:rPr>
              <a:t>个</a:t>
            </a:r>
            <a:r>
              <a:rPr lang="en-US" altLang="zh-CN" dirty="0">
                <a:sym typeface="Huawei Sans" panose="020C0503030203020204" pitchFamily="34" charset="0"/>
              </a:rPr>
              <a:t>Atlas 300I/V Pro</a:t>
            </a:r>
            <a:r>
              <a:rPr lang="zh-CN" altLang="en-US" dirty="0">
                <a:sym typeface="Huawei Sans" panose="020C0503030203020204" pitchFamily="34" charset="0"/>
              </a:rPr>
              <a:t>，支持</a:t>
            </a:r>
            <a:r>
              <a:rPr lang="en-US" altLang="zh-CN" dirty="0">
                <a:sym typeface="Huawei Sans" panose="020C0503030203020204" pitchFamily="34" charset="0"/>
              </a:rPr>
              <a:t>896</a:t>
            </a:r>
            <a:r>
              <a:rPr lang="zh-CN" altLang="en-US" dirty="0">
                <a:sym typeface="Huawei Sans" panose="020C0503030203020204" pitchFamily="34" charset="0"/>
              </a:rPr>
              <a:t>路高清视频实时分析，广泛应用于中心侧</a:t>
            </a:r>
            <a:r>
              <a:rPr lang="en-US" altLang="zh-CN" dirty="0">
                <a:sym typeface="Huawei Sans" panose="020C0503030203020204" pitchFamily="34" charset="0"/>
              </a:rPr>
              <a:t>AI</a:t>
            </a:r>
            <a:r>
              <a:rPr lang="zh-CN" altLang="en-US" dirty="0">
                <a:sym typeface="Huawei Sans" panose="020C0503030203020204" pitchFamily="34" charset="0"/>
              </a:rPr>
              <a:t>推理场景。</a:t>
            </a:r>
            <a:endParaRPr lang="zh-CN" altLang="en-US" dirty="0">
              <a:sym typeface="Huawei Sans" panose="020C0503030203020204" pitchFamily="34" charset="0"/>
            </a:endParaRPr>
          </a:p>
        </p:txBody>
      </p:sp>
      <p:pic>
        <p:nvPicPr>
          <p:cNvPr id="4" name="图片 3"/>
          <p:cNvPicPr>
            <a:picLocks noChangeAspect="1"/>
          </p:cNvPicPr>
          <p:nvPr/>
        </p:nvPicPr>
        <p:blipFill>
          <a:blip r:embed="rId1"/>
          <a:stretch>
            <a:fillRect/>
          </a:stretch>
        </p:blipFill>
        <p:spPr>
          <a:xfrm>
            <a:off x="1098548" y="3689180"/>
            <a:ext cx="3324225" cy="2352675"/>
          </a:xfrm>
          <a:prstGeom prst="rect">
            <a:avLst/>
          </a:prstGeom>
          <a:ln>
            <a:solidFill>
              <a:schemeClr val="bg1">
                <a:lumMod val="85000"/>
              </a:schemeClr>
            </a:solidFill>
          </a:ln>
        </p:spPr>
      </p:pic>
      <p:sp>
        <p:nvSpPr>
          <p:cNvPr id="5" name="文本框 4"/>
          <p:cNvSpPr txBox="1"/>
          <p:nvPr/>
        </p:nvSpPr>
        <p:spPr>
          <a:xfrm>
            <a:off x="5237161" y="2265980"/>
            <a:ext cx="6496290" cy="3154710"/>
          </a:xfrm>
          <a:prstGeom prst="rect">
            <a:avLst/>
          </a:prstGeom>
          <a:noFill/>
        </p:spPr>
        <p:txBody>
          <a:bodyPr wrap="square" rtlCol="0">
            <a:spAutoFit/>
          </a:bodyPr>
          <a:lstStyle/>
          <a:p>
            <a:pPr marL="0" marR="0" lvl="0" indent="0" algn="l" defTabSz="914400" rtl="0" eaLnBrk="1" fontAlgn="auto" latinLnBrk="0" hangingPunct="1">
              <a:lnSpc>
                <a:spcPct val="140000"/>
              </a:lnSpc>
              <a:spcBef>
                <a:spcPts val="0"/>
              </a:spcBef>
              <a:spcAft>
                <a:spcPts val="0"/>
              </a:spcAft>
              <a:buClrTx/>
              <a:buSzTx/>
              <a:buFontTx/>
              <a:buNone/>
              <a:defRPr/>
            </a:pPr>
            <a:r>
              <a:rPr lang="zh-CN" altLang="en-US"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灵活配置，适配多项负载</a:t>
            </a:r>
            <a:endParaRPr lang="en-US" altLang="zh-CN"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marR="0" lvl="0" indent="-285750" algn="l" defTabSz="914400" rtl="0" eaLnBrk="1" fontAlgn="auto" latinLnBrk="0" hangingPunct="1">
              <a:lnSpc>
                <a:spcPct val="14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支持</a:t>
            </a:r>
            <a:r>
              <a:rPr kumimoji="0" lang="en-US" altLang="zh-CN"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SAS/SATA/</a:t>
            </a:r>
            <a:r>
              <a:rPr kumimoji="0" lang="en-US" altLang="zh-CN" sz="1800" b="0" i="0" u="none" strike="noStrike" kern="120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NVMe</a:t>
            </a:r>
            <a:r>
              <a:rPr kumimoji="0" lang="en-US" altLang="zh-CN"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/M.2 SSD</a:t>
            </a:r>
            <a:r>
              <a:rPr kumimoji="0" lang="zh-CN" altLang="en-US"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硬盘多种组合灵活配置</a:t>
            </a:r>
            <a:endParaRPr kumimoji="0" lang="zh-CN" altLang="en-US"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285750" marR="0" lvl="0" indent="-285750" algn="l" defTabSz="914400" rtl="0" eaLnBrk="1" fontAlgn="auto" latinLnBrk="0" hangingPunct="1">
              <a:lnSpc>
                <a:spcPct val="14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支持板载网卡和灵活</a:t>
            </a:r>
            <a:r>
              <a:rPr kumimoji="0" lang="en-US" altLang="zh-CN"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I/O</a:t>
            </a:r>
            <a:r>
              <a:rPr kumimoji="0" lang="zh-CN" altLang="en-US"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卡，提供丰富多样的网络接口</a:t>
            </a:r>
            <a:endParaRPr kumimoji="0" lang="en-US" altLang="zh-CN"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l" defTabSz="914400" rtl="0" eaLnBrk="1" fontAlgn="auto" latinLnBrk="0" hangingPunct="1">
              <a:lnSpc>
                <a:spcPct val="140000"/>
              </a:lnSpc>
              <a:spcBef>
                <a:spcPts val="0"/>
              </a:spcBef>
              <a:spcAft>
                <a:spcPts val="0"/>
              </a:spcAft>
              <a:buClrTx/>
              <a:buSzTx/>
              <a:buFontTx/>
              <a:buNone/>
              <a:defRPr/>
            </a:pPr>
            <a:endParaRPr lang="en-US" altLang="zh-CN"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l" defTabSz="914400" rtl="0" eaLnBrk="1" fontAlgn="auto" latinLnBrk="0" hangingPunct="1">
              <a:lnSpc>
                <a:spcPct val="14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智能视频分析</a:t>
            </a:r>
            <a:endParaRPr kumimoji="0" lang="en-US" altLang="zh-CN"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285750" marR="0" lvl="0" indent="-285750" algn="l" defTabSz="914400" rtl="0" eaLnBrk="1" fontAlgn="auto" latinLnBrk="0" hangingPunct="1">
              <a:lnSpc>
                <a:spcPct val="140000"/>
              </a:lnSpc>
              <a:spcBef>
                <a:spcPts val="0"/>
              </a:spcBef>
              <a:spcAft>
                <a:spcPts val="0"/>
              </a:spcAft>
              <a:buClrTx/>
              <a:buSzTx/>
              <a:buFont typeface="Wingdings" panose="05000000000000000000" pitchFamily="2" charset="2"/>
              <a:buChar char="l"/>
              <a:defRPr/>
            </a:pPr>
            <a:r>
              <a:rPr lang="zh-CN" altLang="en-US"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最大支持</a:t>
            </a:r>
            <a:r>
              <a:rPr lang="en-US" altLang="zh-CN"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7</a:t>
            </a:r>
            <a:r>
              <a:rPr lang="zh-CN" altLang="en-US"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张</a:t>
            </a:r>
            <a:r>
              <a:rPr lang="en-US" altLang="zh-CN"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Atlas 300I/V Pro</a:t>
            </a:r>
            <a:r>
              <a:rPr lang="zh-CN" altLang="en-US"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marR="0" lvl="0" indent="-285750" algn="l" defTabSz="914400" rtl="0" eaLnBrk="1" fontAlgn="auto" latinLnBrk="0" hangingPunct="1">
              <a:lnSpc>
                <a:spcPct val="140000"/>
              </a:lnSpc>
              <a:spcBef>
                <a:spcPts val="0"/>
              </a:spcBef>
              <a:spcAft>
                <a:spcPts val="0"/>
              </a:spcAft>
              <a:buClrTx/>
              <a:buSzTx/>
              <a:buFont typeface="Wingdings" panose="05000000000000000000" pitchFamily="2" charset="2"/>
              <a:buChar char="l"/>
              <a:defRPr/>
            </a:pPr>
            <a:r>
              <a:rPr lang="en-US" altLang="zh-CN"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Atlas</a:t>
            </a:r>
            <a:r>
              <a:rPr lang="zh-CN" altLang="en-US"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持</a:t>
            </a:r>
            <a:r>
              <a:rPr lang="en-US" altLang="zh-CN"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896</a:t>
            </a:r>
            <a:r>
              <a:rPr lang="zh-CN" altLang="en-US"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路高清视频实时分析（</a:t>
            </a:r>
            <a:r>
              <a:rPr lang="en-US" altLang="zh-CN"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1080P 30FPS</a:t>
            </a:r>
            <a:r>
              <a:rPr lang="zh-CN" altLang="en-US"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l" defTabSz="914400" rtl="0" eaLnBrk="1" fontAlgn="auto" latinLnBrk="0" hangingPunct="1">
              <a:lnSpc>
                <a:spcPct val="14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 name="图片 6"/>
          <p:cNvPicPr>
            <a:picLocks noChangeAspect="1"/>
          </p:cNvPicPr>
          <p:nvPr/>
        </p:nvPicPr>
        <p:blipFill>
          <a:blip r:embed="rId2"/>
          <a:stretch>
            <a:fillRect/>
          </a:stretch>
        </p:blipFill>
        <p:spPr>
          <a:xfrm>
            <a:off x="896014" y="2171662"/>
            <a:ext cx="3703907" cy="126385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Atlas 800I A2 </a:t>
            </a:r>
            <a:r>
              <a:rPr lang="zh-CN" altLang="en-US" dirty="0">
                <a:sym typeface="Huawei Sans" panose="020C0503030203020204" pitchFamily="34" charset="0"/>
              </a:rPr>
              <a:t>推理服务器</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en-US" altLang="zh-CN" dirty="0">
                <a:sym typeface="Huawei Sans" panose="020C0503030203020204" pitchFamily="34" charset="0"/>
              </a:rPr>
              <a:t>Atlas 800I A2 </a:t>
            </a:r>
            <a:r>
              <a:rPr lang="zh-CN" altLang="en-US" dirty="0">
                <a:sym typeface="Huawei Sans" panose="020C0503030203020204" pitchFamily="34" charset="0"/>
              </a:rPr>
              <a:t>推理服务器采用</a:t>
            </a:r>
            <a:r>
              <a:rPr lang="en-US" altLang="zh-CN" dirty="0">
                <a:sym typeface="Huawei Sans" panose="020C0503030203020204" pitchFamily="34" charset="0"/>
              </a:rPr>
              <a:t>8</a:t>
            </a:r>
            <a:r>
              <a:rPr lang="zh-CN" altLang="en-US" dirty="0">
                <a:sym typeface="Huawei Sans" panose="020C0503030203020204" pitchFamily="34" charset="0"/>
              </a:rPr>
              <a:t>模组高效推理方式，提供强劲 </a:t>
            </a:r>
            <a:r>
              <a:rPr lang="en-US" altLang="zh-CN" dirty="0">
                <a:sym typeface="Huawei Sans" panose="020C0503030203020204" pitchFamily="34" charset="0"/>
              </a:rPr>
              <a:t>AI </a:t>
            </a:r>
            <a:r>
              <a:rPr lang="zh-CN" altLang="en-US" dirty="0">
                <a:sym typeface="Huawei Sans" panose="020C0503030203020204" pitchFamily="34" charset="0"/>
              </a:rPr>
              <a:t>推理能力，在算力、内存带宽和互联能力方面具有优势，可广泛应用于生成式大模型推理，例如智能客服、文案生成、知识沉淀等内容生成类场景，支持</a:t>
            </a:r>
            <a:r>
              <a:rPr lang="en-US" altLang="zh-CN" dirty="0">
                <a:sym typeface="Huawei Sans" panose="020C0503030203020204" pitchFamily="34" charset="0"/>
              </a:rPr>
              <a:t>NPU</a:t>
            </a:r>
            <a:r>
              <a:rPr lang="zh-CN" altLang="en-US" dirty="0">
                <a:sym typeface="Huawei Sans" panose="020C0503030203020204" pitchFamily="34" charset="0"/>
              </a:rPr>
              <a:t>互联，提升大模型推理效率。</a:t>
            </a:r>
            <a:endParaRPr lang="zh-CN" altLang="en-US" dirty="0">
              <a:sym typeface="Huawei Sans" panose="020C0503030203020204" pitchFamily="34" charset="0"/>
            </a:endParaRPr>
          </a:p>
        </p:txBody>
      </p:sp>
      <p:pic>
        <p:nvPicPr>
          <p:cNvPr id="5" name="图片 4"/>
          <p:cNvPicPr>
            <a:picLocks noChangeAspect="1"/>
          </p:cNvPicPr>
          <p:nvPr/>
        </p:nvPicPr>
        <p:blipFill>
          <a:blip r:embed="rId1"/>
          <a:stretch>
            <a:fillRect/>
          </a:stretch>
        </p:blipFill>
        <p:spPr>
          <a:xfrm>
            <a:off x="3604877" y="3244982"/>
            <a:ext cx="4909222" cy="212973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DeepSeek</a:t>
            </a:r>
            <a:r>
              <a:rPr lang="zh-CN" altLang="en-US" dirty="0"/>
              <a:t>与</a:t>
            </a:r>
            <a:r>
              <a:rPr lang="en-US" altLang="zh-CN" dirty="0"/>
              <a:t>Ascend</a:t>
            </a:r>
            <a:r>
              <a:rPr lang="zh-CN" altLang="en-US" dirty="0"/>
              <a:t>碰撞的火花</a:t>
            </a:r>
            <a:endParaRPr lang="zh-CN" altLang="en-US" dirty="0"/>
          </a:p>
        </p:txBody>
      </p:sp>
      <p:sp>
        <p:nvSpPr>
          <p:cNvPr id="3" name="文本占位符 2"/>
          <p:cNvSpPr>
            <a:spLocks noGrp="1"/>
          </p:cNvSpPr>
          <p:nvPr>
            <p:ph type="body" sz="quarter" idx="10"/>
          </p:nvPr>
        </p:nvSpPr>
        <p:spPr/>
        <p:txBody>
          <a:bodyPr/>
          <a:lstStyle/>
          <a:p>
            <a:r>
              <a:rPr lang="en-US" altLang="zh-CN" dirty="0"/>
              <a:t>DeepSeek-V3</a:t>
            </a:r>
            <a:r>
              <a:rPr lang="zh-CN" altLang="en-US" dirty="0"/>
              <a:t>是由</a:t>
            </a:r>
            <a:r>
              <a:rPr lang="en-US" altLang="zh-CN" dirty="0" err="1"/>
              <a:t>DeepSeek</a:t>
            </a:r>
            <a:r>
              <a:rPr lang="zh-CN" altLang="en-US" dirty="0"/>
              <a:t>团队开发的一个强大的混合专家（</a:t>
            </a:r>
            <a:r>
              <a:rPr lang="en-US" altLang="zh-CN" dirty="0" err="1"/>
              <a:t>MoE</a:t>
            </a:r>
            <a:r>
              <a:rPr lang="zh-CN" altLang="en-US" dirty="0"/>
              <a:t>）语言模型，</a:t>
            </a:r>
            <a:r>
              <a:rPr lang="en-US" altLang="zh-CN" b="0" i="0" dirty="0">
                <a:effectLst/>
                <a:latin typeface="HarmonyOS-Hans"/>
              </a:rPr>
              <a:t>DeepSeek-R1</a:t>
            </a:r>
            <a:r>
              <a:rPr lang="zh-CN" altLang="en-US" b="0" i="0" dirty="0">
                <a:effectLst/>
                <a:latin typeface="HarmonyOS-Hans"/>
              </a:rPr>
              <a:t>模型是在</a:t>
            </a:r>
            <a:r>
              <a:rPr lang="en-US" altLang="zh-CN" dirty="0"/>
              <a:t>DeepSeek-V3</a:t>
            </a:r>
            <a:r>
              <a:rPr lang="zh-CN" altLang="en-US" dirty="0"/>
              <a:t>训练得到的推理模型，二者总参数量均为</a:t>
            </a:r>
            <a:r>
              <a:rPr lang="en-US" altLang="zh-CN" dirty="0"/>
              <a:t>671B</a:t>
            </a:r>
            <a:r>
              <a:rPr lang="zh-CN" altLang="en-US" dirty="0"/>
              <a:t>。</a:t>
            </a:r>
            <a:endParaRPr lang="en-US" altLang="zh-CN" dirty="0"/>
          </a:p>
          <a:p>
            <a:r>
              <a:rPr lang="zh-CN" altLang="en-US" dirty="0"/>
              <a:t>为了实现高效推理性能，</a:t>
            </a:r>
            <a:r>
              <a:rPr lang="en-US" altLang="zh-CN" dirty="0"/>
              <a:t>Atlas 800I A2</a:t>
            </a:r>
            <a:r>
              <a:rPr lang="zh-CN" altLang="en-US" dirty="0"/>
              <a:t>推理服务器进行了深度适配。</a:t>
            </a:r>
            <a:endParaRPr lang="en-US" altLang="zh-CN" dirty="0"/>
          </a:p>
          <a:p>
            <a:endParaRPr lang="en-US" altLang="zh-CN" dirty="0"/>
          </a:p>
          <a:p>
            <a:endParaRPr lang="en-US" altLang="zh-CN" dirty="0"/>
          </a:p>
          <a:p>
            <a:endParaRPr lang="en-US" altLang="zh-CN" dirty="0"/>
          </a:p>
          <a:p>
            <a:endParaRPr lang="en-US" altLang="zh-CN" dirty="0"/>
          </a:p>
        </p:txBody>
      </p:sp>
      <p:sp>
        <p:nvSpPr>
          <p:cNvPr id="6" name="加号 5"/>
          <p:cNvSpPr/>
          <p:nvPr/>
        </p:nvSpPr>
        <p:spPr>
          <a:xfrm>
            <a:off x="5857484" y="3765551"/>
            <a:ext cx="990600" cy="895350"/>
          </a:xfrm>
          <a:prstGeom prst="mathPlus">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7595796" y="3429000"/>
            <a:ext cx="2505075" cy="148907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i="1" dirty="0" err="1"/>
              <a:t>DeepSeek</a:t>
            </a:r>
            <a:endParaRPr lang="zh-CN" altLang="en-US" sz="3200" b="1" i="1" dirty="0"/>
          </a:p>
        </p:txBody>
      </p:sp>
      <p:pic>
        <p:nvPicPr>
          <p:cNvPr id="8" name="图片 7"/>
          <p:cNvPicPr>
            <a:picLocks noChangeAspect="1"/>
          </p:cNvPicPr>
          <p:nvPr/>
        </p:nvPicPr>
        <p:blipFill>
          <a:blip r:embed="rId1"/>
          <a:stretch>
            <a:fillRect/>
          </a:stretch>
        </p:blipFill>
        <p:spPr>
          <a:xfrm>
            <a:off x="1668105" y="3346450"/>
            <a:ext cx="3533775" cy="15716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Atlas 800T A2 </a:t>
            </a:r>
            <a:r>
              <a:rPr lang="zh-CN" altLang="en-US" dirty="0">
                <a:sym typeface="Huawei Sans" panose="020C0503030203020204" pitchFamily="34" charset="0"/>
              </a:rPr>
              <a:t>训练服务器</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en-US" altLang="zh-CN" dirty="0">
                <a:sym typeface="Huawei Sans" panose="020C0503030203020204" pitchFamily="34" charset="0"/>
              </a:rPr>
              <a:t>Atlas 800T A2</a:t>
            </a:r>
            <a:r>
              <a:rPr lang="zh-CN" altLang="en-US" dirty="0">
                <a:sym typeface="Huawei Sans" panose="020C0503030203020204" pitchFamily="34" charset="0"/>
              </a:rPr>
              <a:t>训练服务器具有更高算力密度、极致能效比与高速网络带宽等特点。该服务器广泛应用于深度学习模型开发和训练，适用于智慧城市、智慧金融、教育科研、运营商等需要大算力的行业领域。</a:t>
            </a:r>
            <a:endParaRPr lang="zh-CN" altLang="en-US" dirty="0">
              <a:sym typeface="Huawei Sans" panose="020C0503030203020204" pitchFamily="34" charset="0"/>
            </a:endParaRPr>
          </a:p>
        </p:txBody>
      </p:sp>
      <p:pic>
        <p:nvPicPr>
          <p:cNvPr id="5" name="图片 4"/>
          <p:cNvPicPr>
            <a:picLocks noChangeAspect="1"/>
          </p:cNvPicPr>
          <p:nvPr/>
        </p:nvPicPr>
        <p:blipFill>
          <a:blip r:embed="rId1"/>
          <a:stretch>
            <a:fillRect/>
          </a:stretch>
        </p:blipFill>
        <p:spPr>
          <a:xfrm>
            <a:off x="3835075" y="3500438"/>
            <a:ext cx="4448826" cy="19987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ym typeface="Huawei Sans" panose="020C0503030203020204" pitchFamily="34" charset="0"/>
              </a:rPr>
              <a:t>学完本课程后，您将能够：</a:t>
            </a:r>
            <a:endParaRPr lang="en-US" altLang="zh-CN" dirty="0">
              <a:sym typeface="Huawei Sans" panose="020C0503030203020204" pitchFamily="34" charset="0"/>
            </a:endParaRPr>
          </a:p>
          <a:p>
            <a:pPr lvl="1"/>
            <a:r>
              <a:rPr lang="zh-CN" altLang="en-US" dirty="0">
                <a:sym typeface="Huawei Sans" panose="020C0503030203020204" pitchFamily="34" charset="0"/>
              </a:rPr>
              <a:t>了解昇腾芯片的硬件架构；</a:t>
            </a:r>
            <a:endParaRPr lang="en-US" altLang="zh-CN" dirty="0">
              <a:sym typeface="Huawei Sans" panose="020C0503030203020204" pitchFamily="34" charset="0"/>
            </a:endParaRPr>
          </a:p>
          <a:p>
            <a:pPr lvl="1"/>
            <a:r>
              <a:rPr lang="zh-CN" altLang="en-US" dirty="0">
                <a:sym typeface="Huawei Sans" panose="020C0503030203020204" pitchFamily="34" charset="0"/>
              </a:rPr>
              <a:t>了解昇腾</a:t>
            </a:r>
            <a:r>
              <a:rPr lang="en-US" altLang="zh-CN" dirty="0">
                <a:sym typeface="Huawei Sans" panose="020C0503030203020204" pitchFamily="34" charset="0"/>
              </a:rPr>
              <a:t>AI</a:t>
            </a:r>
            <a:r>
              <a:rPr lang="zh-CN" altLang="en-US" dirty="0">
                <a:sym typeface="Huawei Sans" panose="020C0503030203020204" pitchFamily="34" charset="0"/>
              </a:rPr>
              <a:t>基础软硬件；</a:t>
            </a:r>
            <a:endParaRPr lang="en-US" altLang="zh-CN" dirty="0">
              <a:sym typeface="Huawei Sans" panose="020C0503030203020204" pitchFamily="34" charset="0"/>
            </a:endParaRPr>
          </a:p>
          <a:p>
            <a:pPr lvl="1"/>
            <a:r>
              <a:rPr lang="zh-CN" altLang="en-US" dirty="0">
                <a:sym typeface="Huawei Sans" panose="020C0503030203020204" pitchFamily="34" charset="0"/>
              </a:rPr>
              <a:t>了解昇腾大模型解决方案的优势。</a:t>
            </a:r>
            <a:endParaRPr lang="en-US" altLang="zh-CN" dirty="0">
              <a:sym typeface="Huawei Sans" panose="020C0503030203020204" pitchFamily="34" charset="0"/>
            </a:endParaRPr>
          </a:p>
          <a:p>
            <a:pPr lvl="1"/>
            <a:endParaRPr lang="en-US" altLang="zh-CN" dirty="0">
              <a:sym typeface="Huawei Sans" panose="020C0503030203020204" pitchFamily="34" charset="0"/>
            </a:endParaRPr>
          </a:p>
          <a:p>
            <a:endParaRPr lang="zh-CN" altLang="en-US" dirty="0">
              <a:sym typeface="Huawei Sans" panose="020C0503030203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Atlas 900 A2 </a:t>
            </a:r>
            <a:r>
              <a:rPr lang="en-US" altLang="zh-CN" dirty="0" err="1">
                <a:sym typeface="Huawei Sans" panose="020C0503030203020204" pitchFamily="34" charset="0"/>
              </a:rPr>
              <a:t>PoD</a:t>
            </a:r>
            <a:endParaRPr lang="en-US" altLang="zh-CN" dirty="0">
              <a:sym typeface="Huawei Sans" panose="020C0503030203020204" pitchFamily="34" charset="0"/>
            </a:endParaRPr>
          </a:p>
        </p:txBody>
      </p:sp>
      <p:sp>
        <p:nvSpPr>
          <p:cNvPr id="3" name="文本占位符 2"/>
          <p:cNvSpPr>
            <a:spLocks noGrp="1"/>
          </p:cNvSpPr>
          <p:nvPr>
            <p:ph type="body" sz="quarter" idx="10"/>
          </p:nvPr>
        </p:nvSpPr>
        <p:spPr>
          <a:xfrm>
            <a:off x="455612" y="1047750"/>
            <a:ext cx="11280776" cy="4879805"/>
          </a:xfrm>
        </p:spPr>
        <p:txBody>
          <a:bodyPr/>
          <a:lstStyle/>
          <a:p>
            <a:r>
              <a:rPr lang="en-US" altLang="zh-CN" b="1" dirty="0">
                <a:sym typeface="Huawei Sans" panose="020C0503030203020204" pitchFamily="34" charset="0"/>
              </a:rPr>
              <a:t>Atlas 900 A2 </a:t>
            </a:r>
            <a:r>
              <a:rPr lang="en-US" altLang="zh-CN" b="1" dirty="0" err="1">
                <a:sym typeface="Huawei Sans" panose="020C0503030203020204" pitchFamily="34" charset="0"/>
              </a:rPr>
              <a:t>PoD</a:t>
            </a:r>
            <a:r>
              <a:rPr lang="en-US" altLang="zh-CN" b="1" dirty="0">
                <a:sym typeface="Huawei Sans" panose="020C0503030203020204" pitchFamily="34" charset="0"/>
              </a:rPr>
              <a:t> </a:t>
            </a:r>
            <a:r>
              <a:rPr lang="zh-CN" altLang="en-US" dirty="0">
                <a:sym typeface="Huawei Sans" panose="020C0503030203020204" pitchFamily="34" charset="0"/>
              </a:rPr>
              <a:t>集群基础单元，具有极致算力密度、极高</a:t>
            </a:r>
            <a:r>
              <a:rPr lang="en-US" altLang="zh-CN" dirty="0">
                <a:sym typeface="Huawei Sans" panose="020C0503030203020204" pitchFamily="34" charset="0"/>
              </a:rPr>
              <a:t>AI</a:t>
            </a:r>
            <a:r>
              <a:rPr lang="zh-CN" altLang="en-US" dirty="0">
                <a:sym typeface="Huawei Sans" panose="020C0503030203020204" pitchFamily="34" charset="0"/>
              </a:rPr>
              <a:t>能效、极简交付部署等特点。该基础单元广泛应用于深度学习模型开发和训练，适用于人工智能计算中心、智慧城市、科研探索、运营商等需要重算力的场景；</a:t>
            </a:r>
            <a:endParaRPr lang="en-US" altLang="zh-CN" dirty="0">
              <a:sym typeface="Huawei Sans" panose="020C0503030203020204" pitchFamily="34" charset="0"/>
            </a:endParaRPr>
          </a:p>
          <a:p>
            <a:r>
              <a:rPr lang="zh-CN" altLang="en-US" dirty="0">
                <a:sym typeface="Huawei Sans" panose="020C0503030203020204" pitchFamily="34" charset="0"/>
              </a:rPr>
              <a:t>其中</a:t>
            </a:r>
            <a:r>
              <a:rPr lang="en-US" altLang="zh-CN" dirty="0">
                <a:sym typeface="Huawei Sans" panose="020C0503030203020204" pitchFamily="34" charset="0"/>
              </a:rPr>
              <a:t>Atlas 900 A2</a:t>
            </a:r>
            <a:r>
              <a:rPr lang="zh-CN" altLang="en-US" dirty="0">
                <a:sym typeface="Huawei Sans" panose="020C0503030203020204" pitchFamily="34" charset="0"/>
              </a:rPr>
              <a:t>还使用了天成三总线。</a:t>
            </a:r>
            <a:endParaRPr lang="zh-CN" altLang="en-US" dirty="0">
              <a:sym typeface="Huawei Sans" panose="020C0503030203020204" pitchFamily="34" charset="0"/>
            </a:endParaRPr>
          </a:p>
        </p:txBody>
      </p:sp>
      <p:pic>
        <p:nvPicPr>
          <p:cNvPr id="7170" name="Picture 2" descr="https://r.huaweistatic.com/s/ascendstatic/lst/AIServer/product/Atlas900-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55653" y="3271284"/>
            <a:ext cx="1682410" cy="30848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z="2000" b="1" dirty="0">
                <a:sym typeface="Huawei Sans" panose="020C0503030203020204" pitchFamily="34" charset="0"/>
              </a:rPr>
              <a:t>昇腾</a:t>
            </a:r>
            <a:r>
              <a:rPr lang="en-US" altLang="zh-CN" sz="2000" b="1" dirty="0">
                <a:sym typeface="Huawei Sans" panose="020C0503030203020204" pitchFamily="34" charset="0"/>
              </a:rPr>
              <a:t>AI</a:t>
            </a:r>
            <a:r>
              <a:rPr lang="zh-CN" altLang="en-US" sz="2000" b="1" dirty="0">
                <a:sym typeface="Huawei Sans" panose="020C0503030203020204" pitchFamily="34" charset="0"/>
              </a:rPr>
              <a:t>基础软硬件平台</a:t>
            </a:r>
            <a:endParaRPr lang="en-US" altLang="zh-CN" sz="2000" b="1" dirty="0">
              <a:sym typeface="Huawei Sans" panose="020C0503030203020204" pitchFamily="34" charset="0"/>
            </a:endParaRPr>
          </a:p>
          <a:p>
            <a:pPr lvl="1"/>
            <a:r>
              <a:rPr lang="en-US" altLang="zh-CN" sz="1800" dirty="0">
                <a:solidFill>
                  <a:schemeClr val="bg1">
                    <a:lumMod val="50000"/>
                  </a:schemeClr>
                </a:solidFill>
                <a:sym typeface="Huawei Sans" panose="020C0503030203020204" pitchFamily="34" charset="0"/>
              </a:rPr>
              <a:t>AI</a:t>
            </a:r>
            <a:r>
              <a:rPr lang="zh-CN" altLang="en-US" sz="1800" dirty="0">
                <a:solidFill>
                  <a:schemeClr val="bg1">
                    <a:lumMod val="50000"/>
                  </a:schemeClr>
                </a:solidFill>
                <a:sym typeface="Huawei Sans" panose="020C0503030203020204" pitchFamily="34" charset="0"/>
              </a:rPr>
              <a:t>芯片概览</a:t>
            </a:r>
            <a:endParaRPr lang="en-US" altLang="zh-CN" sz="1800" dirty="0">
              <a:solidFill>
                <a:schemeClr val="bg1">
                  <a:lumMod val="50000"/>
                </a:schemeClr>
              </a:solidFill>
              <a:sym typeface="Huawei Sans" panose="020C0503030203020204" pitchFamily="34" charset="0"/>
            </a:endParaRPr>
          </a:p>
          <a:p>
            <a:pPr lvl="1"/>
            <a:r>
              <a:rPr lang="zh-CN" altLang="en-US" sz="1800" dirty="0">
                <a:solidFill>
                  <a:schemeClr val="bg1">
                    <a:lumMod val="50000"/>
                  </a:schemeClr>
                </a:solidFill>
                <a:sym typeface="Huawei Sans" panose="020C0503030203020204" pitchFamily="34" charset="0"/>
              </a:rPr>
              <a:t>昇腾芯片硬件架构</a:t>
            </a:r>
            <a:endParaRPr lang="en-US" altLang="zh-CN" sz="1800" dirty="0">
              <a:solidFill>
                <a:schemeClr val="bg1">
                  <a:lumMod val="50000"/>
                </a:schemeClr>
              </a:solidFill>
              <a:sym typeface="Huawei Sans" panose="020C0503030203020204" pitchFamily="34" charset="0"/>
            </a:endParaRPr>
          </a:p>
          <a:p>
            <a:pPr lvl="1"/>
            <a:r>
              <a:rPr lang="zh-CN" altLang="en-US" sz="1800" dirty="0">
                <a:solidFill>
                  <a:schemeClr val="bg1">
                    <a:lumMod val="50000"/>
                  </a:schemeClr>
                </a:solidFill>
                <a:sym typeface="Huawei Sans" panose="020C0503030203020204" pitchFamily="34" charset="0"/>
              </a:rPr>
              <a:t>昇腾</a:t>
            </a:r>
            <a:r>
              <a:rPr lang="en-US" altLang="zh-CN" sz="1800" dirty="0">
                <a:solidFill>
                  <a:schemeClr val="bg1">
                    <a:lumMod val="50000"/>
                  </a:schemeClr>
                </a:solidFill>
                <a:sym typeface="Huawei Sans" panose="020C0503030203020204" pitchFamily="34" charset="0"/>
              </a:rPr>
              <a:t>AI</a:t>
            </a:r>
            <a:r>
              <a:rPr lang="zh-CN" altLang="en-US" sz="1800" dirty="0">
                <a:solidFill>
                  <a:schemeClr val="bg1">
                    <a:lumMod val="50000"/>
                  </a:schemeClr>
                </a:solidFill>
                <a:sym typeface="Huawei Sans" panose="020C0503030203020204" pitchFamily="34" charset="0"/>
              </a:rPr>
              <a:t>基础硬件</a:t>
            </a:r>
            <a:endParaRPr lang="en-US" altLang="zh-CN" sz="1800" dirty="0">
              <a:solidFill>
                <a:schemeClr val="bg1">
                  <a:lumMod val="50000"/>
                </a:schemeClr>
              </a:solidFill>
              <a:sym typeface="Huawei Sans" panose="020C0503030203020204" pitchFamily="34" charset="0"/>
            </a:endParaRPr>
          </a:p>
          <a:p>
            <a:pPr lvl="1"/>
            <a:r>
              <a:rPr lang="zh-CN" altLang="en-US" sz="1800" dirty="0">
                <a:sym typeface="Huawei Sans" panose="020C0503030203020204" pitchFamily="34" charset="0"/>
              </a:rPr>
              <a:t>昇腾</a:t>
            </a:r>
            <a:r>
              <a:rPr lang="en-US" altLang="zh-CN" sz="1800" dirty="0">
                <a:sym typeface="Huawei Sans" panose="020C0503030203020204" pitchFamily="34" charset="0"/>
              </a:rPr>
              <a:t>AI</a:t>
            </a:r>
            <a:r>
              <a:rPr lang="zh-CN" altLang="en-US" sz="1800" dirty="0">
                <a:sym typeface="Huawei Sans" panose="020C0503030203020204" pitchFamily="34" charset="0"/>
              </a:rPr>
              <a:t>基础软件</a:t>
            </a:r>
            <a:endParaRPr lang="en-US" altLang="zh-CN" sz="1800" dirty="0">
              <a:sym typeface="Huawei Sans" panose="020C0503030203020204" pitchFamily="34" charset="0"/>
            </a:endParaRPr>
          </a:p>
          <a:p>
            <a:r>
              <a:rPr lang="zh-CN" altLang="en-US" sz="2000" dirty="0">
                <a:solidFill>
                  <a:schemeClr val="bg1">
                    <a:lumMod val="50000"/>
                  </a:schemeClr>
                </a:solidFill>
                <a:sym typeface="Huawei Sans" panose="020C0503030203020204" pitchFamily="34" charset="0"/>
              </a:rPr>
              <a:t>华为云：</a:t>
            </a:r>
            <a:r>
              <a:rPr lang="en-US" altLang="zh-CN" sz="2000" dirty="0">
                <a:solidFill>
                  <a:schemeClr val="bg1">
                    <a:lumMod val="50000"/>
                  </a:schemeClr>
                </a:solidFill>
                <a:sym typeface="Huawei Sans" panose="020C0503030203020204" pitchFamily="34" charset="0"/>
              </a:rPr>
              <a:t>AI Ready</a:t>
            </a:r>
            <a:endParaRPr lang="en-US" altLang="zh-CN" sz="2000" dirty="0">
              <a:solidFill>
                <a:schemeClr val="bg1">
                  <a:lumMod val="50000"/>
                </a:schemeClr>
              </a:solidFill>
              <a:sym typeface="Huawei Sans" panose="020C0503030203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C</a:t>
            </a:r>
            <a:r>
              <a:rPr lang="en-US" altLang="zh-CN" dirty="0">
                <a:solidFill>
                  <a:srgbClr val="C7000B"/>
                </a:solidFill>
                <a:sym typeface="Huawei Sans" panose="020C0503030203020204" pitchFamily="34" charset="0"/>
              </a:rPr>
              <a:t>A</a:t>
            </a:r>
            <a:r>
              <a:rPr lang="en-US" altLang="zh-CN" dirty="0">
                <a:sym typeface="Huawei Sans" panose="020C0503030203020204" pitchFamily="34" charset="0"/>
              </a:rPr>
              <a:t>NN AI</a:t>
            </a:r>
            <a:r>
              <a:rPr lang="zh-CN" altLang="en-US" dirty="0">
                <a:sym typeface="Huawei Sans" panose="020C0503030203020204" pitchFamily="34" charset="0"/>
              </a:rPr>
              <a:t>异构计算架构（</a:t>
            </a:r>
            <a:r>
              <a:rPr lang="en-US" altLang="zh-CN" dirty="0">
                <a:sym typeface="Huawei Sans" panose="020C0503030203020204" pitchFamily="34" charset="0"/>
              </a:rPr>
              <a:t>1</a:t>
            </a:r>
            <a:r>
              <a:rPr lang="zh-CN" altLang="en-US" dirty="0">
                <a:sym typeface="Huawei Sans" panose="020C0503030203020204" pitchFamily="34" charset="0"/>
              </a:rPr>
              <a:t>）</a:t>
            </a:r>
            <a:endParaRPr lang="zh-CN" altLang="en-US" dirty="0">
              <a:sym typeface="Huawei Sans" panose="020C0503030203020204" pitchFamily="34" charset="0"/>
            </a:endParaRPr>
          </a:p>
        </p:txBody>
      </p:sp>
      <p:sp>
        <p:nvSpPr>
          <p:cNvPr id="5" name="文本占位符 4"/>
          <p:cNvSpPr>
            <a:spLocks noGrp="1"/>
          </p:cNvSpPr>
          <p:nvPr>
            <p:ph type="body" sz="quarter" idx="10"/>
          </p:nvPr>
        </p:nvSpPr>
        <p:spPr>
          <a:xfrm>
            <a:off x="455613" y="1047750"/>
            <a:ext cx="3208968" cy="4879805"/>
          </a:xfrm>
        </p:spPr>
        <p:txBody>
          <a:bodyPr/>
          <a:lstStyle/>
          <a:p>
            <a:r>
              <a:rPr lang="zh-CN" altLang="en-US" sz="1600" dirty="0">
                <a:sym typeface="Huawei Sans" panose="020C0503030203020204" pitchFamily="34" charset="0"/>
              </a:rPr>
              <a:t>异构计算架构</a:t>
            </a:r>
            <a:r>
              <a:rPr lang="en-US" altLang="zh-CN" sz="1600" dirty="0">
                <a:sym typeface="Huawei Sans" panose="020C0503030203020204" pitchFamily="34" charset="0"/>
              </a:rPr>
              <a:t>CANN</a:t>
            </a:r>
            <a:r>
              <a:rPr lang="zh-CN" altLang="en-US" sz="1600" dirty="0">
                <a:sym typeface="Huawei Sans" panose="020C0503030203020204" pitchFamily="34" charset="0"/>
              </a:rPr>
              <a:t>（</a:t>
            </a:r>
            <a:r>
              <a:rPr lang="en-US" altLang="zh-CN" sz="1600" dirty="0">
                <a:sym typeface="Huawei Sans" panose="020C0503030203020204" pitchFamily="34" charset="0"/>
              </a:rPr>
              <a:t>Compute Architecture for Neural Networks</a:t>
            </a:r>
            <a:r>
              <a:rPr lang="zh-CN" altLang="en-US" sz="1600" dirty="0">
                <a:sym typeface="Huawei Sans" panose="020C0503030203020204" pitchFamily="34" charset="0"/>
              </a:rPr>
              <a:t>）是昇腾针对</a:t>
            </a:r>
            <a:r>
              <a:rPr lang="en-US" altLang="zh-CN" sz="1600" dirty="0">
                <a:sym typeface="Huawei Sans" panose="020C0503030203020204" pitchFamily="34" charset="0"/>
              </a:rPr>
              <a:t>AI</a:t>
            </a:r>
            <a:r>
              <a:rPr lang="zh-CN" altLang="en-US" sz="1600" dirty="0">
                <a:sym typeface="Huawei Sans" panose="020C0503030203020204" pitchFamily="34" charset="0"/>
              </a:rPr>
              <a:t>场景推出的异构计算架构，向上支持多种</a:t>
            </a:r>
            <a:r>
              <a:rPr lang="en-US" altLang="zh-CN" sz="1600" dirty="0">
                <a:sym typeface="Huawei Sans" panose="020C0503030203020204" pitchFamily="34" charset="0"/>
              </a:rPr>
              <a:t>AI</a:t>
            </a:r>
            <a:r>
              <a:rPr lang="zh-CN" altLang="en-US" sz="1600" dirty="0">
                <a:sym typeface="Huawei Sans" panose="020C0503030203020204" pitchFamily="34" charset="0"/>
              </a:rPr>
              <a:t>框架，包括</a:t>
            </a:r>
            <a:r>
              <a:rPr lang="en-US" altLang="zh-CN" sz="1600" dirty="0" err="1">
                <a:sym typeface="Huawei Sans" panose="020C0503030203020204" pitchFamily="34" charset="0"/>
              </a:rPr>
              <a:t>MindSpore</a:t>
            </a:r>
            <a:r>
              <a:rPr lang="zh-CN" altLang="en-US" sz="1600" dirty="0">
                <a:sym typeface="Huawei Sans" panose="020C0503030203020204" pitchFamily="34" charset="0"/>
              </a:rPr>
              <a:t>、</a:t>
            </a:r>
            <a:r>
              <a:rPr lang="en-US" altLang="zh-CN" sz="1600" dirty="0" err="1">
                <a:sym typeface="Huawei Sans" panose="020C0503030203020204" pitchFamily="34" charset="0"/>
              </a:rPr>
              <a:t>PyTorch</a:t>
            </a:r>
            <a:r>
              <a:rPr lang="zh-CN" altLang="en-US" sz="1600" dirty="0">
                <a:sym typeface="Huawei Sans" panose="020C0503030203020204" pitchFamily="34" charset="0"/>
              </a:rPr>
              <a:t>、</a:t>
            </a:r>
            <a:r>
              <a:rPr lang="en-US" altLang="zh-CN" sz="1600" dirty="0">
                <a:sym typeface="Huawei Sans" panose="020C0503030203020204" pitchFamily="34" charset="0"/>
              </a:rPr>
              <a:t>TensorFlow</a:t>
            </a:r>
            <a:r>
              <a:rPr lang="zh-CN" altLang="en-US" sz="1600" dirty="0">
                <a:sym typeface="Huawei Sans" panose="020C0503030203020204" pitchFamily="34" charset="0"/>
              </a:rPr>
              <a:t>等，向下服务</a:t>
            </a:r>
            <a:r>
              <a:rPr lang="en-US" altLang="zh-CN" sz="1600" dirty="0">
                <a:sym typeface="Huawei Sans" panose="020C0503030203020204" pitchFamily="34" charset="0"/>
              </a:rPr>
              <a:t>AI</a:t>
            </a:r>
            <a:r>
              <a:rPr lang="zh-CN" altLang="en-US" sz="1600" dirty="0">
                <a:sym typeface="Huawei Sans" panose="020C0503030203020204" pitchFamily="34" charset="0"/>
              </a:rPr>
              <a:t>处理器与编程，发挥承上启下的关键作用，是提升昇腾</a:t>
            </a:r>
            <a:r>
              <a:rPr lang="en-US" altLang="zh-CN" sz="1600" dirty="0">
                <a:sym typeface="Huawei Sans" panose="020C0503030203020204" pitchFamily="34" charset="0"/>
              </a:rPr>
              <a:t>AI</a:t>
            </a:r>
            <a:r>
              <a:rPr lang="zh-CN" altLang="en-US" sz="1600" dirty="0">
                <a:sym typeface="Huawei Sans" panose="020C0503030203020204" pitchFamily="34" charset="0"/>
              </a:rPr>
              <a:t>处理器计算效率的关键平台。同时针对多样化应用场景，提供多层次编程接口，支持用户快速构建基于昇腾平台的</a:t>
            </a:r>
            <a:r>
              <a:rPr lang="en-US" altLang="zh-CN" sz="1600" dirty="0">
                <a:sym typeface="Huawei Sans" panose="020C0503030203020204" pitchFamily="34" charset="0"/>
              </a:rPr>
              <a:t>AI</a:t>
            </a:r>
            <a:r>
              <a:rPr lang="zh-CN" altLang="en-US" sz="1600" dirty="0">
                <a:sym typeface="Huawei Sans" panose="020C0503030203020204" pitchFamily="34" charset="0"/>
              </a:rPr>
              <a:t>应用和业务。</a:t>
            </a:r>
            <a:endParaRPr lang="zh-CN" altLang="en-US" sz="1600" dirty="0">
              <a:sym typeface="Huawei Sans" panose="020C0503030203020204" pitchFamily="34" charset="0"/>
            </a:endParaRPr>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1163" y="1052513"/>
            <a:ext cx="7828496" cy="49261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C</a:t>
            </a:r>
            <a:r>
              <a:rPr lang="en-US" altLang="zh-CN" dirty="0">
                <a:solidFill>
                  <a:srgbClr val="C7000B"/>
                </a:solidFill>
                <a:sym typeface="Huawei Sans" panose="020C0503030203020204" pitchFamily="34" charset="0"/>
              </a:rPr>
              <a:t>A</a:t>
            </a:r>
            <a:r>
              <a:rPr lang="en-US" altLang="zh-CN" dirty="0">
                <a:sym typeface="Huawei Sans" panose="020C0503030203020204" pitchFamily="34" charset="0"/>
              </a:rPr>
              <a:t>NN AI</a:t>
            </a:r>
            <a:r>
              <a:rPr lang="zh-CN" altLang="en-US" dirty="0">
                <a:sym typeface="Huawei Sans" panose="020C0503030203020204" pitchFamily="34" charset="0"/>
              </a:rPr>
              <a:t>异构计算架构（</a:t>
            </a:r>
            <a:r>
              <a:rPr lang="en-US" altLang="zh-CN" dirty="0">
                <a:sym typeface="Huawei Sans" panose="020C0503030203020204" pitchFamily="34" charset="0"/>
              </a:rPr>
              <a:t>2</a:t>
            </a:r>
            <a:r>
              <a:rPr lang="zh-CN" altLang="en-US" dirty="0">
                <a:sym typeface="Huawei Sans" panose="020C0503030203020204" pitchFamily="34" charset="0"/>
              </a:rPr>
              <a:t>）</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en-US" altLang="zh-CN" sz="1800" dirty="0">
                <a:sym typeface="Huawei Sans" panose="020C0503030203020204" pitchFamily="34" charset="0"/>
              </a:rPr>
              <a:t>GE</a:t>
            </a:r>
            <a:r>
              <a:rPr lang="zh-CN" altLang="en-US" sz="1800" dirty="0">
                <a:sym typeface="Huawei Sans" panose="020C0503030203020204" pitchFamily="34" charset="0"/>
              </a:rPr>
              <a:t>图引擎（ </a:t>
            </a:r>
            <a:r>
              <a:rPr lang="en-US" altLang="zh-CN" sz="1800" dirty="0">
                <a:sym typeface="Huawei Sans" panose="020C0503030203020204" pitchFamily="34" charset="0"/>
              </a:rPr>
              <a:t>Graph Engine</a:t>
            </a:r>
            <a:r>
              <a:rPr lang="zh-CN" altLang="en-US" sz="1800" dirty="0">
                <a:sym typeface="Huawei Sans" panose="020C0503030203020204" pitchFamily="34" charset="0"/>
              </a:rPr>
              <a:t>）</a:t>
            </a:r>
            <a:endParaRPr lang="en-US" altLang="zh-CN" sz="1800" dirty="0">
              <a:sym typeface="Huawei Sans" panose="020C0503030203020204" pitchFamily="34" charset="0"/>
            </a:endParaRPr>
          </a:p>
          <a:p>
            <a:pPr lvl="1"/>
            <a:r>
              <a:rPr lang="zh-CN" altLang="en-US" sz="1600" dirty="0">
                <a:sym typeface="Huawei Sans" panose="020C0503030203020204" pitchFamily="34" charset="0"/>
              </a:rPr>
              <a:t>计算图编译和运行的控制中心，提供图优化、图编译管理以及图执行控制等功能。</a:t>
            </a:r>
            <a:r>
              <a:rPr lang="en-US" altLang="zh-CN" sz="1600" dirty="0">
                <a:sym typeface="Huawei Sans" panose="020C0503030203020204" pitchFamily="34" charset="0"/>
              </a:rPr>
              <a:t>GE</a:t>
            </a:r>
            <a:r>
              <a:rPr lang="zh-CN" altLang="en-US" sz="1600" dirty="0">
                <a:sym typeface="Huawei Sans" panose="020C0503030203020204" pitchFamily="34" charset="0"/>
              </a:rPr>
              <a:t>通过统一的图开发接口提供多种</a:t>
            </a:r>
            <a:r>
              <a:rPr lang="en-US" altLang="zh-CN" sz="1600" dirty="0">
                <a:sym typeface="Huawei Sans" panose="020C0503030203020204" pitchFamily="34" charset="0"/>
              </a:rPr>
              <a:t>AI</a:t>
            </a:r>
            <a:r>
              <a:rPr lang="zh-CN" altLang="en-US" sz="1600" dirty="0">
                <a:sym typeface="Huawei Sans" panose="020C0503030203020204" pitchFamily="34" charset="0"/>
              </a:rPr>
              <a:t>框架的支持，不同</a:t>
            </a:r>
            <a:r>
              <a:rPr lang="en-US" altLang="zh-CN" sz="1600" dirty="0">
                <a:sym typeface="Huawei Sans" panose="020C0503030203020204" pitchFamily="34" charset="0"/>
              </a:rPr>
              <a:t>AI</a:t>
            </a:r>
            <a:r>
              <a:rPr lang="zh-CN" altLang="en-US" sz="1600" dirty="0">
                <a:sym typeface="Huawei Sans" panose="020C0503030203020204" pitchFamily="34" charset="0"/>
              </a:rPr>
              <a:t>框架的计算图可以实现到</a:t>
            </a:r>
            <a:r>
              <a:rPr lang="en-US" altLang="zh-CN" sz="1600" dirty="0">
                <a:sym typeface="Huawei Sans" panose="020C0503030203020204" pitchFamily="34" charset="0"/>
              </a:rPr>
              <a:t>Ascend</a:t>
            </a:r>
            <a:r>
              <a:rPr lang="zh-CN" altLang="en-US" sz="1600" dirty="0">
                <a:sym typeface="Huawei Sans" panose="020C0503030203020204" pitchFamily="34" charset="0"/>
              </a:rPr>
              <a:t>图的转换。</a:t>
            </a:r>
            <a:endParaRPr lang="zh-CN" altLang="en-US" sz="1600" dirty="0">
              <a:sym typeface="Huawei Sans" panose="020C0503030203020204" pitchFamily="34" charset="0"/>
            </a:endParaRPr>
          </a:p>
          <a:p>
            <a:r>
              <a:rPr lang="en-US" altLang="zh-CN" sz="1800" dirty="0">
                <a:sym typeface="Huawei Sans" panose="020C0503030203020204" pitchFamily="34" charset="0"/>
              </a:rPr>
              <a:t>Ascend C</a:t>
            </a:r>
            <a:r>
              <a:rPr lang="zh-CN" altLang="en-US" sz="1800" dirty="0">
                <a:sym typeface="Huawei Sans" panose="020C0503030203020204" pitchFamily="34" charset="0"/>
              </a:rPr>
              <a:t>算子开发语言</a:t>
            </a:r>
            <a:endParaRPr lang="en-US" altLang="zh-CN" sz="1800" dirty="0">
              <a:sym typeface="Huawei Sans" panose="020C0503030203020204" pitchFamily="34" charset="0"/>
            </a:endParaRPr>
          </a:p>
          <a:p>
            <a:pPr lvl="1"/>
            <a:r>
              <a:rPr lang="en-US" altLang="zh-CN" sz="1600" dirty="0">
                <a:sym typeface="Huawei Sans" panose="020C0503030203020204" pitchFamily="34" charset="0"/>
              </a:rPr>
              <a:t>CANN</a:t>
            </a:r>
            <a:r>
              <a:rPr lang="zh-CN" altLang="en-US" sz="1600" dirty="0">
                <a:sym typeface="Huawei Sans" panose="020C0503030203020204" pitchFamily="34" charset="0"/>
              </a:rPr>
              <a:t>针对算子开发场景推出的编程语言，原生支持</a:t>
            </a:r>
            <a:r>
              <a:rPr lang="en-US" altLang="zh-CN" sz="1600" dirty="0">
                <a:sym typeface="Huawei Sans" panose="020C0503030203020204" pitchFamily="34" charset="0"/>
              </a:rPr>
              <a:t>C</a:t>
            </a:r>
            <a:r>
              <a:rPr lang="zh-CN" altLang="en-US" sz="1600" dirty="0">
                <a:sym typeface="Huawei Sans" panose="020C0503030203020204" pitchFamily="34" charset="0"/>
              </a:rPr>
              <a:t>和</a:t>
            </a:r>
            <a:r>
              <a:rPr lang="en-US" altLang="zh-CN" sz="1600" dirty="0">
                <a:sym typeface="Huawei Sans" panose="020C0503030203020204" pitchFamily="34" charset="0"/>
              </a:rPr>
              <a:t>C++</a:t>
            </a:r>
            <a:r>
              <a:rPr lang="zh-CN" altLang="en-US" sz="1600" dirty="0">
                <a:sym typeface="Huawei Sans" panose="020C0503030203020204" pitchFamily="34" charset="0"/>
              </a:rPr>
              <a:t>标准规范，最大化匹配用户开发习惯；通过多层接口抽象、自动并行计算、孪生调试等关键技术，极大提高算子开发效率，助力</a:t>
            </a:r>
            <a:r>
              <a:rPr lang="en-US" altLang="zh-CN" sz="1600" dirty="0">
                <a:sym typeface="Huawei Sans" panose="020C0503030203020204" pitchFamily="34" charset="0"/>
              </a:rPr>
              <a:t>AI</a:t>
            </a:r>
            <a:r>
              <a:rPr lang="zh-CN" altLang="en-US" sz="1600" dirty="0">
                <a:sym typeface="Huawei Sans" panose="020C0503030203020204" pitchFamily="34" charset="0"/>
              </a:rPr>
              <a:t>开发者低成本完成算子开发和模型调优部署。</a:t>
            </a:r>
            <a:endParaRPr lang="zh-CN" altLang="en-US" sz="1600" dirty="0">
              <a:sym typeface="Huawei Sans" panose="020C0503030203020204" pitchFamily="34" charset="0"/>
            </a:endParaRPr>
          </a:p>
          <a:p>
            <a:r>
              <a:rPr lang="en-US" altLang="zh-CN" sz="1800" dirty="0">
                <a:sym typeface="Huawei Sans" panose="020C0503030203020204" pitchFamily="34" charset="0"/>
              </a:rPr>
              <a:t>AOL</a:t>
            </a:r>
            <a:r>
              <a:rPr lang="zh-CN" altLang="en-US" sz="1800" dirty="0">
                <a:sym typeface="Huawei Sans" panose="020C0503030203020204" pitchFamily="34" charset="0"/>
              </a:rPr>
              <a:t>算子加速库（</a:t>
            </a:r>
            <a:r>
              <a:rPr lang="en-US" altLang="zh-CN" sz="1800" dirty="0">
                <a:sym typeface="Huawei Sans" panose="020C0503030203020204" pitchFamily="34" charset="0"/>
              </a:rPr>
              <a:t>Ascend Operator Library</a:t>
            </a:r>
            <a:r>
              <a:rPr lang="zh-CN" altLang="en-US" sz="1800" dirty="0">
                <a:sym typeface="Huawei Sans" panose="020C0503030203020204" pitchFamily="34" charset="0"/>
              </a:rPr>
              <a:t>）</a:t>
            </a:r>
            <a:endParaRPr lang="en-US" altLang="zh-CN" sz="1800" dirty="0">
              <a:sym typeface="Huawei Sans" panose="020C0503030203020204" pitchFamily="34" charset="0"/>
            </a:endParaRPr>
          </a:p>
          <a:p>
            <a:pPr lvl="1"/>
            <a:r>
              <a:rPr lang="zh-CN" altLang="en-US" sz="1600" dirty="0">
                <a:sym typeface="Huawei Sans" panose="020C0503030203020204" pitchFamily="34" charset="0"/>
              </a:rPr>
              <a:t>提供了丰富的深度优化、硬件亲和的高性能算子，包括神经网络（</a:t>
            </a:r>
            <a:r>
              <a:rPr lang="en-US" altLang="zh-CN" sz="1600" dirty="0">
                <a:sym typeface="Huawei Sans" panose="020C0503030203020204" pitchFamily="34" charset="0"/>
              </a:rPr>
              <a:t>Neural Network</a:t>
            </a:r>
            <a:r>
              <a:rPr lang="zh-CN" altLang="en-US" sz="1600" dirty="0">
                <a:sym typeface="Huawei Sans" panose="020C0503030203020204" pitchFamily="34" charset="0"/>
              </a:rPr>
              <a:t>，</a:t>
            </a:r>
            <a:r>
              <a:rPr lang="en-US" altLang="zh-CN" sz="1600" dirty="0">
                <a:sym typeface="Huawei Sans" panose="020C0503030203020204" pitchFamily="34" charset="0"/>
              </a:rPr>
              <a:t>NN</a:t>
            </a:r>
            <a:r>
              <a:rPr lang="zh-CN" altLang="en-US" sz="1600" dirty="0">
                <a:sym typeface="Huawei Sans" panose="020C0503030203020204" pitchFamily="34" charset="0"/>
              </a:rPr>
              <a:t>）库、线性代数计算库（</a:t>
            </a:r>
            <a:r>
              <a:rPr lang="en-US" altLang="zh-CN" sz="1600" dirty="0">
                <a:sym typeface="Huawei Sans" panose="020C0503030203020204" pitchFamily="34" charset="0"/>
              </a:rPr>
              <a:t>Basic Linear Algebra Subprograms</a:t>
            </a:r>
            <a:r>
              <a:rPr lang="zh-CN" altLang="en-US" sz="1600" dirty="0">
                <a:sym typeface="Huawei Sans" panose="020C0503030203020204" pitchFamily="34" charset="0"/>
              </a:rPr>
              <a:t>，</a:t>
            </a:r>
            <a:r>
              <a:rPr lang="en-US" altLang="zh-CN" sz="1600" dirty="0">
                <a:sym typeface="Huawei Sans" panose="020C0503030203020204" pitchFamily="34" charset="0"/>
              </a:rPr>
              <a:t>BLAS</a:t>
            </a:r>
            <a:r>
              <a:rPr lang="zh-CN" altLang="en-US" sz="1600" dirty="0">
                <a:sym typeface="Huawei Sans" panose="020C0503030203020204" pitchFamily="34" charset="0"/>
              </a:rPr>
              <a:t>）等，为神经网络在昇腾硬件上加速计算奠定了基础。</a:t>
            </a:r>
            <a:endParaRPr lang="zh-CN" altLang="en-US" sz="1600" dirty="0">
              <a:sym typeface="Huawei Sans" panose="020C0503030203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C</a:t>
            </a:r>
            <a:r>
              <a:rPr lang="en-US" altLang="zh-CN" dirty="0">
                <a:solidFill>
                  <a:srgbClr val="C7000B"/>
                </a:solidFill>
                <a:sym typeface="Huawei Sans" panose="020C0503030203020204" pitchFamily="34" charset="0"/>
              </a:rPr>
              <a:t>A</a:t>
            </a:r>
            <a:r>
              <a:rPr lang="en-US" altLang="zh-CN" dirty="0">
                <a:sym typeface="Huawei Sans" panose="020C0503030203020204" pitchFamily="34" charset="0"/>
              </a:rPr>
              <a:t>NN AI</a:t>
            </a:r>
            <a:r>
              <a:rPr lang="zh-CN" altLang="en-US" dirty="0">
                <a:sym typeface="Huawei Sans" panose="020C0503030203020204" pitchFamily="34" charset="0"/>
              </a:rPr>
              <a:t>异构计算架构（</a:t>
            </a:r>
            <a:r>
              <a:rPr lang="en-US" altLang="zh-CN" dirty="0">
                <a:sym typeface="Huawei Sans" panose="020C0503030203020204" pitchFamily="34" charset="0"/>
              </a:rPr>
              <a:t>3</a:t>
            </a:r>
            <a:r>
              <a:rPr lang="zh-CN" altLang="en-US" dirty="0">
                <a:sym typeface="Huawei Sans" panose="020C0503030203020204" pitchFamily="34" charset="0"/>
              </a:rPr>
              <a:t>）</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en-US" altLang="zh-CN" dirty="0">
                <a:sym typeface="Huawei Sans" panose="020C0503030203020204" pitchFamily="34" charset="0"/>
              </a:rPr>
              <a:t>HCCL</a:t>
            </a:r>
            <a:r>
              <a:rPr lang="zh-CN" altLang="en-US" dirty="0">
                <a:sym typeface="Huawei Sans" panose="020C0503030203020204" pitchFamily="34" charset="0"/>
              </a:rPr>
              <a:t>集合通信库（</a:t>
            </a:r>
            <a:r>
              <a:rPr lang="en-US" altLang="zh-CN" dirty="0">
                <a:sym typeface="Huawei Sans" panose="020C0503030203020204" pitchFamily="34" charset="0"/>
              </a:rPr>
              <a:t>Huawei Collective Communication Library</a:t>
            </a:r>
            <a:r>
              <a:rPr lang="zh-CN" altLang="en-US" dirty="0">
                <a:sym typeface="Huawei Sans" panose="020C0503030203020204" pitchFamily="34" charset="0"/>
              </a:rPr>
              <a:t>）</a:t>
            </a:r>
            <a:endParaRPr lang="en-US" altLang="zh-CN" dirty="0">
              <a:sym typeface="Huawei Sans" panose="020C0503030203020204" pitchFamily="34" charset="0"/>
            </a:endParaRPr>
          </a:p>
          <a:p>
            <a:pPr lvl="1"/>
            <a:r>
              <a:rPr lang="zh-CN" altLang="en-US" dirty="0">
                <a:sym typeface="Huawei Sans" panose="020C0503030203020204" pitchFamily="34" charset="0"/>
              </a:rPr>
              <a:t>是基于昇腾硬件的高性能集合通信库，提供单机多卡以及多机多卡间的数据并行、模型并行集合通信方案。</a:t>
            </a:r>
            <a:r>
              <a:rPr lang="en-US" altLang="zh-CN" dirty="0">
                <a:sym typeface="Huawei Sans" panose="020C0503030203020204" pitchFamily="34" charset="0"/>
              </a:rPr>
              <a:t>HCCL</a:t>
            </a:r>
            <a:r>
              <a:rPr lang="zh-CN" altLang="en-US" dirty="0">
                <a:sym typeface="Huawei Sans" panose="020C0503030203020204" pitchFamily="34" charset="0"/>
              </a:rPr>
              <a:t>支持</a:t>
            </a:r>
            <a:r>
              <a:rPr lang="en-US" altLang="zh-CN" dirty="0" err="1">
                <a:sym typeface="Huawei Sans" panose="020C0503030203020204" pitchFamily="34" charset="0"/>
              </a:rPr>
              <a:t>AllReduce</a:t>
            </a:r>
            <a:r>
              <a:rPr lang="zh-CN" altLang="en-US" dirty="0">
                <a:sym typeface="Huawei Sans" panose="020C0503030203020204" pitchFamily="34" charset="0"/>
              </a:rPr>
              <a:t>、</a:t>
            </a:r>
            <a:r>
              <a:rPr lang="en-US" altLang="zh-CN" dirty="0">
                <a:sym typeface="Huawei Sans" panose="020C0503030203020204" pitchFamily="34" charset="0"/>
              </a:rPr>
              <a:t>Broadcast</a:t>
            </a:r>
            <a:r>
              <a:rPr lang="zh-CN" altLang="en-US" dirty="0">
                <a:sym typeface="Huawei Sans" panose="020C0503030203020204" pitchFamily="34" charset="0"/>
              </a:rPr>
              <a:t>、</a:t>
            </a:r>
            <a:r>
              <a:rPr lang="en-US" altLang="zh-CN" dirty="0" err="1">
                <a:sym typeface="Huawei Sans" panose="020C0503030203020204" pitchFamily="34" charset="0"/>
              </a:rPr>
              <a:t>Allgather</a:t>
            </a:r>
            <a:r>
              <a:rPr lang="zh-CN" altLang="en-US" dirty="0">
                <a:sym typeface="Huawei Sans" panose="020C0503030203020204" pitchFamily="34" charset="0"/>
              </a:rPr>
              <a:t>、</a:t>
            </a:r>
            <a:r>
              <a:rPr lang="en-US" altLang="zh-CN" dirty="0" err="1">
                <a:sym typeface="Huawei Sans" panose="020C0503030203020204" pitchFamily="34" charset="0"/>
              </a:rPr>
              <a:t>ReduceScatter</a:t>
            </a:r>
            <a:r>
              <a:rPr lang="zh-CN" altLang="en-US" dirty="0">
                <a:sym typeface="Huawei Sans" panose="020C0503030203020204" pitchFamily="34" charset="0"/>
              </a:rPr>
              <a:t>、</a:t>
            </a:r>
            <a:r>
              <a:rPr lang="en-US" altLang="zh-CN" dirty="0" err="1">
                <a:sym typeface="Huawei Sans" panose="020C0503030203020204" pitchFamily="34" charset="0"/>
              </a:rPr>
              <a:t>AlltoAll</a:t>
            </a:r>
            <a:r>
              <a:rPr lang="zh-CN" altLang="en-US" dirty="0">
                <a:sym typeface="Huawei Sans" panose="020C0503030203020204" pitchFamily="34" charset="0"/>
              </a:rPr>
              <a:t>等通信原语，</a:t>
            </a:r>
            <a:r>
              <a:rPr lang="en-US" altLang="zh-CN" dirty="0">
                <a:sym typeface="Huawei Sans" panose="020C0503030203020204" pitchFamily="34" charset="0"/>
              </a:rPr>
              <a:t>Ring</a:t>
            </a:r>
            <a:r>
              <a:rPr lang="zh-CN" altLang="en-US" dirty="0">
                <a:sym typeface="Huawei Sans" panose="020C0503030203020204" pitchFamily="34" charset="0"/>
              </a:rPr>
              <a:t>、</a:t>
            </a:r>
            <a:r>
              <a:rPr lang="en-US" altLang="zh-CN" dirty="0">
                <a:sym typeface="Huawei Sans" panose="020C0503030203020204" pitchFamily="34" charset="0"/>
              </a:rPr>
              <a:t>Mesh</a:t>
            </a:r>
            <a:r>
              <a:rPr lang="zh-CN" altLang="en-US" dirty="0">
                <a:sym typeface="Huawei Sans" panose="020C0503030203020204" pitchFamily="34" charset="0"/>
              </a:rPr>
              <a:t>、</a:t>
            </a:r>
            <a:r>
              <a:rPr lang="en-US" altLang="zh-CN" dirty="0">
                <a:sym typeface="Huawei Sans" panose="020C0503030203020204" pitchFamily="34" charset="0"/>
              </a:rPr>
              <a:t>HD</a:t>
            </a:r>
            <a:r>
              <a:rPr lang="zh-CN" altLang="en-US" dirty="0">
                <a:sym typeface="Huawei Sans" panose="020C0503030203020204" pitchFamily="34" charset="0"/>
              </a:rPr>
              <a:t>等通信算法，在</a:t>
            </a:r>
            <a:r>
              <a:rPr lang="en-US" altLang="zh-CN" dirty="0">
                <a:sym typeface="Huawei Sans" panose="020C0503030203020204" pitchFamily="34" charset="0"/>
              </a:rPr>
              <a:t>HCCS</a:t>
            </a:r>
            <a:r>
              <a:rPr lang="zh-CN" altLang="en-US" dirty="0">
                <a:sym typeface="Huawei Sans" panose="020C0503030203020204" pitchFamily="34" charset="0"/>
              </a:rPr>
              <a:t>、</a:t>
            </a:r>
            <a:r>
              <a:rPr lang="en-US" altLang="zh-CN" dirty="0" err="1">
                <a:sym typeface="Huawei Sans" panose="020C0503030203020204" pitchFamily="34" charset="0"/>
              </a:rPr>
              <a:t>RoCE</a:t>
            </a:r>
            <a:r>
              <a:rPr lang="zh-CN" altLang="en-US" dirty="0">
                <a:sym typeface="Huawei Sans" panose="020C0503030203020204" pitchFamily="34" charset="0"/>
              </a:rPr>
              <a:t>和</a:t>
            </a:r>
            <a:r>
              <a:rPr lang="en-US" altLang="zh-CN" dirty="0">
                <a:sym typeface="Huawei Sans" panose="020C0503030203020204" pitchFamily="34" charset="0"/>
              </a:rPr>
              <a:t>PCIe</a:t>
            </a:r>
            <a:r>
              <a:rPr lang="zh-CN" altLang="en-US" dirty="0">
                <a:sym typeface="Huawei Sans" panose="020C0503030203020204" pitchFamily="34" charset="0"/>
              </a:rPr>
              <a:t>高速链路实现集合通信。</a:t>
            </a:r>
            <a:endParaRPr lang="zh-CN" altLang="en-US" dirty="0">
              <a:sym typeface="Huawei Sans" panose="020C0503030203020204" pitchFamily="34" charset="0"/>
            </a:endParaRPr>
          </a:p>
          <a:p>
            <a:r>
              <a:rPr lang="en-US" altLang="zh-CN" dirty="0" err="1">
                <a:sym typeface="Huawei Sans" panose="020C0503030203020204" pitchFamily="34" charset="0"/>
              </a:rPr>
              <a:t>BiSheng</a:t>
            </a:r>
            <a:r>
              <a:rPr lang="en-US" altLang="zh-CN" dirty="0">
                <a:sym typeface="Huawei Sans" panose="020C0503030203020204" pitchFamily="34" charset="0"/>
              </a:rPr>
              <a:t> Compiler</a:t>
            </a:r>
            <a:r>
              <a:rPr lang="zh-CN" altLang="en-US" dirty="0">
                <a:sym typeface="Huawei Sans" panose="020C0503030203020204" pitchFamily="34" charset="0"/>
              </a:rPr>
              <a:t>毕昇编译器</a:t>
            </a:r>
            <a:endParaRPr lang="en-US" altLang="zh-CN" dirty="0">
              <a:sym typeface="Huawei Sans" panose="020C0503030203020204" pitchFamily="34" charset="0"/>
            </a:endParaRPr>
          </a:p>
          <a:p>
            <a:pPr lvl="1"/>
            <a:r>
              <a:rPr lang="zh-CN" altLang="en-US" dirty="0">
                <a:sym typeface="Huawei Sans" panose="020C0503030203020204" pitchFamily="34" charset="0"/>
              </a:rPr>
              <a:t>提供</a:t>
            </a:r>
            <a:r>
              <a:rPr lang="en-US" altLang="zh-CN" dirty="0">
                <a:sym typeface="Huawei Sans" panose="020C0503030203020204" pitchFamily="34" charset="0"/>
              </a:rPr>
              <a:t>Host-Device</a:t>
            </a:r>
            <a:r>
              <a:rPr lang="zh-CN" altLang="en-US" dirty="0">
                <a:sym typeface="Huawei Sans" panose="020C0503030203020204" pitchFamily="34" charset="0"/>
              </a:rPr>
              <a:t>异构编程编译能力，利用微架构精准编译优化释放昇腾</a:t>
            </a:r>
            <a:r>
              <a:rPr lang="en-US" altLang="zh-CN" dirty="0">
                <a:sym typeface="Huawei Sans" panose="020C0503030203020204" pitchFamily="34" charset="0"/>
              </a:rPr>
              <a:t>AI</a:t>
            </a:r>
            <a:r>
              <a:rPr lang="zh-CN" altLang="en-US" dirty="0">
                <a:sym typeface="Huawei Sans" panose="020C0503030203020204" pitchFamily="34" charset="0"/>
              </a:rPr>
              <a:t>处理器性能，提供完备二进制调试信息与二进制工具链，支撑</a:t>
            </a:r>
            <a:r>
              <a:rPr lang="en-US" altLang="zh-CN" dirty="0">
                <a:sym typeface="Huawei Sans" panose="020C0503030203020204" pitchFamily="34" charset="0"/>
              </a:rPr>
              <a:t>AI</a:t>
            </a:r>
            <a:r>
              <a:rPr lang="zh-CN" altLang="en-US" dirty="0">
                <a:sym typeface="Huawei Sans" panose="020C0503030203020204" pitchFamily="34" charset="0"/>
              </a:rPr>
              <a:t>开发者自主调试调优。</a:t>
            </a:r>
            <a:endParaRPr lang="zh-CN" altLang="en-US" dirty="0">
              <a:sym typeface="Huawei Sans" panose="020C0503030203020204" pitchFamily="34" charset="0"/>
            </a:endParaRPr>
          </a:p>
          <a:p>
            <a:r>
              <a:rPr lang="en-US" altLang="zh-CN" dirty="0">
                <a:sym typeface="Huawei Sans" panose="020C0503030203020204" pitchFamily="34" charset="0"/>
              </a:rPr>
              <a:t>Runtime</a:t>
            </a:r>
            <a:r>
              <a:rPr lang="zh-CN" altLang="en-US" dirty="0">
                <a:sym typeface="Huawei Sans" panose="020C0503030203020204" pitchFamily="34" charset="0"/>
              </a:rPr>
              <a:t>运行时</a:t>
            </a:r>
            <a:endParaRPr lang="en-US" altLang="zh-CN" dirty="0">
              <a:sym typeface="Huawei Sans" panose="020C0503030203020204" pitchFamily="34" charset="0"/>
            </a:endParaRPr>
          </a:p>
          <a:p>
            <a:pPr lvl="1"/>
            <a:r>
              <a:rPr lang="zh-CN" altLang="en-US" dirty="0">
                <a:sym typeface="Huawei Sans" panose="020C0503030203020204" pitchFamily="34" charset="0"/>
              </a:rPr>
              <a:t>提供了高效的硬件资源管理、媒体数据预处理、单算子加载执行、模型推理等开发接口，供开发者轻松构建高性能人工智能应用。</a:t>
            </a:r>
            <a:endParaRPr lang="zh-CN" altLang="en-US" dirty="0">
              <a:sym typeface="Huawei Sans" panose="020C0503030203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sym typeface="Huawei Sans" panose="020C0503030203020204" pitchFamily="34" charset="0"/>
              </a:rPr>
              <a:t>昇腾</a:t>
            </a:r>
            <a:r>
              <a:rPr lang="en-US" altLang="zh-CN" dirty="0">
                <a:sym typeface="Huawei Sans" panose="020C0503030203020204" pitchFamily="34" charset="0"/>
              </a:rPr>
              <a:t>AI</a:t>
            </a:r>
            <a:r>
              <a:rPr lang="zh-CN" altLang="en-US" dirty="0">
                <a:sym typeface="Huawei Sans" panose="020C0503030203020204" pitchFamily="34" charset="0"/>
              </a:rPr>
              <a:t>处理器神经网络软件流</a:t>
            </a:r>
            <a:endParaRPr lang="zh-CN" altLang="en-US" dirty="0">
              <a:sym typeface="Huawei Sans" panose="020C0503030203020204" pitchFamily="34" charset="0"/>
            </a:endParaRPr>
          </a:p>
        </p:txBody>
      </p:sp>
      <p:sp>
        <p:nvSpPr>
          <p:cNvPr id="2" name="文本框 1"/>
          <p:cNvSpPr txBox="1"/>
          <p:nvPr/>
        </p:nvSpPr>
        <p:spPr>
          <a:xfrm>
            <a:off x="5357813" y="1595112"/>
            <a:ext cx="6391275" cy="33693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昇腾</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处理器神经网络软件流，是深度学习框架到昇腾</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芯片之间的一座桥梁，完成一个神经网络应用的实现和执行，具体流程如下。</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按业务选择对应功能，然后可通过</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AOE</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算子调优等工具对</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APPs</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进行优化，同时通过图编译等完成图优化等操作，最后通过运行时管理调度硬件资源，如</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AI Core</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DVPP</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等，完成程序的执行。</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lnSpc>
                <a:spcPct val="150000"/>
              </a:lnSpc>
              <a:buFont typeface="Arial" panose="020B0604020202020204" pitchFamily="34" charset="0"/>
              <a:buChar char="•"/>
            </a:pP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3471" y="1195983"/>
            <a:ext cx="4199883" cy="48678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sym typeface="Huawei Sans" panose="020C0503030203020204" pitchFamily="34" charset="0"/>
              </a:rPr>
              <a:t>MindSpore</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55613" y="1047750"/>
            <a:ext cx="3294435" cy="4879805"/>
          </a:xfrm>
        </p:spPr>
        <p:txBody>
          <a:bodyPr/>
          <a:lstStyle/>
          <a:p>
            <a:r>
              <a:rPr lang="zh-CN" altLang="en-US" sz="2000" dirty="0">
                <a:sym typeface="Huawei Sans" panose="020C0503030203020204" pitchFamily="34" charset="0"/>
              </a:rPr>
              <a:t>昇思</a:t>
            </a:r>
            <a:r>
              <a:rPr lang="en-US" altLang="zh-CN" sz="2000" dirty="0" err="1">
                <a:sym typeface="Huawei Sans" panose="020C0503030203020204" pitchFamily="34" charset="0"/>
              </a:rPr>
              <a:t>MindSpore</a:t>
            </a:r>
            <a:r>
              <a:rPr lang="zh-CN" altLang="en-US" sz="2000" dirty="0">
                <a:sym typeface="Huawei Sans" panose="020C0503030203020204" pitchFamily="34" charset="0"/>
              </a:rPr>
              <a:t>是一个全场景深度学习框架，旨在实现易开发、高效执行、全场景统一部署三大目标。其中易开发表现为</a:t>
            </a:r>
            <a:r>
              <a:rPr lang="en-US" altLang="zh-CN" sz="2000" dirty="0">
                <a:sym typeface="Huawei Sans" panose="020C0503030203020204" pitchFamily="34" charset="0"/>
              </a:rPr>
              <a:t>API</a:t>
            </a:r>
            <a:r>
              <a:rPr lang="zh-CN" altLang="en-US" sz="2000" dirty="0">
                <a:sym typeface="Huawei Sans" panose="020C0503030203020204" pitchFamily="34" charset="0"/>
              </a:rPr>
              <a:t>友好，调试难度低；高效执行包括计算效率、数据预处理效率和分布式训练效率；全场景则指框架同时支持云、边缘以及端侧场景。</a:t>
            </a:r>
            <a:endParaRPr lang="zh-CN" altLang="en-US" sz="2000" dirty="0">
              <a:sym typeface="Huawei Sans" panose="020C0503030203020204" pitchFamily="34" charset="0"/>
            </a:endParaRPr>
          </a:p>
        </p:txBody>
      </p:sp>
      <p:pic>
        <p:nvPicPr>
          <p:cNvPr id="7170" name="Picture 2" descr="arch"/>
          <p:cNvPicPr>
            <a:picLocks noChangeAspect="1" noChangeArrowheads="1"/>
          </p:cNvPicPr>
          <p:nvPr/>
        </p:nvPicPr>
        <p:blipFill rotWithShape="1">
          <a:blip r:embed="rId1">
            <a:extLst>
              <a:ext uri="{28A0092B-C50C-407E-A947-70E740481C1C}">
                <a14:useLocalDpi xmlns:a14="http://schemas.microsoft.com/office/drawing/2010/main" val="0"/>
              </a:ext>
            </a:extLst>
          </a:blip>
          <a:srcRect l="-1093" r="-590" b="9190"/>
          <a:stretch>
            <a:fillRect/>
          </a:stretch>
        </p:blipFill>
        <p:spPr bwMode="auto">
          <a:xfrm>
            <a:off x="3805890" y="1165055"/>
            <a:ext cx="7999040"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Ascend Extension for </a:t>
            </a:r>
            <a:r>
              <a:rPr lang="en-US" altLang="zh-CN" dirty="0" err="1">
                <a:sym typeface="Huawei Sans" panose="020C0503030203020204" pitchFamily="34" charset="0"/>
              </a:rPr>
              <a:t>PyTorch</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55612" y="1047750"/>
            <a:ext cx="6388391" cy="4879805"/>
          </a:xfrm>
        </p:spPr>
        <p:txBody>
          <a:bodyPr/>
          <a:lstStyle/>
          <a:p>
            <a:r>
              <a:rPr lang="en-US" altLang="zh-CN" sz="2000" dirty="0">
                <a:sym typeface="Huawei Sans" panose="020C0503030203020204" pitchFamily="34" charset="0"/>
              </a:rPr>
              <a:t>Ascend Extension for </a:t>
            </a:r>
            <a:r>
              <a:rPr lang="en-US" altLang="zh-CN" sz="2000" dirty="0" err="1">
                <a:sym typeface="Huawei Sans" panose="020C0503030203020204" pitchFamily="34" charset="0"/>
              </a:rPr>
              <a:t>PyTorch</a:t>
            </a:r>
            <a:r>
              <a:rPr lang="en-US" altLang="zh-CN" sz="2000" dirty="0">
                <a:sym typeface="Huawei Sans" panose="020C0503030203020204" pitchFamily="34" charset="0"/>
              </a:rPr>
              <a:t> </a:t>
            </a:r>
            <a:r>
              <a:rPr lang="zh-CN" altLang="en-US" sz="2000" dirty="0">
                <a:sym typeface="Huawei Sans" panose="020C0503030203020204" pitchFamily="34" charset="0"/>
              </a:rPr>
              <a:t>插件是基于昇腾的深度学习适配框架，使昇腾</a:t>
            </a:r>
            <a:r>
              <a:rPr lang="en-US" altLang="zh-CN" sz="2000" dirty="0">
                <a:sym typeface="Huawei Sans" panose="020C0503030203020204" pitchFamily="34" charset="0"/>
              </a:rPr>
              <a:t>NPU</a:t>
            </a:r>
            <a:r>
              <a:rPr lang="zh-CN" altLang="en-US" sz="2000" dirty="0">
                <a:sym typeface="Huawei Sans" panose="020C0503030203020204" pitchFamily="34" charset="0"/>
              </a:rPr>
              <a:t>可以支持</a:t>
            </a:r>
            <a:r>
              <a:rPr lang="en-US" altLang="zh-CN" sz="2000" dirty="0" err="1">
                <a:sym typeface="Huawei Sans" panose="020C0503030203020204" pitchFamily="34" charset="0"/>
              </a:rPr>
              <a:t>PyTorch</a:t>
            </a:r>
            <a:r>
              <a:rPr lang="zh-CN" altLang="en-US" sz="2000" dirty="0">
                <a:sym typeface="Huawei Sans" panose="020C0503030203020204" pitchFamily="34" charset="0"/>
              </a:rPr>
              <a:t>框架，为</a:t>
            </a:r>
            <a:r>
              <a:rPr lang="en-US" altLang="zh-CN" sz="2000" dirty="0" err="1">
                <a:sym typeface="Huawei Sans" panose="020C0503030203020204" pitchFamily="34" charset="0"/>
              </a:rPr>
              <a:t>PyTorch</a:t>
            </a:r>
            <a:r>
              <a:rPr lang="zh-CN" altLang="en-US" sz="2000" dirty="0">
                <a:sym typeface="Huawei Sans" panose="020C0503030203020204" pitchFamily="34" charset="0"/>
              </a:rPr>
              <a:t>框架的使用者提供昇腾</a:t>
            </a:r>
            <a:r>
              <a:rPr lang="en-US" altLang="zh-CN" sz="2000" dirty="0">
                <a:sym typeface="Huawei Sans" panose="020C0503030203020204" pitchFamily="34" charset="0"/>
              </a:rPr>
              <a:t>AI</a:t>
            </a:r>
            <a:r>
              <a:rPr lang="zh-CN" altLang="en-US" sz="2000" dirty="0">
                <a:sym typeface="Huawei Sans" panose="020C0503030203020204" pitchFamily="34" charset="0"/>
              </a:rPr>
              <a:t>处理器的超强算力。</a:t>
            </a:r>
            <a:endParaRPr lang="en-US" altLang="zh-CN" sz="2000" dirty="0">
              <a:sym typeface="Huawei Sans" panose="020C0503030203020204" pitchFamily="34" charset="0"/>
            </a:endParaRPr>
          </a:p>
          <a:p>
            <a:r>
              <a:rPr lang="zh-CN" altLang="en-US" sz="2000" dirty="0">
                <a:sym typeface="Huawei Sans" panose="020C0503030203020204" pitchFamily="34" charset="0"/>
              </a:rPr>
              <a:t>当前阶段，本产品对</a:t>
            </a:r>
            <a:r>
              <a:rPr lang="en-US" altLang="zh-CN" sz="2000" dirty="0" err="1">
                <a:sym typeface="Huawei Sans" panose="020C0503030203020204" pitchFamily="34" charset="0"/>
              </a:rPr>
              <a:t>PyTorch</a:t>
            </a:r>
            <a:r>
              <a:rPr lang="zh-CN" altLang="en-US" sz="2000" dirty="0">
                <a:sym typeface="Huawei Sans" panose="020C0503030203020204" pitchFamily="34" charset="0"/>
              </a:rPr>
              <a:t>框架与昇腾</a:t>
            </a:r>
            <a:r>
              <a:rPr lang="en-US" altLang="zh-CN" sz="2000" dirty="0">
                <a:sym typeface="Huawei Sans" panose="020C0503030203020204" pitchFamily="34" charset="0"/>
              </a:rPr>
              <a:t>AI</a:t>
            </a:r>
            <a:r>
              <a:rPr lang="zh-CN" altLang="en-US" sz="2000" dirty="0">
                <a:sym typeface="Huawei Sans" panose="020C0503030203020204" pitchFamily="34" charset="0"/>
              </a:rPr>
              <a:t>处理器进行了在线对接适配。</a:t>
            </a:r>
            <a:endParaRPr lang="zh-CN" altLang="en-US" sz="2000" dirty="0">
              <a:sym typeface="Huawei Sans" panose="020C0503030203020204" pitchFamily="34" charset="0"/>
            </a:endParaRPr>
          </a:p>
          <a:p>
            <a:r>
              <a:rPr lang="zh-CN" altLang="en-US" sz="2000" dirty="0">
                <a:sym typeface="Huawei Sans" panose="020C0503030203020204" pitchFamily="34" charset="0"/>
              </a:rPr>
              <a:t>昇腾</a:t>
            </a:r>
            <a:r>
              <a:rPr lang="en-US" altLang="zh-CN" sz="2000" dirty="0">
                <a:sym typeface="Huawei Sans" panose="020C0503030203020204" pitchFamily="34" charset="0"/>
              </a:rPr>
              <a:t>AI</a:t>
            </a:r>
            <a:r>
              <a:rPr lang="zh-CN" altLang="en-US" sz="2000" dirty="0">
                <a:sym typeface="Huawei Sans" panose="020C0503030203020204" pitchFamily="34" charset="0"/>
              </a:rPr>
              <a:t>处理器的加速实现方式是以算子为粒度进行调用（</a:t>
            </a:r>
            <a:r>
              <a:rPr lang="en-US" altLang="zh-CN" sz="2000" dirty="0">
                <a:sym typeface="Huawei Sans" panose="020C0503030203020204" pitchFamily="34" charset="0"/>
              </a:rPr>
              <a:t>OP-based</a:t>
            </a:r>
            <a:r>
              <a:rPr lang="zh-CN" altLang="en-US" sz="2000" dirty="0">
                <a:sym typeface="Huawei Sans" panose="020C0503030203020204" pitchFamily="34" charset="0"/>
              </a:rPr>
              <a:t>），即通过</a:t>
            </a:r>
            <a:r>
              <a:rPr lang="en-US" altLang="zh-CN" sz="2000" dirty="0">
                <a:sym typeface="Huawei Sans" panose="020C0503030203020204" pitchFamily="34" charset="0"/>
              </a:rPr>
              <a:t>Ascend Computing Language</a:t>
            </a:r>
            <a:r>
              <a:rPr lang="zh-CN" altLang="en-US" sz="2000" dirty="0">
                <a:sym typeface="Huawei Sans" panose="020C0503030203020204" pitchFamily="34" charset="0"/>
              </a:rPr>
              <a:t>（</a:t>
            </a:r>
            <a:r>
              <a:rPr lang="en-US" altLang="zh-CN" sz="2000" dirty="0" err="1">
                <a:sym typeface="Huawei Sans" panose="020C0503030203020204" pitchFamily="34" charset="0"/>
              </a:rPr>
              <a:t>AscendCL</a:t>
            </a:r>
            <a:r>
              <a:rPr lang="zh-CN" altLang="en-US" sz="2000" dirty="0">
                <a:sym typeface="Huawei Sans" panose="020C0503030203020204" pitchFamily="34" charset="0"/>
              </a:rPr>
              <a:t>）调用一个或几个亲和算子组合的形式，代替原有的算子实现方式。</a:t>
            </a:r>
            <a:r>
              <a:rPr lang="en-US" altLang="zh-CN" sz="2000" dirty="0" err="1">
                <a:sym typeface="Huawei Sans" panose="020C0503030203020204" pitchFamily="34" charset="0"/>
              </a:rPr>
              <a:t>PyTorch</a:t>
            </a:r>
            <a:r>
              <a:rPr lang="zh-CN" altLang="en-US" sz="2000" dirty="0">
                <a:sym typeface="Huawei Sans" panose="020C0503030203020204" pitchFamily="34" charset="0"/>
              </a:rPr>
              <a:t>适配插件架构如右图所示。</a:t>
            </a:r>
            <a:endParaRPr lang="zh-CN" altLang="en-US" sz="2000" dirty="0">
              <a:sym typeface="Huawei Sans" panose="020C0503030203020204" pitchFamily="34" charset="0"/>
            </a:endParaRPr>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44003" y="1047750"/>
            <a:ext cx="4819831" cy="50778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sym typeface="Huawei Sans" panose="020C0503030203020204" pitchFamily="34" charset="0"/>
              </a:rPr>
              <a:t>昇腾大模型解决方案概览</a:t>
            </a:r>
            <a:endParaRPr lang="zh-CN" altLang="en-US" dirty="0">
              <a:sym typeface="Huawei Sans" panose="020C0503030203020204" pitchFamily="34" charset="0"/>
            </a:endParaRPr>
          </a:p>
        </p:txBody>
      </p:sp>
      <p:pic>
        <p:nvPicPr>
          <p:cNvPr id="5" name="图片 4"/>
          <p:cNvPicPr>
            <a:picLocks noChangeAspect="1"/>
          </p:cNvPicPr>
          <p:nvPr/>
        </p:nvPicPr>
        <p:blipFill>
          <a:blip r:embed="rId1"/>
          <a:stretch>
            <a:fillRect/>
          </a:stretch>
        </p:blipFill>
        <p:spPr>
          <a:xfrm>
            <a:off x="1026082" y="1058329"/>
            <a:ext cx="10272458" cy="505826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sym typeface="Huawei Sans" panose="020C0503030203020204" pitchFamily="34" charset="0"/>
              </a:rPr>
              <a:t>MindFormers</a:t>
            </a:r>
            <a:endParaRPr lang="zh-CN" altLang="en-US" dirty="0">
              <a:sym typeface="Huawei Sans" panose="020C0503030203020204" pitchFamily="34" charset="0"/>
            </a:endParaRPr>
          </a:p>
        </p:txBody>
      </p:sp>
      <p:sp>
        <p:nvSpPr>
          <p:cNvPr id="5" name="文本占位符 4"/>
          <p:cNvSpPr>
            <a:spLocks noGrp="1"/>
          </p:cNvSpPr>
          <p:nvPr>
            <p:ph type="body" sz="quarter" idx="10"/>
          </p:nvPr>
        </p:nvSpPr>
        <p:spPr>
          <a:xfrm>
            <a:off x="455612" y="1047750"/>
            <a:ext cx="2818080" cy="4879805"/>
          </a:xfrm>
        </p:spPr>
        <p:txBody>
          <a:bodyPr/>
          <a:lstStyle/>
          <a:p>
            <a:r>
              <a:rPr lang="en-US" altLang="zh-CN" dirty="0" err="1">
                <a:sym typeface="Huawei Sans" panose="020C0503030203020204" pitchFamily="34" charset="0"/>
              </a:rPr>
              <a:t>MindFormers</a:t>
            </a:r>
            <a:r>
              <a:rPr lang="zh-CN" altLang="en-US" dirty="0">
                <a:sym typeface="Huawei Sans" panose="020C0503030203020204" pitchFamily="34" charset="0"/>
              </a:rPr>
              <a:t>通过</a:t>
            </a:r>
            <a:r>
              <a:rPr lang="en-US" altLang="zh-CN" dirty="0" err="1">
                <a:sym typeface="Huawei Sans" panose="020C0503030203020204" pitchFamily="34" charset="0"/>
              </a:rPr>
              <a:t>MindSpore</a:t>
            </a:r>
            <a:r>
              <a:rPr lang="zh-CN" altLang="en-US" dirty="0">
                <a:sym typeface="Huawei Sans" panose="020C0503030203020204" pitchFamily="34" charset="0"/>
              </a:rPr>
              <a:t>提供的</a:t>
            </a:r>
            <a:r>
              <a:rPr lang="en-US" altLang="zh-CN" dirty="0">
                <a:sym typeface="Huawei Sans" panose="020C0503030203020204" pitchFamily="34" charset="0"/>
              </a:rPr>
              <a:t>Python</a:t>
            </a:r>
            <a:r>
              <a:rPr lang="zh-CN" altLang="en-US" dirty="0">
                <a:sym typeface="Huawei Sans" panose="020C0503030203020204" pitchFamily="34" charset="0"/>
              </a:rPr>
              <a:t>接口实现大模型相关代码，并由昇腾</a:t>
            </a:r>
            <a:r>
              <a:rPr lang="en-US" altLang="zh-CN" dirty="0">
                <a:sym typeface="Huawei Sans" panose="020C0503030203020204" pitchFamily="34" charset="0"/>
              </a:rPr>
              <a:t>AI</a:t>
            </a:r>
            <a:r>
              <a:rPr lang="zh-CN" altLang="en-US" dirty="0">
                <a:sym typeface="Huawei Sans" panose="020C0503030203020204" pitchFamily="34" charset="0"/>
              </a:rPr>
              <a:t>处理器配套软件包提供的算子库进行数据运算。</a:t>
            </a:r>
            <a:endParaRPr lang="zh-CN" altLang="en-US" dirty="0">
              <a:sym typeface="Huawei Sans" panose="020C0503030203020204" pitchFamily="34" charset="0"/>
            </a:endParaRPr>
          </a:p>
        </p:txBody>
      </p:sp>
      <p:pic>
        <p:nvPicPr>
          <p:cNvPr id="9218" name="Picture 2" descr="/overall_architectu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60090" y="1140007"/>
            <a:ext cx="8388998" cy="49829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z="2000" b="1" dirty="0">
                <a:sym typeface="Huawei Sans" panose="020C0503030203020204" pitchFamily="34" charset="0"/>
              </a:rPr>
              <a:t>昇腾</a:t>
            </a:r>
            <a:r>
              <a:rPr lang="en-US" altLang="zh-CN" sz="2000" b="1" dirty="0">
                <a:sym typeface="Huawei Sans" panose="020C0503030203020204" pitchFamily="34" charset="0"/>
              </a:rPr>
              <a:t>AI</a:t>
            </a:r>
            <a:r>
              <a:rPr lang="zh-CN" altLang="en-US" sz="2000" b="1" dirty="0">
                <a:sym typeface="Huawei Sans" panose="020C0503030203020204" pitchFamily="34" charset="0"/>
              </a:rPr>
              <a:t>基础软硬件平台</a:t>
            </a:r>
            <a:endParaRPr lang="en-US" altLang="zh-CN" sz="2000" b="1" dirty="0">
              <a:sym typeface="Huawei Sans" panose="020C0503030203020204" pitchFamily="34" charset="0"/>
            </a:endParaRPr>
          </a:p>
          <a:p>
            <a:pPr lvl="1"/>
            <a:r>
              <a:rPr lang="en-US" altLang="zh-CN" sz="1800" dirty="0">
                <a:sym typeface="Huawei Sans" panose="020C0503030203020204" pitchFamily="34" charset="0"/>
              </a:rPr>
              <a:t>AI</a:t>
            </a:r>
            <a:r>
              <a:rPr lang="zh-CN" altLang="en-US" sz="1800" dirty="0">
                <a:sym typeface="Huawei Sans" panose="020C0503030203020204" pitchFamily="34" charset="0"/>
              </a:rPr>
              <a:t>芯片概览</a:t>
            </a:r>
            <a:endParaRPr lang="en-US" altLang="zh-CN" sz="1800" dirty="0">
              <a:sym typeface="Huawei Sans" panose="020C0503030203020204" pitchFamily="34" charset="0"/>
            </a:endParaRPr>
          </a:p>
          <a:p>
            <a:pPr lvl="1"/>
            <a:r>
              <a:rPr lang="zh-CN" altLang="en-US" sz="1800" dirty="0">
                <a:solidFill>
                  <a:schemeClr val="bg1">
                    <a:lumMod val="50000"/>
                  </a:schemeClr>
                </a:solidFill>
                <a:sym typeface="Huawei Sans" panose="020C0503030203020204" pitchFamily="34" charset="0"/>
              </a:rPr>
              <a:t>昇腾芯片硬件架构</a:t>
            </a:r>
            <a:endParaRPr lang="en-US" altLang="zh-CN" sz="1800" dirty="0">
              <a:solidFill>
                <a:schemeClr val="bg1">
                  <a:lumMod val="50000"/>
                </a:schemeClr>
              </a:solidFill>
              <a:sym typeface="Huawei Sans" panose="020C0503030203020204" pitchFamily="34" charset="0"/>
            </a:endParaRPr>
          </a:p>
          <a:p>
            <a:pPr lvl="1"/>
            <a:r>
              <a:rPr lang="zh-CN" altLang="en-US" sz="1800" dirty="0">
                <a:solidFill>
                  <a:schemeClr val="bg1">
                    <a:lumMod val="50000"/>
                  </a:schemeClr>
                </a:solidFill>
                <a:sym typeface="Huawei Sans" panose="020C0503030203020204" pitchFamily="34" charset="0"/>
              </a:rPr>
              <a:t>昇腾</a:t>
            </a:r>
            <a:r>
              <a:rPr lang="en-US" altLang="zh-CN" sz="1800" dirty="0">
                <a:solidFill>
                  <a:schemeClr val="bg1">
                    <a:lumMod val="50000"/>
                  </a:schemeClr>
                </a:solidFill>
                <a:sym typeface="Huawei Sans" panose="020C0503030203020204" pitchFamily="34" charset="0"/>
              </a:rPr>
              <a:t>AI</a:t>
            </a:r>
            <a:r>
              <a:rPr lang="zh-CN" altLang="en-US" sz="1800" dirty="0">
                <a:solidFill>
                  <a:schemeClr val="bg1">
                    <a:lumMod val="50000"/>
                  </a:schemeClr>
                </a:solidFill>
                <a:sym typeface="Huawei Sans" panose="020C0503030203020204" pitchFamily="34" charset="0"/>
              </a:rPr>
              <a:t>基础硬件</a:t>
            </a:r>
            <a:endParaRPr lang="en-US" altLang="zh-CN" sz="1800" dirty="0">
              <a:solidFill>
                <a:schemeClr val="bg1">
                  <a:lumMod val="50000"/>
                </a:schemeClr>
              </a:solidFill>
              <a:sym typeface="Huawei Sans" panose="020C0503030203020204" pitchFamily="34" charset="0"/>
            </a:endParaRPr>
          </a:p>
          <a:p>
            <a:pPr lvl="1"/>
            <a:r>
              <a:rPr lang="zh-CN" altLang="en-US" sz="1800" dirty="0">
                <a:solidFill>
                  <a:schemeClr val="bg1">
                    <a:lumMod val="50000"/>
                  </a:schemeClr>
                </a:solidFill>
                <a:sym typeface="Huawei Sans" panose="020C0503030203020204" pitchFamily="34" charset="0"/>
              </a:rPr>
              <a:t>昇腾</a:t>
            </a:r>
            <a:r>
              <a:rPr lang="en-US" altLang="zh-CN" sz="1800" dirty="0">
                <a:solidFill>
                  <a:schemeClr val="bg1">
                    <a:lumMod val="50000"/>
                  </a:schemeClr>
                </a:solidFill>
                <a:sym typeface="Huawei Sans" panose="020C0503030203020204" pitchFamily="34" charset="0"/>
              </a:rPr>
              <a:t>AI</a:t>
            </a:r>
            <a:r>
              <a:rPr lang="zh-CN" altLang="en-US" sz="1800" dirty="0">
                <a:solidFill>
                  <a:schemeClr val="bg1">
                    <a:lumMod val="50000"/>
                  </a:schemeClr>
                </a:solidFill>
                <a:sym typeface="Huawei Sans" panose="020C0503030203020204" pitchFamily="34" charset="0"/>
              </a:rPr>
              <a:t>基础软件</a:t>
            </a:r>
            <a:endParaRPr lang="en-US" altLang="zh-CN" sz="1800" dirty="0">
              <a:solidFill>
                <a:schemeClr val="bg1">
                  <a:lumMod val="50000"/>
                </a:schemeClr>
              </a:solidFill>
              <a:sym typeface="Huawei Sans" panose="020C0503030203020204" pitchFamily="34" charset="0"/>
            </a:endParaRPr>
          </a:p>
          <a:p>
            <a:r>
              <a:rPr lang="zh-CN" altLang="en-US" sz="2000" dirty="0">
                <a:solidFill>
                  <a:schemeClr val="bg1">
                    <a:lumMod val="50000"/>
                  </a:schemeClr>
                </a:solidFill>
                <a:sym typeface="Huawei Sans" panose="020C0503030203020204" pitchFamily="34" charset="0"/>
              </a:rPr>
              <a:t>华为云：</a:t>
            </a:r>
            <a:r>
              <a:rPr lang="en-US" altLang="zh-CN" sz="2000" dirty="0">
                <a:solidFill>
                  <a:schemeClr val="bg1">
                    <a:lumMod val="50000"/>
                  </a:schemeClr>
                </a:solidFill>
                <a:sym typeface="Huawei Sans" panose="020C0503030203020204" pitchFamily="34" charset="0"/>
              </a:rPr>
              <a:t>AI Ready</a:t>
            </a:r>
            <a:endParaRPr lang="en-US" altLang="zh-CN" sz="2000" dirty="0">
              <a:solidFill>
                <a:schemeClr val="bg1">
                  <a:lumMod val="50000"/>
                </a:schemeClr>
              </a:solidFill>
              <a:sym typeface="Huawei Sans" panose="020C0503030203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MindSpeed</a:t>
            </a:r>
            <a:endParaRPr lang="zh-CN" altLang="en-US" dirty="0">
              <a:sym typeface="Huawei Sans" panose="020C0503030203020204" pitchFamily="34" charset="0"/>
            </a:endParaRPr>
          </a:p>
        </p:txBody>
      </p:sp>
      <p:sp>
        <p:nvSpPr>
          <p:cNvPr id="4" name="文本占位符 3"/>
          <p:cNvSpPr>
            <a:spLocks noGrp="1"/>
          </p:cNvSpPr>
          <p:nvPr>
            <p:ph type="body" sz="quarter" idx="10"/>
          </p:nvPr>
        </p:nvSpPr>
        <p:spPr>
          <a:xfrm>
            <a:off x="455612" y="1047750"/>
            <a:ext cx="2373921" cy="4879805"/>
          </a:xfrm>
        </p:spPr>
        <p:txBody>
          <a:bodyPr/>
          <a:lstStyle/>
          <a:p>
            <a:r>
              <a:rPr lang="en-US" altLang="zh-CN" sz="2000" dirty="0">
                <a:sym typeface="Huawei Sans" panose="020C0503030203020204" pitchFamily="34" charset="0"/>
              </a:rPr>
              <a:t>MindSpeed</a:t>
            </a:r>
            <a:r>
              <a:rPr lang="zh-CN" altLang="en-US" sz="2000" dirty="0">
                <a:sym typeface="Huawei Sans" panose="020C0503030203020204" pitchFamily="34" charset="0"/>
              </a:rPr>
              <a:t>是专为华为昇腾设备设计的大模型加速解决方案，以其卓越的性能表现和深度优化的算法体系，助力用户在昇腾设备上高效实现大模型训练。</a:t>
            </a:r>
            <a:endParaRPr lang="zh-CN" altLang="en-US" sz="2000" dirty="0">
              <a:sym typeface="Huawei Sans" panose="020C0503030203020204" pitchFamily="34" charset="0"/>
            </a:endParaRPr>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98210" y="1037716"/>
            <a:ext cx="8838178" cy="49254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MindSpeed-LLM/MM</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a:xfrm>
            <a:off x="455613" y="1047750"/>
            <a:ext cx="4493316" cy="4879805"/>
          </a:xfrm>
        </p:spPr>
        <p:txBody>
          <a:bodyPr/>
          <a:lstStyle/>
          <a:p>
            <a:r>
              <a:rPr lang="en-US" altLang="zh-CN" sz="2000" dirty="0">
                <a:sym typeface="Huawei Sans" panose="020C0503030203020204" pitchFamily="34" charset="0"/>
              </a:rPr>
              <a:t>MindSpeed-LLM</a:t>
            </a:r>
            <a:r>
              <a:rPr lang="zh-CN" altLang="en-US" sz="2000" dirty="0">
                <a:sym typeface="Huawei Sans" panose="020C0503030203020204" pitchFamily="34" charset="0"/>
              </a:rPr>
              <a:t>作为昇腾大语言模型套件，下层对接</a:t>
            </a:r>
            <a:r>
              <a:rPr lang="en-US" altLang="zh-CN" sz="2000" dirty="0">
                <a:sym typeface="Huawei Sans" panose="020C0503030203020204" pitchFamily="34" charset="0"/>
              </a:rPr>
              <a:t>MindSpeed</a:t>
            </a:r>
            <a:r>
              <a:rPr lang="zh-CN" altLang="en-US" sz="2000" dirty="0">
                <a:sym typeface="Huawei Sans" panose="020C0503030203020204" pitchFamily="34" charset="0"/>
              </a:rPr>
              <a:t>，提供了</a:t>
            </a:r>
            <a:r>
              <a:rPr lang="en-US" altLang="zh-CN" sz="2000" dirty="0">
                <a:sym typeface="Huawei Sans" panose="020C0503030203020204" pitchFamily="34" charset="0"/>
              </a:rPr>
              <a:t>LLM</a:t>
            </a:r>
            <a:r>
              <a:rPr lang="zh-CN" altLang="en-US" sz="2000" dirty="0">
                <a:sym typeface="Huawei Sans" panose="020C0503030203020204" pitchFamily="34" charset="0"/>
              </a:rPr>
              <a:t>的分布式预训练、分布式指令微调、分布式偏好对齐以及对应的开发工具链；</a:t>
            </a:r>
            <a:endParaRPr lang="en-US" altLang="zh-CN" sz="2000" dirty="0">
              <a:sym typeface="Huawei Sans" panose="020C0503030203020204" pitchFamily="34" charset="0"/>
            </a:endParaRPr>
          </a:p>
          <a:p>
            <a:r>
              <a:rPr lang="en-US" altLang="zh-CN" sz="2000" dirty="0">
                <a:sym typeface="Huawei Sans" panose="020C0503030203020204" pitchFamily="34" charset="0"/>
              </a:rPr>
              <a:t>MindSpeed-MM</a:t>
            </a:r>
            <a:r>
              <a:rPr lang="zh-CN" altLang="en-US" sz="2000" dirty="0">
                <a:sym typeface="Huawei Sans" panose="020C0503030203020204" pitchFamily="34" charset="0"/>
              </a:rPr>
              <a:t>则是昇腾多模态大模型套件，提供了数据工程、分布式训练及加速、在线推理任务等特性；</a:t>
            </a:r>
            <a:endParaRPr lang="en-US" altLang="zh-CN" sz="2000" dirty="0">
              <a:sym typeface="Huawei Sans" panose="020C0503030203020204" pitchFamily="34" charset="0"/>
            </a:endParaRPr>
          </a:p>
          <a:p>
            <a:r>
              <a:rPr lang="zh-CN" altLang="en-US" sz="2000" dirty="0">
                <a:sym typeface="Huawei Sans" panose="020C0503030203020204" pitchFamily="34" charset="0"/>
              </a:rPr>
              <a:t>以上两个套件对应于右图中的场景一。</a:t>
            </a:r>
            <a:endParaRPr lang="zh-CN" altLang="en-US" sz="2000" dirty="0">
              <a:sym typeface="Huawei Sans" panose="020C0503030203020204" pitchFamily="34" charset="0"/>
            </a:endParaRPr>
          </a:p>
        </p:txBody>
      </p:sp>
      <p:pic>
        <p:nvPicPr>
          <p:cNvPr id="4" name="图片 3"/>
          <p:cNvPicPr>
            <a:picLocks noChangeAspect="1"/>
          </p:cNvPicPr>
          <p:nvPr/>
        </p:nvPicPr>
        <p:blipFill>
          <a:blip r:embed="rId1"/>
          <a:stretch>
            <a:fillRect/>
          </a:stretch>
        </p:blipFill>
        <p:spPr>
          <a:xfrm>
            <a:off x="5116453" y="1104745"/>
            <a:ext cx="6420504" cy="4765814"/>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sym typeface="Huawei Sans" panose="020C0503030203020204" pitchFamily="34" charset="0"/>
              </a:rPr>
              <a:t>MindIE</a:t>
            </a:r>
            <a:endParaRPr lang="zh-CN" altLang="en-US" dirty="0">
              <a:sym typeface="Huawei Sans" panose="020C0503030203020204" pitchFamily="34" charset="0"/>
            </a:endParaRPr>
          </a:p>
        </p:txBody>
      </p:sp>
      <p:sp>
        <p:nvSpPr>
          <p:cNvPr id="5" name="文本占位符 4"/>
          <p:cNvSpPr>
            <a:spLocks noGrp="1"/>
          </p:cNvSpPr>
          <p:nvPr>
            <p:ph type="body" sz="quarter" idx="10"/>
          </p:nvPr>
        </p:nvSpPr>
        <p:spPr>
          <a:xfrm>
            <a:off x="455612" y="1047750"/>
            <a:ext cx="3704559" cy="4879805"/>
          </a:xfrm>
        </p:spPr>
        <p:txBody>
          <a:bodyPr/>
          <a:lstStyle/>
          <a:p>
            <a:r>
              <a:rPr lang="en-US" altLang="zh-CN" sz="2000" dirty="0" err="1">
                <a:sym typeface="Huawei Sans" panose="020C0503030203020204" pitchFamily="34" charset="0"/>
              </a:rPr>
              <a:t>MindIE</a:t>
            </a:r>
            <a:r>
              <a:rPr lang="zh-CN" altLang="en-US" sz="2000" dirty="0">
                <a:sym typeface="Huawei Sans" panose="020C0503030203020204" pitchFamily="34" charset="0"/>
              </a:rPr>
              <a:t>（</a:t>
            </a:r>
            <a:r>
              <a:rPr lang="en-US" altLang="zh-CN" sz="2000" dirty="0">
                <a:sym typeface="Huawei Sans" panose="020C0503030203020204" pitchFamily="34" charset="0"/>
              </a:rPr>
              <a:t>Mind Inference Engine</a:t>
            </a:r>
            <a:r>
              <a:rPr lang="zh-CN" altLang="en-US" sz="2000" dirty="0">
                <a:sym typeface="Huawei Sans" panose="020C0503030203020204" pitchFamily="34" charset="0"/>
              </a:rPr>
              <a:t>，昇腾推理引擎）是华为昇腾针对</a:t>
            </a:r>
            <a:r>
              <a:rPr lang="en-US" altLang="zh-CN" sz="2000" dirty="0">
                <a:sym typeface="Huawei Sans" panose="020C0503030203020204" pitchFamily="34" charset="0"/>
              </a:rPr>
              <a:t>AI</a:t>
            </a:r>
            <a:r>
              <a:rPr lang="zh-CN" altLang="en-US" sz="2000" dirty="0">
                <a:sym typeface="Huawei Sans" panose="020C0503030203020204" pitchFamily="34" charset="0"/>
              </a:rPr>
              <a:t>全场景业务的推理加速套件。通过分层开放</a:t>
            </a:r>
            <a:r>
              <a:rPr lang="en-US" altLang="zh-CN" sz="2000" dirty="0">
                <a:sym typeface="Huawei Sans" panose="020C0503030203020204" pitchFamily="34" charset="0"/>
              </a:rPr>
              <a:t>AI</a:t>
            </a:r>
            <a:r>
              <a:rPr lang="zh-CN" altLang="en-US" sz="2000" dirty="0">
                <a:sym typeface="Huawei Sans" panose="020C0503030203020204" pitchFamily="34" charset="0"/>
              </a:rPr>
              <a:t>能力，支撑用户多样化的</a:t>
            </a:r>
            <a:r>
              <a:rPr lang="en-US" altLang="zh-CN" sz="2000" dirty="0">
                <a:sym typeface="Huawei Sans" panose="020C0503030203020204" pitchFamily="34" charset="0"/>
              </a:rPr>
              <a:t>AI</a:t>
            </a:r>
            <a:r>
              <a:rPr lang="zh-CN" altLang="en-US" sz="2000" dirty="0">
                <a:sym typeface="Huawei Sans" panose="020C0503030203020204" pitchFamily="34" charset="0"/>
              </a:rPr>
              <a:t>业务需求，使能百模千态，释放昇腾硬件设备算力。向上支持多种主流</a:t>
            </a:r>
            <a:r>
              <a:rPr lang="en-US" altLang="zh-CN" sz="2000" dirty="0">
                <a:sym typeface="Huawei Sans" panose="020C0503030203020204" pitchFamily="34" charset="0"/>
              </a:rPr>
              <a:t>AI</a:t>
            </a:r>
            <a:r>
              <a:rPr lang="zh-CN" altLang="en-US" sz="2000" dirty="0">
                <a:sym typeface="Huawei Sans" panose="020C0503030203020204" pitchFamily="34" charset="0"/>
              </a:rPr>
              <a:t>框架，向下对接不同类型昇腾</a:t>
            </a:r>
            <a:r>
              <a:rPr lang="en-US" altLang="zh-CN" sz="2000" dirty="0">
                <a:sym typeface="Huawei Sans" panose="020C0503030203020204" pitchFamily="34" charset="0"/>
              </a:rPr>
              <a:t>AI</a:t>
            </a:r>
            <a:r>
              <a:rPr lang="zh-CN" altLang="en-US" sz="2000" dirty="0">
                <a:sym typeface="Huawei Sans" panose="020C0503030203020204" pitchFamily="34" charset="0"/>
              </a:rPr>
              <a:t>处理器，提供多层次编程接口，帮助用户快速构建基于昇腾平台的推理业务。</a:t>
            </a:r>
            <a:endParaRPr lang="zh-CN" altLang="en-US" sz="2000" dirty="0">
              <a:sym typeface="Huawei Sans" panose="020C0503030203020204" pitchFamily="34" charset="0"/>
            </a:endParaRPr>
          </a:p>
        </p:txBody>
      </p:sp>
      <p:pic>
        <p:nvPicPr>
          <p:cNvPr id="4" name="图片 3"/>
          <p:cNvPicPr>
            <a:picLocks noChangeAspect="1"/>
          </p:cNvPicPr>
          <p:nvPr/>
        </p:nvPicPr>
        <p:blipFill>
          <a:blip r:embed="rId1"/>
          <a:stretch>
            <a:fillRect/>
          </a:stretch>
        </p:blipFill>
        <p:spPr>
          <a:xfrm>
            <a:off x="4311537" y="1130785"/>
            <a:ext cx="7437550" cy="495261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z="2000" dirty="0">
                <a:solidFill>
                  <a:schemeClr val="bg1">
                    <a:lumMod val="50000"/>
                  </a:schemeClr>
                </a:solidFill>
                <a:sym typeface="Huawei Sans" panose="020C0503030203020204" pitchFamily="34" charset="0"/>
              </a:rPr>
              <a:t>昇腾</a:t>
            </a:r>
            <a:r>
              <a:rPr lang="en-US" altLang="zh-CN" sz="2000" dirty="0">
                <a:solidFill>
                  <a:schemeClr val="bg1">
                    <a:lumMod val="50000"/>
                  </a:schemeClr>
                </a:solidFill>
                <a:sym typeface="Huawei Sans" panose="020C0503030203020204" pitchFamily="34" charset="0"/>
              </a:rPr>
              <a:t>AI</a:t>
            </a:r>
            <a:r>
              <a:rPr lang="zh-CN" altLang="en-US" sz="2000" dirty="0">
                <a:solidFill>
                  <a:schemeClr val="bg1">
                    <a:lumMod val="50000"/>
                  </a:schemeClr>
                </a:solidFill>
                <a:sym typeface="Huawei Sans" panose="020C0503030203020204" pitchFamily="34" charset="0"/>
              </a:rPr>
              <a:t>基础软硬件平台</a:t>
            </a:r>
            <a:endParaRPr lang="en-US" altLang="zh-CN" sz="2000" dirty="0">
              <a:solidFill>
                <a:schemeClr val="bg1">
                  <a:lumMod val="50000"/>
                </a:schemeClr>
              </a:solidFill>
              <a:sym typeface="Huawei Sans" panose="020C0503030203020204" pitchFamily="34" charset="0"/>
            </a:endParaRPr>
          </a:p>
          <a:p>
            <a:r>
              <a:rPr lang="zh-CN" altLang="en-US" sz="2000" b="1" dirty="0">
                <a:sym typeface="Huawei Sans" panose="020C0503030203020204" pitchFamily="34" charset="0"/>
              </a:rPr>
              <a:t>华为云：</a:t>
            </a:r>
            <a:r>
              <a:rPr lang="en-US" altLang="zh-CN" sz="2000" b="1" dirty="0">
                <a:sym typeface="Huawei Sans" panose="020C0503030203020204" pitchFamily="34" charset="0"/>
              </a:rPr>
              <a:t>AI Ready</a:t>
            </a:r>
            <a:endParaRPr lang="en-US" altLang="zh-CN" sz="2000" b="1" dirty="0">
              <a:sym typeface="Huawei Sans" panose="020C0503030203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sym typeface="Huawei Sans" panose="020C0503030203020204" pitchFamily="34" charset="0"/>
              </a:rPr>
              <a:t>华为云：</a:t>
            </a:r>
            <a:r>
              <a:rPr lang="en-US" altLang="zh-CN" dirty="0">
                <a:sym typeface="Huawei Sans" panose="020C0503030203020204" pitchFamily="34" charset="0"/>
              </a:rPr>
              <a:t>AI Ready</a:t>
            </a:r>
            <a:r>
              <a:rPr lang="zh-CN" altLang="en-US" dirty="0">
                <a:sym typeface="Huawei Sans" panose="020C0503030203020204" pitchFamily="34" charset="0"/>
              </a:rPr>
              <a:t>，加速千行万业智能升级</a:t>
            </a:r>
            <a:endParaRPr lang="zh-CN" altLang="en-US" dirty="0">
              <a:sym typeface="Huawei Sans" panose="020C0503030203020204" pitchFamily="34" charset="0"/>
            </a:endParaRPr>
          </a:p>
        </p:txBody>
      </p:sp>
      <p:pic>
        <p:nvPicPr>
          <p:cNvPr id="5" name="Picture 2" descr="Picture 2"/>
          <p:cNvPicPr>
            <a:picLocks noChangeAspect="1"/>
          </p:cNvPicPr>
          <p:nvPr/>
        </p:nvPicPr>
        <p:blipFill rotWithShape="1">
          <a:blip r:embed="rId1">
            <a:duotone>
              <a:srgbClr val="EBEBEB">
                <a:shade val="45000"/>
                <a:satMod val="135000"/>
              </a:srgbClr>
              <a:prstClr val="white"/>
            </a:duotone>
            <a:extLst>
              <a:ext uri="{BEBA8EAE-BF5A-486C-A8C5-ECC9F3942E4B}">
                <a14:imgProps xmlns:a14="http://schemas.microsoft.com/office/drawing/2010/main">
                  <a14:imgLayer r:embed="rId2">
                    <a14:imgEffect>
                      <a14:brightnessContrast bright="-40000" contrast="-40000"/>
                    </a14:imgEffect>
                  </a14:imgLayer>
                </a14:imgProps>
              </a:ext>
            </a:extLst>
          </a:blip>
          <a:srcRect b="10646"/>
          <a:stretch>
            <a:fillRect/>
          </a:stretch>
        </p:blipFill>
        <p:spPr>
          <a:xfrm>
            <a:off x="964869" y="1694293"/>
            <a:ext cx="6841270" cy="4954279"/>
          </a:xfrm>
          <a:prstGeom prst="rect">
            <a:avLst/>
          </a:prstGeom>
          <a:noFill/>
        </p:spPr>
      </p:pic>
      <p:pic>
        <p:nvPicPr>
          <p:cNvPr id="6" name="Picture 57"/>
          <p:cNvPicPr>
            <a:picLocks noChangeAspect="1"/>
          </p:cNvPicPr>
          <p:nvPr/>
        </p:nvPicPr>
        <p:blipFill>
          <a:blip r:embed="rId3">
            <a:grayscl/>
          </a:blip>
          <a:stretch>
            <a:fillRect/>
          </a:stretch>
        </p:blipFill>
        <p:spPr>
          <a:xfrm rot="10800000">
            <a:off x="833647" y="2080465"/>
            <a:ext cx="7103715" cy="689151"/>
          </a:xfrm>
          <a:prstGeom prst="rect">
            <a:avLst/>
          </a:prstGeom>
          <a:noFill/>
        </p:spPr>
      </p:pic>
      <p:grpSp>
        <p:nvGrpSpPr>
          <p:cNvPr id="7" name="组合 6"/>
          <p:cNvGrpSpPr/>
          <p:nvPr/>
        </p:nvGrpSpPr>
        <p:grpSpPr>
          <a:xfrm>
            <a:off x="466017" y="5367415"/>
            <a:ext cx="7857564" cy="796918"/>
            <a:chOff x="1444871" y="4105964"/>
            <a:chExt cx="9913095" cy="402548"/>
          </a:xfrm>
        </p:grpSpPr>
        <p:sp>
          <p:nvSpPr>
            <p:cNvPr id="8" name="椭圆 7"/>
            <p:cNvSpPr/>
            <p:nvPr/>
          </p:nvSpPr>
          <p:spPr>
            <a:xfrm flipV="1">
              <a:off x="1448149" y="4124443"/>
              <a:ext cx="9909817" cy="384069"/>
            </a:xfrm>
            <a:prstGeom prst="ellipse">
              <a:avLst/>
            </a:prstGeom>
            <a:gradFill flip="none" rotWithShape="1">
              <a:gsLst>
                <a:gs pos="0">
                  <a:srgbClr val="FFFFFF">
                    <a:lumMod val="75000"/>
                    <a:alpha val="26000"/>
                  </a:srgbClr>
                </a:gs>
                <a:gs pos="100000">
                  <a:srgbClr val="FFFFFF">
                    <a:alpha val="61000"/>
                  </a:srgbClr>
                </a:gs>
              </a:gsLst>
              <a:lin ang="5400000" scaled="1"/>
              <a:tileRect/>
            </a:gradFill>
            <a:ln w="6350" cap="flat" cmpd="sng" algn="ctr">
              <a:gradFill flip="none" rotWithShape="1">
                <a:gsLst>
                  <a:gs pos="0">
                    <a:srgbClr val="FFFFFF">
                      <a:lumMod val="75000"/>
                    </a:srgbClr>
                  </a:gs>
                  <a:gs pos="100000">
                    <a:srgbClr val="FFFFFF"/>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椭圆 8"/>
            <p:cNvSpPr/>
            <p:nvPr/>
          </p:nvSpPr>
          <p:spPr>
            <a:xfrm flipV="1">
              <a:off x="1444871" y="4105964"/>
              <a:ext cx="9909817" cy="384069"/>
            </a:xfrm>
            <a:prstGeom prst="ellipse">
              <a:avLst/>
            </a:prstGeom>
            <a:gradFill flip="none" rotWithShape="1">
              <a:gsLst>
                <a:gs pos="0">
                  <a:srgbClr val="FFFFFF">
                    <a:lumMod val="75000"/>
                    <a:alpha val="26000"/>
                  </a:srgbClr>
                </a:gs>
                <a:gs pos="100000">
                  <a:srgbClr val="FFFFFF">
                    <a:alpha val="61000"/>
                  </a:srgbClr>
                </a:gs>
              </a:gsLst>
              <a:lin ang="5400000" scaled="1"/>
              <a:tileRect/>
            </a:gradFill>
            <a:ln w="6350" cap="flat" cmpd="sng" algn="ctr">
              <a:gradFill flip="none" rotWithShape="1">
                <a:gsLst>
                  <a:gs pos="0">
                    <a:srgbClr val="FFFFFF">
                      <a:lumMod val="75000"/>
                    </a:srgbClr>
                  </a:gs>
                  <a:gs pos="100000">
                    <a:srgbClr val="FFFFFF"/>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10" name="Picture 11" descr="E:\杨晓谕\图标整理\模板类\载体类（云，城市剖面）\地图1p.png"/>
          <p:cNvPicPr>
            <a:picLocks noChangeAspect="1" noChangeArrowheads="1"/>
          </p:cNvPicPr>
          <p:nvPr/>
        </p:nvPicPr>
        <p:blipFill>
          <a:blip r:embed="rId4" cstate="screen">
            <a:duotone>
              <a:srgbClr val="DDDDDD">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Effect>
                      <a14:colorTemperature colorTemp="4700"/>
                    </a14:imgEffect>
                    <a14:imgEffect>
                      <a14:saturation sat="0"/>
                    </a14:imgEffect>
                  </a14:imgLayer>
                </a14:imgProps>
              </a:ext>
            </a:extLst>
          </a:blip>
          <a:srcRect/>
          <a:stretch>
            <a:fillRect/>
          </a:stretch>
        </p:blipFill>
        <p:spPr bwMode="auto">
          <a:xfrm>
            <a:off x="995370" y="5034894"/>
            <a:ext cx="6780269" cy="1005734"/>
          </a:xfrm>
          <a:prstGeom prst="rect">
            <a:avLst/>
          </a:prstGeom>
          <a:noFill/>
          <a:ln w="9525">
            <a:noFill/>
            <a:miter lim="800000"/>
            <a:headEnd/>
            <a:tailEnd/>
          </a:ln>
        </p:spPr>
      </p:pic>
      <p:grpSp>
        <p:nvGrpSpPr>
          <p:cNvPr id="11" name="组合 10"/>
          <p:cNvGrpSpPr/>
          <p:nvPr/>
        </p:nvGrpSpPr>
        <p:grpSpPr>
          <a:xfrm>
            <a:off x="1610735" y="4658832"/>
            <a:ext cx="5549538" cy="389310"/>
            <a:chOff x="1565492" y="4444886"/>
            <a:chExt cx="5549538" cy="389310"/>
          </a:xfrm>
        </p:grpSpPr>
        <p:pic>
          <p:nvPicPr>
            <p:cNvPr id="12" name="图像" descr="图像"/>
            <p:cNvPicPr>
              <a:picLocks noChangeAspect="1"/>
            </p:cNvPicPr>
            <p:nvPr/>
          </p:nvPicPr>
          <p:blipFill>
            <a:blip r:embed="rId6">
              <a:duotone>
                <a:prstClr val="black"/>
                <a:srgbClr val="666666">
                  <a:tint val="45000"/>
                  <a:satMod val="400000"/>
                </a:srgbClr>
              </a:duotone>
            </a:blip>
            <a:stretch>
              <a:fillRect/>
            </a:stretch>
          </p:blipFill>
          <p:spPr>
            <a:xfrm>
              <a:off x="1565492" y="4444886"/>
              <a:ext cx="5549538" cy="375158"/>
            </a:xfrm>
            <a:prstGeom prst="rect">
              <a:avLst/>
            </a:prstGeom>
            <a:ln w="25400">
              <a:miter lim="400000"/>
              <a:headEnd/>
              <a:tailEnd/>
            </a:ln>
          </p:spPr>
        </p:pic>
        <p:sp>
          <p:nvSpPr>
            <p:cNvPr id="13" name="文本框 22"/>
            <p:cNvSpPr txBox="1"/>
            <p:nvPr/>
          </p:nvSpPr>
          <p:spPr>
            <a:xfrm>
              <a:off x="1908110" y="4489698"/>
              <a:ext cx="390305" cy="236794"/>
            </a:xfrm>
            <a:prstGeom prst="rect">
              <a:avLst/>
            </a:prstGeom>
            <a:ln w="25400">
              <a:miter lim="400000"/>
            </a:ln>
          </p:spPr>
          <p:txBody>
            <a:bodyPr wrap="square" lIns="25812" tIns="25812" rIns="25812" bIns="25812">
              <a:spAutoFit/>
            </a:bodyPr>
            <a:lstStyle>
              <a:lvl1pPr defTabSz="459740">
                <a:defRPr sz="3200">
                  <a:solidFill>
                    <a:srgbClr val="9F9FA0"/>
                  </a:solidFill>
                  <a:latin typeface="FZLanTingHeiS-R-GB"/>
                  <a:ea typeface="FZLanTingHeiS-R-GB"/>
                  <a:cs typeface="FZLanTingHeiS-R-GB"/>
                  <a:sym typeface="FZLanTingHeiS-R-GB"/>
                </a:defRPr>
              </a:lvl1pPr>
            </a:lstStyle>
            <a:p>
              <a:pPr algn="ctr" defTabSz="114935" hangingPunct="0">
                <a:defRPr/>
              </a:pPr>
              <a:r>
                <a:rPr lang="zh-CN" altLang="en-US" sz="1200" kern="0" dirty="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rPr>
                <a:t>计算</a:t>
              </a:r>
              <a:endParaRPr sz="1200" kern="0" dirty="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文本框 23"/>
            <p:cNvSpPr txBox="1"/>
            <p:nvPr/>
          </p:nvSpPr>
          <p:spPr>
            <a:xfrm>
              <a:off x="3082657" y="4562070"/>
              <a:ext cx="361752" cy="236794"/>
            </a:xfrm>
            <a:prstGeom prst="rect">
              <a:avLst/>
            </a:prstGeom>
            <a:ln w="25400">
              <a:miter lim="400000"/>
            </a:ln>
          </p:spPr>
          <p:txBody>
            <a:bodyPr wrap="square" lIns="25812" tIns="25812" rIns="25812" bIns="25812">
              <a:spAutoFit/>
            </a:bodyPr>
            <a:lstStyle>
              <a:lvl1pPr defTabSz="459740">
                <a:defRPr sz="3200">
                  <a:solidFill>
                    <a:srgbClr val="9F9FA0"/>
                  </a:solidFill>
                  <a:latin typeface="FZLanTingHeiS-R-GB"/>
                  <a:ea typeface="FZLanTingHeiS-R-GB"/>
                  <a:cs typeface="FZLanTingHeiS-R-GB"/>
                  <a:sym typeface="FZLanTingHeiS-R-GB"/>
                </a:defRPr>
              </a:lvl1pPr>
            </a:lstStyle>
            <a:p>
              <a:pPr algn="ctr" defTabSz="114935" hangingPunct="0">
                <a:defRPr/>
              </a:pPr>
              <a:r>
                <a:rPr lang="zh-CN" altLang="en-US" sz="1200" kern="0" dirty="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rPr>
                <a:t>存储</a:t>
              </a:r>
              <a:endParaRPr sz="1200" kern="0" dirty="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文本框 25"/>
            <p:cNvSpPr txBox="1"/>
            <p:nvPr/>
          </p:nvSpPr>
          <p:spPr>
            <a:xfrm>
              <a:off x="5460118" y="4578765"/>
              <a:ext cx="364247" cy="236794"/>
            </a:xfrm>
            <a:prstGeom prst="rect">
              <a:avLst/>
            </a:prstGeom>
            <a:ln w="25400">
              <a:miter lim="400000"/>
            </a:ln>
          </p:spPr>
          <p:txBody>
            <a:bodyPr wrap="square" lIns="25812" tIns="25812" rIns="25812" bIns="25812">
              <a:spAutoFit/>
            </a:bodyPr>
            <a:lstStyle>
              <a:lvl1pPr defTabSz="459740">
                <a:defRPr sz="3200">
                  <a:solidFill>
                    <a:srgbClr val="9F9FA0"/>
                  </a:solidFill>
                  <a:latin typeface="FZLanTingHeiS-R-GB"/>
                  <a:ea typeface="FZLanTingHeiS-R-GB"/>
                  <a:cs typeface="FZLanTingHeiS-R-GB"/>
                  <a:sym typeface="FZLanTingHeiS-R-GB"/>
                </a:defRPr>
              </a:lvl1pPr>
            </a:lstStyle>
            <a:p>
              <a:pPr algn="ctr" defTabSz="114935" hangingPunct="0">
                <a:defRPr/>
              </a:pPr>
              <a:r>
                <a:rPr lang="zh-CN" altLang="en-US" sz="1200" kern="0" dirty="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rPr>
                <a:t>网络</a:t>
              </a:r>
              <a:endParaRPr sz="1200" kern="0" dirty="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文本框 26"/>
            <p:cNvSpPr txBox="1"/>
            <p:nvPr/>
          </p:nvSpPr>
          <p:spPr>
            <a:xfrm>
              <a:off x="6567569" y="4482313"/>
              <a:ext cx="361752" cy="236794"/>
            </a:xfrm>
            <a:prstGeom prst="rect">
              <a:avLst/>
            </a:prstGeom>
            <a:ln w="25400">
              <a:miter lim="400000"/>
            </a:ln>
          </p:spPr>
          <p:txBody>
            <a:bodyPr wrap="square" lIns="25812" tIns="25812" rIns="25812" bIns="25812">
              <a:spAutoFit/>
            </a:bodyPr>
            <a:lstStyle>
              <a:lvl1pPr defTabSz="459740">
                <a:defRPr sz="3200">
                  <a:solidFill>
                    <a:srgbClr val="9F9FA0"/>
                  </a:solidFill>
                  <a:latin typeface="FZLanTingHeiS-R-GB"/>
                  <a:ea typeface="FZLanTingHeiS-R-GB"/>
                  <a:cs typeface="FZLanTingHeiS-R-GB"/>
                  <a:sym typeface="FZLanTingHeiS-R-GB"/>
                </a:defRPr>
              </a:lvl1pPr>
            </a:lstStyle>
            <a:p>
              <a:pPr algn="ctr" defTabSz="114935" hangingPunct="0">
                <a:defRPr/>
              </a:pPr>
              <a:r>
                <a:rPr lang="zh-CN" altLang="en-US" sz="1200" kern="0" dirty="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rPr>
                <a:t>容器</a:t>
              </a:r>
              <a:endParaRPr sz="1200" kern="0" dirty="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7" name="成组"/>
            <p:cNvGrpSpPr/>
            <p:nvPr/>
          </p:nvGrpSpPr>
          <p:grpSpPr>
            <a:xfrm>
              <a:off x="2008918" y="4678622"/>
              <a:ext cx="90345" cy="75382"/>
              <a:chOff x="0" y="0"/>
              <a:chExt cx="518514" cy="518514"/>
            </a:xfrm>
          </p:grpSpPr>
          <p:sp>
            <p:nvSpPr>
              <p:cNvPr id="27" name="圆形"/>
              <p:cNvSpPr/>
              <p:nvPr/>
            </p:nvSpPr>
            <p:spPr>
              <a:xfrm>
                <a:off x="0" y="0"/>
                <a:ext cx="518515" cy="518515"/>
              </a:xfrm>
              <a:prstGeom prst="ellipse">
                <a:avLst/>
              </a:prstGeom>
              <a:gradFill flip="none" rotWithShape="1">
                <a:gsLst>
                  <a:gs pos="0">
                    <a:srgbClr val="666666">
                      <a:alpha val="40000"/>
                    </a:srgbClr>
                  </a:gs>
                  <a:gs pos="76175">
                    <a:srgbClr val="666666">
                      <a:alpha val="10000"/>
                    </a:srgbClr>
                  </a:gs>
                  <a:gs pos="100000">
                    <a:srgbClr val="666666">
                      <a:alpha val="0"/>
                    </a:srgbClr>
                  </a:gs>
                </a:gsLst>
                <a:path path="circle">
                  <a:fillToRect l="50000" t="50000" r="50000" b="50000"/>
                </a:path>
                <a:tileRect/>
              </a:gradFill>
              <a:ln w="25400" cap="flat">
                <a:noFill/>
                <a:miter lim="400000"/>
              </a:ln>
              <a:effectLst/>
            </p:spPr>
            <p:txBody>
              <a:bodyPr wrap="square" lIns="23512" tIns="23512" rIns="23512" bIns="23512" numCol="1" anchor="ctr">
                <a:noAutofit/>
              </a:bodyPr>
              <a:lstStyle/>
              <a:p>
                <a:pPr algn="ctr" defTabSz="382270" hangingPunct="0">
                  <a:defRPr sz="5200" b="1">
                    <a:solidFill>
                      <a:srgbClr val="FFFFFF"/>
                    </a:solidFill>
                    <a:latin typeface="Huawei Sans"/>
                    <a:ea typeface="Huawei Sans"/>
                    <a:cs typeface="Huawei Sans"/>
                    <a:sym typeface="Huawei Sans"/>
                  </a:defRPr>
                </a:pPr>
                <a:endParaRPr sz="1200" b="1" kern="0">
                  <a:solidFill>
                    <a:srgbClr val="FFFFFF"/>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sp>
            <p:nvSpPr>
              <p:cNvPr id="28" name="圆形"/>
              <p:cNvSpPr/>
              <p:nvPr/>
            </p:nvSpPr>
            <p:spPr>
              <a:xfrm>
                <a:off x="127171" y="127170"/>
                <a:ext cx="264174" cy="264174"/>
              </a:xfrm>
              <a:prstGeom prst="ellipse">
                <a:avLst/>
              </a:prstGeom>
              <a:solidFill>
                <a:srgbClr val="FFFFFF"/>
              </a:solidFill>
              <a:ln w="25400" cap="flat">
                <a:noFill/>
                <a:miter lim="400000"/>
              </a:ln>
              <a:effectLst/>
            </p:spPr>
            <p:txBody>
              <a:bodyPr wrap="square" lIns="23512" tIns="23512" rIns="23512" bIns="23512" numCol="1" anchor="ctr">
                <a:noAutofit/>
              </a:bodyPr>
              <a:lstStyle/>
              <a:p>
                <a:pPr algn="ctr" defTabSz="382270" hangingPunct="0">
                  <a:defRPr sz="5200" b="1">
                    <a:solidFill>
                      <a:srgbClr val="FFFFFF"/>
                    </a:solidFill>
                    <a:latin typeface="Huawei Sans"/>
                    <a:ea typeface="Huawei Sans"/>
                    <a:cs typeface="Huawei Sans"/>
                    <a:sym typeface="Huawei Sans"/>
                  </a:defRPr>
                </a:pPr>
                <a:endParaRPr sz="1200" b="1" kern="0">
                  <a:solidFill>
                    <a:srgbClr val="FFFFFF"/>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grpSp>
        <p:grpSp>
          <p:nvGrpSpPr>
            <p:cNvPr id="18" name="成组"/>
            <p:cNvGrpSpPr/>
            <p:nvPr/>
          </p:nvGrpSpPr>
          <p:grpSpPr>
            <a:xfrm>
              <a:off x="3183465" y="4756824"/>
              <a:ext cx="90345" cy="75382"/>
              <a:chOff x="0" y="0"/>
              <a:chExt cx="518514" cy="518514"/>
            </a:xfrm>
          </p:grpSpPr>
          <p:sp>
            <p:nvSpPr>
              <p:cNvPr id="25" name="圆形"/>
              <p:cNvSpPr/>
              <p:nvPr/>
            </p:nvSpPr>
            <p:spPr>
              <a:xfrm>
                <a:off x="0" y="0"/>
                <a:ext cx="518515" cy="518515"/>
              </a:xfrm>
              <a:prstGeom prst="ellipse">
                <a:avLst/>
              </a:prstGeom>
              <a:gradFill flip="none" rotWithShape="1">
                <a:gsLst>
                  <a:gs pos="0">
                    <a:srgbClr val="666666">
                      <a:alpha val="40000"/>
                    </a:srgbClr>
                  </a:gs>
                  <a:gs pos="76175">
                    <a:srgbClr val="666666">
                      <a:alpha val="10000"/>
                    </a:srgbClr>
                  </a:gs>
                  <a:gs pos="100000">
                    <a:srgbClr val="666666">
                      <a:alpha val="0"/>
                    </a:srgbClr>
                  </a:gs>
                </a:gsLst>
                <a:path path="circle">
                  <a:fillToRect l="50000" t="50000" r="50000" b="50000"/>
                </a:path>
                <a:tileRect/>
              </a:gradFill>
              <a:ln w="25400" cap="flat">
                <a:noFill/>
                <a:miter lim="400000"/>
              </a:ln>
              <a:effectLst/>
            </p:spPr>
            <p:txBody>
              <a:bodyPr wrap="square" lIns="23512" tIns="23512" rIns="23512" bIns="23512" numCol="1" anchor="ctr">
                <a:noAutofit/>
              </a:bodyPr>
              <a:lstStyle/>
              <a:p>
                <a:pPr algn="ctr" defTabSz="382270" hangingPunct="0">
                  <a:defRPr sz="5200" b="1">
                    <a:solidFill>
                      <a:srgbClr val="FFFFFF"/>
                    </a:solidFill>
                    <a:latin typeface="Huawei Sans"/>
                    <a:ea typeface="Huawei Sans"/>
                    <a:cs typeface="Huawei Sans"/>
                    <a:sym typeface="Huawei Sans"/>
                  </a:defRPr>
                </a:pPr>
                <a:endParaRPr sz="1200" b="1" kern="0">
                  <a:solidFill>
                    <a:srgbClr val="FFFFFF"/>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sp>
            <p:nvSpPr>
              <p:cNvPr id="26" name="圆形"/>
              <p:cNvSpPr/>
              <p:nvPr/>
            </p:nvSpPr>
            <p:spPr>
              <a:xfrm>
                <a:off x="127171" y="127170"/>
                <a:ext cx="264174" cy="264174"/>
              </a:xfrm>
              <a:prstGeom prst="ellipse">
                <a:avLst/>
              </a:prstGeom>
              <a:solidFill>
                <a:srgbClr val="FFFFFF"/>
              </a:solidFill>
              <a:ln w="25400" cap="flat">
                <a:noFill/>
                <a:miter lim="400000"/>
              </a:ln>
              <a:effectLst/>
            </p:spPr>
            <p:txBody>
              <a:bodyPr wrap="square" lIns="23512" tIns="23512" rIns="23512" bIns="23512" numCol="1" anchor="ctr">
                <a:noAutofit/>
              </a:bodyPr>
              <a:lstStyle/>
              <a:p>
                <a:pPr algn="ctr" defTabSz="382270" hangingPunct="0">
                  <a:defRPr sz="5200" b="1">
                    <a:solidFill>
                      <a:srgbClr val="FFFFFF"/>
                    </a:solidFill>
                    <a:latin typeface="Huawei Sans"/>
                    <a:ea typeface="Huawei Sans"/>
                    <a:cs typeface="Huawei Sans"/>
                    <a:sym typeface="Huawei Sans"/>
                  </a:defRPr>
                </a:pPr>
                <a:endParaRPr sz="1200" b="1" kern="0">
                  <a:solidFill>
                    <a:srgbClr val="FFFFFF"/>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grpSp>
        <p:grpSp>
          <p:nvGrpSpPr>
            <p:cNvPr id="19" name="成组"/>
            <p:cNvGrpSpPr/>
            <p:nvPr/>
          </p:nvGrpSpPr>
          <p:grpSpPr>
            <a:xfrm>
              <a:off x="5560927" y="4758814"/>
              <a:ext cx="90345" cy="75382"/>
              <a:chOff x="0" y="0"/>
              <a:chExt cx="518514" cy="518514"/>
            </a:xfrm>
          </p:grpSpPr>
          <p:sp>
            <p:nvSpPr>
              <p:cNvPr id="23" name="圆形"/>
              <p:cNvSpPr/>
              <p:nvPr/>
            </p:nvSpPr>
            <p:spPr>
              <a:xfrm>
                <a:off x="0" y="0"/>
                <a:ext cx="518515" cy="518515"/>
              </a:xfrm>
              <a:prstGeom prst="ellipse">
                <a:avLst/>
              </a:prstGeom>
              <a:gradFill flip="none" rotWithShape="1">
                <a:gsLst>
                  <a:gs pos="0">
                    <a:srgbClr val="666666">
                      <a:alpha val="40000"/>
                    </a:srgbClr>
                  </a:gs>
                  <a:gs pos="76175">
                    <a:srgbClr val="666666">
                      <a:alpha val="10000"/>
                    </a:srgbClr>
                  </a:gs>
                  <a:gs pos="100000">
                    <a:srgbClr val="666666">
                      <a:alpha val="0"/>
                    </a:srgbClr>
                  </a:gs>
                </a:gsLst>
                <a:path path="circle">
                  <a:fillToRect l="50000" t="50000" r="50000" b="50000"/>
                </a:path>
                <a:tileRect/>
              </a:gradFill>
              <a:ln w="25400" cap="flat">
                <a:noFill/>
                <a:miter lim="400000"/>
              </a:ln>
              <a:effectLst/>
            </p:spPr>
            <p:txBody>
              <a:bodyPr wrap="square" lIns="23512" tIns="23512" rIns="23512" bIns="23512" numCol="1" anchor="ctr">
                <a:noAutofit/>
              </a:bodyPr>
              <a:lstStyle/>
              <a:p>
                <a:pPr algn="ctr" defTabSz="382270" hangingPunct="0">
                  <a:defRPr sz="5200" b="1">
                    <a:solidFill>
                      <a:srgbClr val="FFFFFF"/>
                    </a:solidFill>
                    <a:latin typeface="Huawei Sans"/>
                    <a:ea typeface="Huawei Sans"/>
                    <a:cs typeface="Huawei Sans"/>
                    <a:sym typeface="Huawei Sans"/>
                  </a:defRPr>
                </a:pPr>
                <a:endParaRPr sz="1200" b="1" kern="0">
                  <a:solidFill>
                    <a:srgbClr val="FFFFFF"/>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sp>
            <p:nvSpPr>
              <p:cNvPr id="24" name="圆形"/>
              <p:cNvSpPr/>
              <p:nvPr/>
            </p:nvSpPr>
            <p:spPr>
              <a:xfrm>
                <a:off x="127171" y="127170"/>
                <a:ext cx="264174" cy="264174"/>
              </a:xfrm>
              <a:prstGeom prst="ellipse">
                <a:avLst/>
              </a:prstGeom>
              <a:solidFill>
                <a:srgbClr val="FFFFFF"/>
              </a:solidFill>
              <a:ln w="25400" cap="flat">
                <a:noFill/>
                <a:miter lim="400000"/>
              </a:ln>
              <a:effectLst/>
            </p:spPr>
            <p:txBody>
              <a:bodyPr wrap="square" lIns="23512" tIns="23512" rIns="23512" bIns="23512" numCol="1" anchor="ctr">
                <a:noAutofit/>
              </a:bodyPr>
              <a:lstStyle/>
              <a:p>
                <a:pPr algn="ctr" defTabSz="382270" hangingPunct="0">
                  <a:defRPr sz="5200" b="1">
                    <a:solidFill>
                      <a:srgbClr val="FFFFFF"/>
                    </a:solidFill>
                    <a:latin typeface="Huawei Sans"/>
                    <a:ea typeface="Huawei Sans"/>
                    <a:cs typeface="Huawei Sans"/>
                    <a:sym typeface="Huawei Sans"/>
                  </a:defRPr>
                </a:pPr>
                <a:endParaRPr sz="1200" b="1" kern="0">
                  <a:solidFill>
                    <a:srgbClr val="FFFFFF"/>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grpSp>
        <p:grpSp>
          <p:nvGrpSpPr>
            <p:cNvPr id="20" name="成组"/>
            <p:cNvGrpSpPr/>
            <p:nvPr/>
          </p:nvGrpSpPr>
          <p:grpSpPr>
            <a:xfrm>
              <a:off x="6668378" y="4671559"/>
              <a:ext cx="90345" cy="75382"/>
              <a:chOff x="0" y="-30308"/>
              <a:chExt cx="518515" cy="518515"/>
            </a:xfrm>
          </p:grpSpPr>
          <p:sp>
            <p:nvSpPr>
              <p:cNvPr id="21" name="圆形"/>
              <p:cNvSpPr/>
              <p:nvPr/>
            </p:nvSpPr>
            <p:spPr>
              <a:xfrm>
                <a:off x="0" y="-30308"/>
                <a:ext cx="518515" cy="518515"/>
              </a:xfrm>
              <a:prstGeom prst="ellipse">
                <a:avLst/>
              </a:prstGeom>
              <a:gradFill flip="none" rotWithShape="1">
                <a:gsLst>
                  <a:gs pos="0">
                    <a:srgbClr val="666666">
                      <a:alpha val="40000"/>
                    </a:srgbClr>
                  </a:gs>
                  <a:gs pos="76175">
                    <a:srgbClr val="666666">
                      <a:alpha val="10000"/>
                    </a:srgbClr>
                  </a:gs>
                  <a:gs pos="100000">
                    <a:srgbClr val="666666">
                      <a:alpha val="0"/>
                    </a:srgbClr>
                  </a:gs>
                </a:gsLst>
                <a:path path="circle">
                  <a:fillToRect l="50000" t="50000" r="50000" b="50000"/>
                </a:path>
                <a:tileRect/>
              </a:gradFill>
              <a:ln w="25400" cap="flat">
                <a:noFill/>
                <a:miter lim="400000"/>
              </a:ln>
              <a:effectLst/>
            </p:spPr>
            <p:txBody>
              <a:bodyPr wrap="square" lIns="23512" tIns="23512" rIns="23512" bIns="23512" numCol="1" anchor="ctr">
                <a:noAutofit/>
              </a:bodyPr>
              <a:lstStyle/>
              <a:p>
                <a:pPr algn="ctr" defTabSz="382270" hangingPunct="0">
                  <a:defRPr sz="5200" b="1">
                    <a:solidFill>
                      <a:srgbClr val="FFFFFF"/>
                    </a:solidFill>
                    <a:latin typeface="Huawei Sans"/>
                    <a:ea typeface="Huawei Sans"/>
                    <a:cs typeface="Huawei Sans"/>
                    <a:sym typeface="Huawei Sans"/>
                  </a:defRPr>
                </a:pPr>
                <a:endParaRPr sz="1200" b="1" kern="0">
                  <a:solidFill>
                    <a:srgbClr val="FFFFFF"/>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sp>
            <p:nvSpPr>
              <p:cNvPr id="22" name="圆形"/>
              <p:cNvSpPr/>
              <p:nvPr/>
            </p:nvSpPr>
            <p:spPr>
              <a:xfrm>
                <a:off x="127173" y="81305"/>
                <a:ext cx="264172" cy="264172"/>
              </a:xfrm>
              <a:prstGeom prst="ellipse">
                <a:avLst/>
              </a:prstGeom>
              <a:solidFill>
                <a:srgbClr val="FFFFFF"/>
              </a:solidFill>
              <a:ln w="25400" cap="flat">
                <a:noFill/>
                <a:miter lim="400000"/>
              </a:ln>
              <a:effectLst/>
            </p:spPr>
            <p:txBody>
              <a:bodyPr wrap="square" lIns="23512" tIns="23512" rIns="23512" bIns="23512" numCol="1" anchor="ctr">
                <a:noAutofit/>
              </a:bodyPr>
              <a:lstStyle/>
              <a:p>
                <a:pPr algn="ctr" defTabSz="382270" hangingPunct="0">
                  <a:defRPr sz="5200" b="1">
                    <a:solidFill>
                      <a:srgbClr val="FFFFFF"/>
                    </a:solidFill>
                    <a:latin typeface="Huawei Sans"/>
                    <a:ea typeface="Huawei Sans"/>
                    <a:cs typeface="Huawei Sans"/>
                    <a:sym typeface="Huawei Sans"/>
                  </a:defRPr>
                </a:pPr>
                <a:endParaRPr sz="1200" b="1" kern="0">
                  <a:solidFill>
                    <a:srgbClr val="FFFFFF"/>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grpSp>
      </p:grpSp>
      <p:grpSp>
        <p:nvGrpSpPr>
          <p:cNvPr id="29" name="组合 28"/>
          <p:cNvGrpSpPr/>
          <p:nvPr/>
        </p:nvGrpSpPr>
        <p:grpSpPr>
          <a:xfrm>
            <a:off x="617778" y="1489434"/>
            <a:ext cx="7535452" cy="861341"/>
            <a:chOff x="1444331" y="3641524"/>
            <a:chExt cx="9911400" cy="399125"/>
          </a:xfrm>
        </p:grpSpPr>
        <p:sp>
          <p:nvSpPr>
            <p:cNvPr id="30" name="椭圆 29"/>
            <p:cNvSpPr/>
            <p:nvPr/>
          </p:nvSpPr>
          <p:spPr>
            <a:xfrm flipV="1">
              <a:off x="1445914" y="3656580"/>
              <a:ext cx="9909817" cy="384069"/>
            </a:xfrm>
            <a:prstGeom prst="ellipse">
              <a:avLst/>
            </a:prstGeom>
            <a:gradFill flip="none" rotWithShape="1">
              <a:gsLst>
                <a:gs pos="0">
                  <a:srgbClr val="666666">
                    <a:lumMod val="40000"/>
                    <a:lumOff val="60000"/>
                    <a:alpha val="40000"/>
                  </a:srgbClr>
                </a:gs>
                <a:gs pos="15000">
                  <a:srgbClr val="FFFFFF">
                    <a:alpha val="0"/>
                  </a:srgbClr>
                </a:gs>
              </a:gsLst>
              <a:lin ang="5400000" scaled="1"/>
              <a:tileRect/>
            </a:gradFill>
            <a:ln w="3175" cap="flat" cmpd="sng" algn="ctr">
              <a:gradFill flip="none" rotWithShape="1">
                <a:gsLst>
                  <a:gs pos="0">
                    <a:srgbClr val="666666">
                      <a:lumMod val="60000"/>
                      <a:lumOff val="40000"/>
                    </a:srgbClr>
                  </a:gs>
                  <a:gs pos="100000">
                    <a:srgbClr val="FFFFFF">
                      <a:alpha val="0"/>
                    </a:srgbClr>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椭圆 30"/>
            <p:cNvSpPr/>
            <p:nvPr/>
          </p:nvSpPr>
          <p:spPr>
            <a:xfrm flipV="1">
              <a:off x="1444331" y="3641524"/>
              <a:ext cx="9909817" cy="384069"/>
            </a:xfrm>
            <a:prstGeom prst="ellipse">
              <a:avLst/>
            </a:prstGeom>
            <a:gradFill flip="none" rotWithShape="1">
              <a:gsLst>
                <a:gs pos="100000">
                  <a:srgbClr val="666666">
                    <a:lumMod val="20000"/>
                    <a:lumOff val="80000"/>
                    <a:alpha val="20000"/>
                  </a:srgbClr>
                </a:gs>
                <a:gs pos="65000">
                  <a:srgbClr val="666666">
                    <a:lumMod val="20000"/>
                    <a:lumOff val="80000"/>
                    <a:alpha val="0"/>
                  </a:srgbClr>
                </a:gs>
              </a:gsLst>
              <a:path path="circle">
                <a:fillToRect l="50000" t="50000" r="50000" b="50000"/>
              </a:path>
              <a:tileRect/>
            </a:gradFill>
            <a:ln w="3175" cap="flat" cmpd="sng" algn="ctr">
              <a:gradFill>
                <a:gsLst>
                  <a:gs pos="0">
                    <a:srgbClr val="666666">
                      <a:lumMod val="20000"/>
                      <a:lumOff val="80000"/>
                    </a:srgbClr>
                  </a:gs>
                  <a:gs pos="100000">
                    <a:srgbClr val="FFFFFF">
                      <a:alpha val="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2" name="组合 31"/>
          <p:cNvGrpSpPr/>
          <p:nvPr/>
        </p:nvGrpSpPr>
        <p:grpSpPr>
          <a:xfrm>
            <a:off x="2082819" y="5468117"/>
            <a:ext cx="4352247" cy="462613"/>
            <a:chOff x="2293431" y="5538199"/>
            <a:chExt cx="4352247" cy="462613"/>
          </a:xfrm>
        </p:grpSpPr>
        <p:sp>
          <p:nvSpPr>
            <p:cNvPr id="33" name="圆角矩形"/>
            <p:cNvSpPr>
              <a:spLocks noChangeAspect="1"/>
            </p:cNvSpPr>
            <p:nvPr/>
          </p:nvSpPr>
          <p:spPr>
            <a:xfrm>
              <a:off x="5735343" y="5562629"/>
              <a:ext cx="666675" cy="186054"/>
            </a:xfrm>
            <a:prstGeom prst="rect">
              <a:avLst/>
            </a:prstGeom>
            <a:noFill/>
            <a:ln w="12700">
              <a:miter lim="400000"/>
            </a:ln>
          </p:spPr>
          <p:txBody>
            <a:bodyPr lIns="71436" tIns="71436" rIns="71436" bIns="71436" anchor="ctr"/>
            <a:lstStyle/>
            <a:p>
              <a:pPr algn="ctr" defTabSz="2380615">
                <a:defRPr/>
              </a:pPr>
              <a:r>
                <a:rPr lang="zh-CN" altLang="en-US" sz="800" dirty="0">
                  <a:solidFill>
                    <a:srgbClr val="666666">
                      <a:lumMod val="40000"/>
                      <a:lumOff val="60000"/>
                    </a:srgbClr>
                  </a:solidFill>
                  <a:latin typeface="Huawei Sans" panose="020C0503030203020204" pitchFamily="34" charset="0"/>
                  <a:ea typeface="方正兰亭黑简体" panose="02000000000000000000" pitchFamily="2" charset="-122"/>
                  <a:sym typeface="Huawei Sans" panose="020C0503030203020204" pitchFamily="34" charset="0"/>
                </a:rPr>
                <a:t>中国</a:t>
              </a:r>
              <a:endParaRPr sz="800" dirty="0">
                <a:solidFill>
                  <a:srgbClr val="666666">
                    <a:lumMod val="40000"/>
                    <a:lumOff val="6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圆角矩形"/>
            <p:cNvSpPr>
              <a:spLocks noChangeAspect="1"/>
            </p:cNvSpPr>
            <p:nvPr/>
          </p:nvSpPr>
          <p:spPr>
            <a:xfrm>
              <a:off x="2293431" y="5814758"/>
              <a:ext cx="666675" cy="186054"/>
            </a:xfrm>
            <a:prstGeom prst="rect">
              <a:avLst/>
            </a:prstGeom>
            <a:noFill/>
            <a:ln w="12700">
              <a:miter lim="400000"/>
            </a:ln>
          </p:spPr>
          <p:txBody>
            <a:bodyPr lIns="71436" tIns="71436" rIns="71436" bIns="71436" anchor="ctr"/>
            <a:lstStyle/>
            <a:p>
              <a:pPr algn="ctr" defTabSz="2380615">
                <a:defRPr/>
              </a:pPr>
              <a:r>
                <a:rPr lang="zh-CN" altLang="en-US" sz="800" dirty="0">
                  <a:solidFill>
                    <a:srgbClr val="666666">
                      <a:lumMod val="40000"/>
                      <a:lumOff val="60000"/>
                    </a:srgbClr>
                  </a:solidFill>
                  <a:latin typeface="Huawei Sans" panose="020C0503030203020204" pitchFamily="34" charset="0"/>
                  <a:ea typeface="方正兰亭黑简体" panose="02000000000000000000" pitchFamily="2" charset="-122"/>
                  <a:sym typeface="Huawei Sans" panose="020C0503030203020204" pitchFamily="34" charset="0"/>
                </a:rPr>
                <a:t>拉美</a:t>
              </a:r>
              <a:endParaRPr sz="800" dirty="0">
                <a:solidFill>
                  <a:srgbClr val="666666">
                    <a:lumMod val="40000"/>
                    <a:lumOff val="6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圆角矩形"/>
            <p:cNvSpPr>
              <a:spLocks noChangeAspect="1"/>
            </p:cNvSpPr>
            <p:nvPr/>
          </p:nvSpPr>
          <p:spPr>
            <a:xfrm>
              <a:off x="4708990" y="5594732"/>
              <a:ext cx="666675" cy="186054"/>
            </a:xfrm>
            <a:prstGeom prst="rect">
              <a:avLst/>
            </a:prstGeom>
            <a:noFill/>
            <a:ln w="12700">
              <a:miter lim="400000"/>
            </a:ln>
          </p:spPr>
          <p:txBody>
            <a:bodyPr lIns="71436" tIns="71436" rIns="71436" bIns="71436" anchor="ctr"/>
            <a:lstStyle/>
            <a:p>
              <a:pPr algn="ctr" defTabSz="2380615">
                <a:defRPr/>
              </a:pPr>
              <a:r>
                <a:rPr lang="zh-CN" altLang="en-US" sz="800" dirty="0">
                  <a:solidFill>
                    <a:srgbClr val="666666">
                      <a:lumMod val="40000"/>
                      <a:lumOff val="60000"/>
                    </a:srgbClr>
                  </a:solidFill>
                  <a:latin typeface="Huawei Sans" panose="020C0503030203020204" pitchFamily="34" charset="0"/>
                  <a:ea typeface="方正兰亭黑简体" panose="02000000000000000000" pitchFamily="2" charset="-122"/>
                  <a:sym typeface="Huawei Sans" panose="020C0503030203020204" pitchFamily="34" charset="0"/>
                </a:rPr>
                <a:t>中东</a:t>
              </a:r>
              <a:endParaRPr sz="800" dirty="0">
                <a:solidFill>
                  <a:srgbClr val="666666">
                    <a:lumMod val="40000"/>
                    <a:lumOff val="6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圆角矩形"/>
            <p:cNvSpPr>
              <a:spLocks noChangeAspect="1"/>
            </p:cNvSpPr>
            <p:nvPr/>
          </p:nvSpPr>
          <p:spPr>
            <a:xfrm>
              <a:off x="4134339" y="5803818"/>
              <a:ext cx="666675" cy="186054"/>
            </a:xfrm>
            <a:prstGeom prst="rect">
              <a:avLst/>
            </a:prstGeom>
            <a:noFill/>
            <a:ln w="12700">
              <a:miter lim="400000"/>
            </a:ln>
          </p:spPr>
          <p:txBody>
            <a:bodyPr lIns="71436" tIns="71436" rIns="71436" bIns="71436" anchor="ctr"/>
            <a:lstStyle/>
            <a:p>
              <a:pPr algn="ctr" defTabSz="2380615">
                <a:defRPr/>
              </a:pPr>
              <a:r>
                <a:rPr lang="zh-CN" altLang="en-US" sz="800" dirty="0">
                  <a:solidFill>
                    <a:srgbClr val="666666">
                      <a:lumMod val="40000"/>
                      <a:lumOff val="60000"/>
                    </a:srgbClr>
                  </a:solidFill>
                  <a:latin typeface="Huawei Sans" panose="020C0503030203020204" pitchFamily="34" charset="0"/>
                  <a:ea typeface="方正兰亭黑简体" panose="02000000000000000000" pitchFamily="2" charset="-122"/>
                  <a:sym typeface="Huawei Sans" panose="020C0503030203020204" pitchFamily="34" charset="0"/>
                </a:rPr>
                <a:t>非洲</a:t>
              </a:r>
              <a:endParaRPr sz="800" dirty="0">
                <a:solidFill>
                  <a:srgbClr val="666666">
                    <a:lumMod val="40000"/>
                    <a:lumOff val="6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圆角矩形"/>
            <p:cNvSpPr>
              <a:spLocks noChangeAspect="1"/>
            </p:cNvSpPr>
            <p:nvPr/>
          </p:nvSpPr>
          <p:spPr>
            <a:xfrm>
              <a:off x="5979003" y="5780786"/>
              <a:ext cx="666675" cy="186054"/>
            </a:xfrm>
            <a:prstGeom prst="rect">
              <a:avLst/>
            </a:prstGeom>
            <a:noFill/>
            <a:ln w="12700">
              <a:miter lim="400000"/>
            </a:ln>
          </p:spPr>
          <p:txBody>
            <a:bodyPr lIns="71436" tIns="71436" rIns="71436" bIns="71436" anchor="ctr"/>
            <a:lstStyle/>
            <a:p>
              <a:pPr algn="ctr" defTabSz="2380615">
                <a:defRPr/>
              </a:pPr>
              <a:r>
                <a:rPr lang="zh-CN" altLang="en-US" sz="800" dirty="0">
                  <a:solidFill>
                    <a:srgbClr val="666666">
                      <a:lumMod val="40000"/>
                      <a:lumOff val="60000"/>
                    </a:srgbClr>
                  </a:solidFill>
                  <a:latin typeface="Huawei Sans" panose="020C0503030203020204" pitchFamily="34" charset="0"/>
                  <a:ea typeface="方正兰亭黑简体" panose="02000000000000000000" pitchFamily="2" charset="-122"/>
                  <a:sym typeface="Huawei Sans" panose="020C0503030203020204" pitchFamily="34" charset="0"/>
                </a:rPr>
                <a:t>亚太</a:t>
              </a:r>
              <a:endParaRPr sz="800" dirty="0">
                <a:solidFill>
                  <a:srgbClr val="666666">
                    <a:lumMod val="40000"/>
                    <a:lumOff val="6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圆角矩形"/>
            <p:cNvSpPr>
              <a:spLocks noChangeAspect="1"/>
            </p:cNvSpPr>
            <p:nvPr/>
          </p:nvSpPr>
          <p:spPr>
            <a:xfrm>
              <a:off x="3734779" y="5538199"/>
              <a:ext cx="666675" cy="186054"/>
            </a:xfrm>
            <a:prstGeom prst="rect">
              <a:avLst/>
            </a:prstGeom>
            <a:noFill/>
            <a:ln w="12700">
              <a:miter lim="400000"/>
            </a:ln>
          </p:spPr>
          <p:txBody>
            <a:bodyPr lIns="71436" tIns="71436" rIns="71436" bIns="71436" anchor="ctr"/>
            <a:lstStyle/>
            <a:p>
              <a:pPr algn="ctr" defTabSz="2380615">
                <a:defRPr/>
              </a:pPr>
              <a:r>
                <a:rPr lang="zh-CN" altLang="en-US" sz="800" dirty="0">
                  <a:solidFill>
                    <a:srgbClr val="666666">
                      <a:lumMod val="40000"/>
                      <a:lumOff val="60000"/>
                    </a:srgbClr>
                  </a:solidFill>
                  <a:latin typeface="Huawei Sans" panose="020C0503030203020204" pitchFamily="34" charset="0"/>
                  <a:ea typeface="方正兰亭黑简体" panose="02000000000000000000" pitchFamily="2" charset="-122"/>
                  <a:sym typeface="Huawei Sans" panose="020C0503030203020204" pitchFamily="34" charset="0"/>
                </a:rPr>
                <a:t>西欧</a:t>
              </a:r>
              <a:endParaRPr sz="800" dirty="0">
                <a:solidFill>
                  <a:srgbClr val="666666">
                    <a:lumMod val="40000"/>
                    <a:lumOff val="6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9" name="组合 38"/>
          <p:cNvGrpSpPr/>
          <p:nvPr/>
        </p:nvGrpSpPr>
        <p:grpSpPr>
          <a:xfrm>
            <a:off x="8918217" y="1667786"/>
            <a:ext cx="2488035" cy="124620"/>
            <a:chOff x="1023007" y="4899727"/>
            <a:chExt cx="2138172" cy="65445"/>
          </a:xfrm>
        </p:grpSpPr>
        <p:sp>
          <p:nvSpPr>
            <p:cNvPr id="40" name="形状"/>
            <p:cNvSpPr/>
            <p:nvPr/>
          </p:nvSpPr>
          <p:spPr>
            <a:xfrm>
              <a:off x="1023007" y="4899727"/>
              <a:ext cx="2138172" cy="60693"/>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algn="ctr" defTabSz="1217930" hangingPunct="0">
                <a:defRPr sz="1400">
                  <a:solidFill>
                    <a:srgbClr val="5E5E5E"/>
                  </a:solidFill>
                </a:defRPr>
              </a:pPr>
              <a:endParaRPr sz="1000" kern="0">
                <a:solidFill>
                  <a:srgbClr val="221815"/>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41" name="直接连接符 40"/>
            <p:cNvCxnSpPr/>
            <p:nvPr/>
          </p:nvCxnSpPr>
          <p:spPr>
            <a:xfrm>
              <a:off x="1023007" y="4965172"/>
              <a:ext cx="2138172" cy="0"/>
            </a:xfrm>
            <a:prstGeom prst="line">
              <a:avLst/>
            </a:prstGeom>
            <a:noFill/>
            <a:ln w="12700" cap="flat">
              <a:solidFill>
                <a:srgbClr val="C7000B"/>
              </a:solidFill>
              <a:prstDash val="solid"/>
              <a:miter lim="800000"/>
            </a:ln>
            <a:effectLst/>
            <a:sp3d/>
          </p:spPr>
        </p:cxnSp>
      </p:grpSp>
      <p:sp>
        <p:nvSpPr>
          <p:cNvPr id="42" name="华为云"/>
          <p:cNvSpPr txBox="1"/>
          <p:nvPr/>
        </p:nvSpPr>
        <p:spPr>
          <a:xfrm>
            <a:off x="8918217" y="1480908"/>
            <a:ext cx="2488035" cy="242695"/>
          </a:xfrm>
          <a:prstGeom prst="rect">
            <a:avLst/>
          </a:prstGeom>
          <a:noFill/>
          <a:ln w="12700" cap="flat">
            <a:noFill/>
            <a:miter lim="400000"/>
          </a:ln>
          <a:effectLst/>
        </p:spPr>
        <p:txBody>
          <a:bodyPr wrap="square" lIns="0" tIns="0" rIns="0" bIns="0" numCol="1" anchor="ctr">
            <a:spAutoFit/>
          </a:bodyPr>
          <a:lstStyle>
            <a:lvl1pPr algn="ctr">
              <a:defRPr sz="1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309880">
              <a:lnSpc>
                <a:spcPct val="120000"/>
              </a:lnSpc>
              <a:defRPr/>
            </a:pPr>
            <a:r>
              <a:rPr lang="en-US" altLang="zh-CN" b="1" dirty="0">
                <a:solidFill>
                  <a:srgbClr val="C00000"/>
                </a:solidFill>
                <a:latin typeface="Huawei Sans" panose="020C0503030203020204" pitchFamily="34" charset="0"/>
                <a:ea typeface="方正兰亭黑简体" panose="02000000000000000000" pitchFamily="2" charset="-122"/>
                <a:cs typeface="+mn-cs"/>
                <a:sym typeface="Huawei Sans" panose="020C0503030203020204" pitchFamily="34" charset="0"/>
              </a:rPr>
              <a:t>AI</a:t>
            </a:r>
            <a:r>
              <a:rPr lang="zh-CN" altLang="en-US" b="1" dirty="0">
                <a:solidFill>
                  <a:srgbClr val="C00000"/>
                </a:solidFill>
                <a:latin typeface="Huawei Sans" panose="020C0503030203020204" pitchFamily="34" charset="0"/>
                <a:ea typeface="方正兰亭黑简体" panose="02000000000000000000" pitchFamily="2" charset="-122"/>
                <a:cs typeface="+mn-cs"/>
                <a:sym typeface="Huawei Sans" panose="020C0503030203020204" pitchFamily="34" charset="0"/>
              </a:rPr>
              <a:t>重塑千行万业</a:t>
            </a:r>
            <a:endParaRPr lang="en-US" altLang="zh-CN" b="1" dirty="0">
              <a:solidFill>
                <a:srgbClr val="C00000"/>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43" name="矩形 42"/>
          <p:cNvSpPr/>
          <p:nvPr/>
        </p:nvSpPr>
        <p:spPr>
          <a:xfrm>
            <a:off x="8692532" y="1838889"/>
            <a:ext cx="2939404" cy="742639"/>
          </a:xfrm>
          <a:prstGeom prst="rect">
            <a:avLst/>
          </a:prstGeom>
        </p:spPr>
        <p:txBody>
          <a:bodyPr wrap="square">
            <a:spAutoFit/>
          </a:bodyPr>
          <a:lstStyle/>
          <a:p>
            <a:pPr marL="92075" indent="-92075">
              <a:lnSpc>
                <a:spcPct val="120000"/>
              </a:lnSpc>
              <a:buFont typeface="Arial" panose="020B0604020202020204" pitchFamily="34" charset="0"/>
              <a:buChar char="•"/>
            </a:pP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20+</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行业大模型，</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1000+</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的行业</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成功实践</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92075" indent="-92075">
              <a:lnSpc>
                <a:spcPct val="120000"/>
              </a:lnSpc>
              <a:buFont typeface="Arial" panose="020B0604020202020204" pitchFamily="34" charset="0"/>
              <a:buChar char="•"/>
            </a:pP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100+</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能力集，三层结构三种部署方式</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4" name="组合 43"/>
          <p:cNvGrpSpPr/>
          <p:nvPr/>
        </p:nvGrpSpPr>
        <p:grpSpPr>
          <a:xfrm>
            <a:off x="8918217" y="3406033"/>
            <a:ext cx="2488035" cy="124620"/>
            <a:chOff x="1023007" y="4899727"/>
            <a:chExt cx="2138172" cy="65445"/>
          </a:xfrm>
        </p:grpSpPr>
        <p:sp>
          <p:nvSpPr>
            <p:cNvPr id="45" name="形状"/>
            <p:cNvSpPr/>
            <p:nvPr/>
          </p:nvSpPr>
          <p:spPr>
            <a:xfrm>
              <a:off x="1023007" y="4899727"/>
              <a:ext cx="2138172" cy="60693"/>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algn="ctr" defTabSz="1217930" hangingPunct="0">
                <a:defRPr sz="1400">
                  <a:solidFill>
                    <a:srgbClr val="5E5E5E"/>
                  </a:solidFill>
                </a:defRPr>
              </a:pPr>
              <a:endParaRPr sz="1000" kern="0">
                <a:solidFill>
                  <a:srgbClr val="221815"/>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46" name="直接连接符 45"/>
            <p:cNvCxnSpPr/>
            <p:nvPr/>
          </p:nvCxnSpPr>
          <p:spPr>
            <a:xfrm>
              <a:off x="1023007" y="4965172"/>
              <a:ext cx="2138172" cy="0"/>
            </a:xfrm>
            <a:prstGeom prst="line">
              <a:avLst/>
            </a:prstGeom>
            <a:noFill/>
            <a:ln w="12700" cap="flat">
              <a:solidFill>
                <a:srgbClr val="C7000B"/>
              </a:solidFill>
              <a:prstDash val="solid"/>
              <a:miter lim="800000"/>
            </a:ln>
            <a:effectLst/>
            <a:sp3d/>
          </p:spPr>
        </p:cxnSp>
      </p:grpSp>
      <p:sp>
        <p:nvSpPr>
          <p:cNvPr id="47" name="华为云"/>
          <p:cNvSpPr txBox="1"/>
          <p:nvPr/>
        </p:nvSpPr>
        <p:spPr>
          <a:xfrm>
            <a:off x="8862289" y="3232133"/>
            <a:ext cx="2599891" cy="242695"/>
          </a:xfrm>
          <a:prstGeom prst="rect">
            <a:avLst/>
          </a:prstGeom>
          <a:noFill/>
          <a:ln w="12700" cap="flat">
            <a:noFill/>
            <a:miter lim="400000"/>
          </a:ln>
          <a:effectLst/>
        </p:spPr>
        <p:txBody>
          <a:bodyPr wrap="square" lIns="0" tIns="0" rIns="0" bIns="0" numCol="1" anchor="ctr">
            <a:spAutoFit/>
          </a:bodyPr>
          <a:lstStyle>
            <a:lvl1pPr algn="ctr">
              <a:defRPr sz="1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309880">
              <a:lnSpc>
                <a:spcPct val="120000"/>
              </a:lnSpc>
              <a:defRPr/>
            </a:pPr>
            <a:r>
              <a:rPr lang="en-US" altLang="zh-CN" b="1" dirty="0">
                <a:solidFill>
                  <a:srgbClr val="C00000"/>
                </a:solidFill>
                <a:latin typeface="Huawei Sans" panose="020C0503030203020204" pitchFamily="34" charset="0"/>
                <a:ea typeface="方正兰亭黑简体" panose="02000000000000000000" pitchFamily="2" charset="-122"/>
                <a:cs typeface="+mn-cs"/>
                <a:sym typeface="Huawei Sans" panose="020C0503030203020204" pitchFamily="34" charset="0"/>
              </a:rPr>
              <a:t>AI</a:t>
            </a:r>
            <a:r>
              <a:rPr lang="zh-CN" altLang="en-US" b="1" dirty="0">
                <a:solidFill>
                  <a:srgbClr val="C00000"/>
                </a:solidFill>
                <a:latin typeface="Huawei Sans" panose="020C0503030203020204" pitchFamily="34" charset="0"/>
                <a:ea typeface="方正兰亭黑简体" panose="02000000000000000000" pitchFamily="2" charset="-122"/>
                <a:cs typeface="+mn-cs"/>
                <a:sym typeface="Huawei Sans" panose="020C0503030203020204" pitchFamily="34" charset="0"/>
              </a:rPr>
              <a:t>重构企业核心产品</a:t>
            </a:r>
            <a:endParaRPr lang="en-US" altLang="zh-CN" b="1" dirty="0">
              <a:solidFill>
                <a:srgbClr val="C00000"/>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48" name="矩形 47"/>
          <p:cNvSpPr/>
          <p:nvPr/>
        </p:nvSpPr>
        <p:spPr>
          <a:xfrm>
            <a:off x="8577974" y="3588647"/>
            <a:ext cx="3378721" cy="830997"/>
          </a:xfrm>
          <a:prstGeom prst="rect">
            <a:avLst/>
          </a:prstGeom>
        </p:spPr>
        <p:txBody>
          <a:bodyPr wrap="square">
            <a:spAutoFit/>
          </a:bodyPr>
          <a:lstStyle/>
          <a:p>
            <a:pPr marL="92075" indent="-92075">
              <a:buFont typeface="Arial" panose="020B0604020202020204" pitchFamily="34" charset="0"/>
              <a:buChar cha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工具链全栈智能加持，</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2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CodeArts</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重塑软件开发</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92075" indent="-92075">
              <a:buFont typeface="Arial" panose="020B0604020202020204" pitchFamily="34" charset="0"/>
              <a:buChar char="•"/>
            </a:pP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PB</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级音视频数据预训练，</a:t>
            </a:r>
            <a:r>
              <a:rPr lang="en-US" altLang="zh-CN" sz="12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MetaStudio</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带来数字人自由</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9" name="组合 48"/>
          <p:cNvGrpSpPr/>
          <p:nvPr/>
        </p:nvGrpSpPr>
        <p:grpSpPr>
          <a:xfrm>
            <a:off x="8918217" y="5183023"/>
            <a:ext cx="2488035" cy="124620"/>
            <a:chOff x="1023007" y="4899727"/>
            <a:chExt cx="2138172" cy="65445"/>
          </a:xfrm>
        </p:grpSpPr>
        <p:sp>
          <p:nvSpPr>
            <p:cNvPr id="50" name="形状"/>
            <p:cNvSpPr/>
            <p:nvPr/>
          </p:nvSpPr>
          <p:spPr>
            <a:xfrm>
              <a:off x="1023007" y="4899727"/>
              <a:ext cx="2138172" cy="60693"/>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algn="ctr" defTabSz="1217930" hangingPunct="0">
                <a:defRPr sz="1400">
                  <a:solidFill>
                    <a:srgbClr val="5E5E5E"/>
                  </a:solidFill>
                </a:defRPr>
              </a:pPr>
              <a:endParaRPr sz="1000" kern="0">
                <a:solidFill>
                  <a:srgbClr val="221815"/>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51" name="直接连接符 50"/>
            <p:cNvCxnSpPr/>
            <p:nvPr/>
          </p:nvCxnSpPr>
          <p:spPr>
            <a:xfrm>
              <a:off x="1023007" y="4965172"/>
              <a:ext cx="2138172" cy="0"/>
            </a:xfrm>
            <a:prstGeom prst="line">
              <a:avLst/>
            </a:prstGeom>
            <a:noFill/>
            <a:ln w="12700" cap="flat">
              <a:solidFill>
                <a:srgbClr val="C7000B"/>
              </a:solidFill>
              <a:prstDash val="solid"/>
              <a:miter lim="800000"/>
            </a:ln>
            <a:effectLst/>
            <a:sp3d/>
          </p:spPr>
        </p:cxnSp>
      </p:grpSp>
      <p:sp>
        <p:nvSpPr>
          <p:cNvPr id="52" name="华为云"/>
          <p:cNvSpPr txBox="1"/>
          <p:nvPr/>
        </p:nvSpPr>
        <p:spPr>
          <a:xfrm>
            <a:off x="8898453" y="4998714"/>
            <a:ext cx="2527562" cy="242695"/>
          </a:xfrm>
          <a:prstGeom prst="rect">
            <a:avLst/>
          </a:prstGeom>
          <a:noFill/>
          <a:ln w="12700" cap="flat">
            <a:noFill/>
            <a:miter lim="400000"/>
          </a:ln>
          <a:effectLst/>
        </p:spPr>
        <p:txBody>
          <a:bodyPr wrap="square" lIns="0" tIns="0" rIns="0" bIns="0" numCol="1" anchor="ctr">
            <a:spAutoFit/>
          </a:bodyPr>
          <a:lstStyle>
            <a:lvl1pPr algn="ctr">
              <a:defRPr sz="1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309880">
              <a:lnSpc>
                <a:spcPct val="120000"/>
              </a:lnSpc>
              <a:defRPr/>
            </a:pPr>
            <a:r>
              <a:rPr lang="en-US" altLang="zh-CN" b="1" dirty="0">
                <a:solidFill>
                  <a:srgbClr val="C00000"/>
                </a:solidFill>
                <a:latin typeface="Huawei Sans" panose="020C0503030203020204" pitchFamily="34" charset="0"/>
                <a:ea typeface="方正兰亭黑简体" panose="02000000000000000000" pitchFamily="2" charset="-122"/>
                <a:cs typeface="+mn-cs"/>
                <a:sym typeface="Huawei Sans" panose="020C0503030203020204" pitchFamily="34" charset="0"/>
              </a:rPr>
              <a:t>AI</a:t>
            </a:r>
            <a:r>
              <a:rPr lang="zh-CN" altLang="en-US" b="1" dirty="0">
                <a:solidFill>
                  <a:srgbClr val="C00000"/>
                </a:solidFill>
                <a:latin typeface="Huawei Sans" panose="020C0503030203020204" pitchFamily="34" charset="0"/>
                <a:ea typeface="方正兰亭黑简体" panose="02000000000000000000" pitchFamily="2" charset="-122"/>
                <a:cs typeface="+mn-cs"/>
                <a:sym typeface="Huawei Sans" panose="020C0503030203020204" pitchFamily="34" charset="0"/>
              </a:rPr>
              <a:t>重定义基础设施</a:t>
            </a:r>
            <a:endParaRPr lang="en-US" altLang="zh-CN" b="1" dirty="0">
              <a:solidFill>
                <a:srgbClr val="C00000"/>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53" name="文本框 52"/>
          <p:cNvSpPr txBox="1"/>
          <p:nvPr/>
        </p:nvSpPr>
        <p:spPr>
          <a:xfrm>
            <a:off x="1733870" y="5861991"/>
            <a:ext cx="5303268" cy="276999"/>
          </a:xfrm>
          <a:prstGeom prst="rect">
            <a:avLst/>
          </a:prstGeom>
          <a:noFill/>
        </p:spPr>
        <p:txBody>
          <a:bodyPr wrap="square" rtlCol="0" anchor="t">
            <a:spAutoFit/>
          </a:bodyPr>
          <a:lstStyle/>
          <a:p>
            <a:pPr algn="ctr">
              <a:defRPr/>
            </a:pPr>
            <a:r>
              <a:rPr lang="en-US" altLang="zh-CN" sz="1200" b="1" kern="0" dirty="0">
                <a:solidFill>
                  <a:srgbClr val="C00000"/>
                </a:solidFill>
                <a:latin typeface="Huawei Sans" panose="020C0503030203020204" pitchFamily="34" charset="0"/>
                <a:ea typeface="方正兰亭黑简体" panose="02000000000000000000" pitchFamily="2" charset="-122"/>
                <a:cs typeface="Huawei Sans Medium" panose="020C0603030203020204" pitchFamily="34" charset="0"/>
                <a:sym typeface="Huawei Sans" panose="020C0503030203020204" pitchFamily="34" charset="0"/>
              </a:rPr>
              <a:t>30 </a:t>
            </a:r>
            <a:r>
              <a:rPr lang="zh-CN" altLang="en-US"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区域</a:t>
            </a:r>
            <a:r>
              <a:rPr lang="en-US" altLang="zh-CN"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 | </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88 </a:t>
            </a:r>
            <a:r>
              <a:rPr lang="zh-CN" altLang="en-US"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可用区 </a:t>
            </a:r>
            <a:r>
              <a:rPr lang="en-US" altLang="zh-CN"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2800 </a:t>
            </a:r>
            <a:r>
              <a:rPr lang="en-US" altLang="zh-CN"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CDN</a:t>
            </a:r>
            <a:r>
              <a:rPr lang="zh-CN" altLang="en-US"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节点 </a:t>
            </a:r>
            <a:r>
              <a:rPr lang="en-US" altLang="zh-CN"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 </a:t>
            </a:r>
            <a:r>
              <a:rPr lang="en-US" altLang="zh-CN" sz="1200" b="1" kern="0" dirty="0">
                <a:solidFill>
                  <a:srgbClr val="C00000"/>
                </a:solidFill>
                <a:latin typeface="Huawei Sans" panose="020C0503030203020204" pitchFamily="34" charset="0"/>
                <a:ea typeface="方正兰亭黑简体" panose="02000000000000000000" pitchFamily="2" charset="-122"/>
                <a:cs typeface="Huawei Sans Medium" panose="020C0603030203020204" pitchFamily="34" charset="0"/>
                <a:sym typeface="Huawei Sans" panose="020C0503030203020204" pitchFamily="34" charset="0"/>
              </a:rPr>
              <a:t>240+ </a:t>
            </a:r>
            <a:r>
              <a:rPr lang="zh-CN" altLang="en-US" sz="1200" kern="0" dirty="0">
                <a:solidFill>
                  <a:srgbClr val="EBEBEB">
                    <a:lumMod val="10000"/>
                  </a:srgbClr>
                </a:solidFill>
                <a:latin typeface="Huawei Sans" panose="020C0503030203020204" pitchFamily="34" charset="0"/>
                <a:ea typeface="方正兰亭黑简体" panose="02000000000000000000" pitchFamily="2" charset="-122"/>
                <a:cs typeface="Huawei Sans Medium" panose="020C0603030203020204" pitchFamily="34" charset="0"/>
                <a:sym typeface="Huawei Sans" panose="020C0503030203020204" pitchFamily="34" charset="0"/>
              </a:rPr>
              <a:t>云服务 </a:t>
            </a:r>
            <a:r>
              <a:rPr lang="en-US" altLang="zh-CN" sz="1200" kern="0" dirty="0">
                <a:solidFill>
                  <a:srgbClr val="EBEBEB">
                    <a:lumMod val="10000"/>
                  </a:srgbClr>
                </a:solidFill>
                <a:latin typeface="Huawei Sans" panose="020C0503030203020204" pitchFamily="34" charset="0"/>
                <a:ea typeface="方正兰亭黑简体" panose="02000000000000000000" pitchFamily="2" charset="-122"/>
                <a:cs typeface="Huawei Sans Medium" panose="020C0603030203020204" pitchFamily="34" charset="0"/>
                <a:sym typeface="Huawei Sans" panose="020C0503030203020204" pitchFamily="34" charset="0"/>
              </a:rPr>
              <a:t>| </a:t>
            </a:r>
            <a:r>
              <a:rPr lang="en-US" altLang="zh-CN" sz="1200" b="1"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10000+</a:t>
            </a:r>
            <a:r>
              <a:rPr lang="en-US" altLang="zh-CN" sz="1200" kern="0" dirty="0">
                <a:solidFill>
                  <a:srgbClr val="EBEBEB">
                    <a:lumMod val="10000"/>
                  </a:srgbClr>
                </a:solidFill>
                <a:latin typeface="Huawei Sans" panose="020C0503030203020204" pitchFamily="34" charset="0"/>
                <a:ea typeface="方正兰亭黑简体" panose="02000000000000000000" pitchFamily="2" charset="-122"/>
                <a:cs typeface="Huawei Sans Medium" panose="020C0603030203020204" pitchFamily="34" charset="0"/>
                <a:sym typeface="Huawei Sans" panose="020C0503030203020204" pitchFamily="34" charset="0"/>
              </a:rPr>
              <a:t> </a:t>
            </a:r>
            <a:r>
              <a:rPr lang="zh-CN" altLang="en-US" sz="1200" kern="0" dirty="0">
                <a:solidFill>
                  <a:srgbClr val="EBEBEB">
                    <a:lumMod val="10000"/>
                  </a:srgbClr>
                </a:solidFill>
                <a:latin typeface="Huawei Sans" panose="020C0503030203020204" pitchFamily="34" charset="0"/>
                <a:ea typeface="方正兰亭黑简体" panose="02000000000000000000" pitchFamily="2" charset="-122"/>
                <a:cs typeface="Huawei Sans Medium" panose="020C0603030203020204" pitchFamily="34" charset="0"/>
                <a:sym typeface="Huawei Sans" panose="020C0503030203020204" pitchFamily="34" charset="0"/>
              </a:rPr>
              <a:t>云商店应用</a:t>
            </a:r>
            <a:r>
              <a:rPr lang="en-US" altLang="zh-CN" sz="1200" kern="0" dirty="0">
                <a:solidFill>
                  <a:srgbClr val="EBEBEB">
                    <a:lumMod val="10000"/>
                  </a:srgbClr>
                </a:solidFill>
                <a:latin typeface="Huawei Sans" panose="020C0503030203020204" pitchFamily="34" charset="0"/>
                <a:ea typeface="方正兰亭黑简体" panose="02000000000000000000" pitchFamily="2" charset="-122"/>
                <a:cs typeface="Huawei Sans Medium" panose="020C0603030203020204" pitchFamily="34" charset="0"/>
                <a:sym typeface="Huawei Sans" panose="020C0503030203020204" pitchFamily="34" charset="0"/>
              </a:rPr>
              <a:t> </a:t>
            </a:r>
            <a:endParaRPr lang="en-US" altLang="zh-CN"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文本框 207"/>
          <p:cNvSpPr txBox="1"/>
          <p:nvPr/>
        </p:nvSpPr>
        <p:spPr>
          <a:xfrm>
            <a:off x="2855916" y="4367904"/>
            <a:ext cx="3077767" cy="369332"/>
          </a:xfrm>
          <a:prstGeom prst="rect">
            <a:avLst/>
          </a:prstGeom>
          <a:noFill/>
        </p:spPr>
        <p:txBody>
          <a:bodyPr wrap="none" lIns="0" tIns="0" rIns="0" bIns="0" rtlCol="0" anchor="ctr" anchorCtr="0">
            <a:spAutoFit/>
          </a:bodyPr>
          <a:lstStyle/>
          <a:p>
            <a:pPr algn="ctr" defTabSz="913765">
              <a:defRPr/>
            </a:pPr>
            <a:r>
              <a:rPr lang="zh-CN" altLang="en-US" sz="1200" b="1"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分布式</a:t>
            </a:r>
            <a:r>
              <a:rPr lang="en-US" altLang="zh-CN" sz="1200" b="1" kern="0" dirty="0" err="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QingTian</a:t>
            </a:r>
            <a:r>
              <a:rPr lang="zh-CN" altLang="en-US" sz="1200" b="1"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架构</a:t>
            </a:r>
            <a:endParaRPr lang="en-US" altLang="zh-CN" sz="1200" b="1"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400">
              <a:defRPr/>
            </a:pPr>
            <a:r>
              <a:rPr lang="zh-CN" altLang="en-US" sz="1200" kern="0" dirty="0">
                <a:solidFill>
                  <a:srgbClr val="666666">
                    <a:lumMod val="75000"/>
                  </a:srgbClr>
                </a:solidFill>
                <a:latin typeface="Huawei Sans" panose="020C0503030203020204" pitchFamily="34" charset="0"/>
                <a:ea typeface="方正兰亭黑简体" panose="02000000000000000000" pitchFamily="2" charset="-122"/>
                <a:cs typeface="+mn-ea"/>
                <a:sym typeface="Huawei Sans" panose="020C0503030203020204" pitchFamily="34" charset="0"/>
              </a:rPr>
              <a:t>基于新型高速协议构建的对等池化云数据中心</a:t>
            </a:r>
            <a:endParaRPr lang="en-US" altLang="zh-CN" sz="1200" kern="0" dirty="0">
              <a:solidFill>
                <a:srgbClr val="666666">
                  <a:lumMod val="75000"/>
                </a:srgb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55" name="组合 54"/>
          <p:cNvGrpSpPr/>
          <p:nvPr/>
        </p:nvGrpSpPr>
        <p:grpSpPr>
          <a:xfrm>
            <a:off x="1969641" y="2743850"/>
            <a:ext cx="5050621" cy="662441"/>
            <a:chOff x="1881014" y="2943070"/>
            <a:chExt cx="5050621" cy="476225"/>
          </a:xfrm>
        </p:grpSpPr>
        <p:sp>
          <p:nvSpPr>
            <p:cNvPr id="56" name="任意多边形 102"/>
            <p:cNvSpPr/>
            <p:nvPr/>
          </p:nvSpPr>
          <p:spPr>
            <a:xfrm>
              <a:off x="1881014" y="2943070"/>
              <a:ext cx="2119566" cy="476225"/>
            </a:xfrm>
            <a:custGeom>
              <a:avLst/>
              <a:gdLst>
                <a:gd name="connsiteX0" fmla="*/ 0 w 3380921"/>
                <a:gd name="connsiteY0" fmla="*/ 121843 h 121843"/>
                <a:gd name="connsiteX1" fmla="*/ 2984500 w 3380921"/>
                <a:gd name="connsiteY1" fmla="*/ 7543 h 121843"/>
                <a:gd name="connsiteX2" fmla="*/ 3263900 w 3380921"/>
                <a:gd name="connsiteY2" fmla="*/ 20243 h 121843"/>
                <a:gd name="connsiteX0-1" fmla="*/ 0 w 2984500"/>
                <a:gd name="connsiteY0-2" fmla="*/ 114300 h 114300"/>
                <a:gd name="connsiteX1-3" fmla="*/ 2984500 w 2984500"/>
                <a:gd name="connsiteY1-4" fmla="*/ 0 h 114300"/>
                <a:gd name="connsiteX0-5" fmla="*/ 0 w 2984500"/>
                <a:gd name="connsiteY0-6" fmla="*/ 132955 h 132955"/>
                <a:gd name="connsiteX1-7" fmla="*/ 2984500 w 2984500"/>
                <a:gd name="connsiteY1-8" fmla="*/ 18655 h 132955"/>
                <a:gd name="connsiteX0-9" fmla="*/ 0 w 3060700"/>
                <a:gd name="connsiteY0-10" fmla="*/ 246556 h 246556"/>
                <a:gd name="connsiteX1-11" fmla="*/ 3060700 w 3060700"/>
                <a:gd name="connsiteY1-12" fmla="*/ 11606 h 246556"/>
                <a:gd name="connsiteX0-13" fmla="*/ 0 w 3060700"/>
                <a:gd name="connsiteY0-14" fmla="*/ 256923 h 256923"/>
                <a:gd name="connsiteX1-15" fmla="*/ 3060700 w 3060700"/>
                <a:gd name="connsiteY1-16" fmla="*/ 21973 h 256923"/>
                <a:gd name="connsiteX0-17" fmla="*/ 0 w 3187700"/>
                <a:gd name="connsiteY0-18" fmla="*/ 273931 h 273931"/>
                <a:gd name="connsiteX1-19" fmla="*/ 3187700 w 3187700"/>
                <a:gd name="connsiteY1-20" fmla="*/ 19931 h 273931"/>
                <a:gd name="connsiteX0-21" fmla="*/ 0 w 3187700"/>
                <a:gd name="connsiteY0-22" fmla="*/ 255553 h 255553"/>
                <a:gd name="connsiteX1-23" fmla="*/ 3187700 w 3187700"/>
                <a:gd name="connsiteY1-24" fmla="*/ 1553 h 255553"/>
                <a:gd name="connsiteX0-25" fmla="*/ 0 w 3210560"/>
                <a:gd name="connsiteY0-26" fmla="*/ 171453 h 171453"/>
                <a:gd name="connsiteX1-27" fmla="*/ 3210560 w 3210560"/>
                <a:gd name="connsiteY1-28" fmla="*/ 8893 h 171453"/>
                <a:gd name="connsiteX0-29" fmla="*/ 0 w 3210560"/>
                <a:gd name="connsiteY0-30" fmla="*/ 177392 h 177392"/>
                <a:gd name="connsiteX1-31" fmla="*/ 3210560 w 3210560"/>
                <a:gd name="connsiteY1-32" fmla="*/ 14832 h 177392"/>
                <a:gd name="connsiteX0-33" fmla="*/ 0 w 3210560"/>
                <a:gd name="connsiteY0-34" fmla="*/ 170849 h 170849"/>
                <a:gd name="connsiteX1-35" fmla="*/ 3210560 w 3210560"/>
                <a:gd name="connsiteY1-36" fmla="*/ 8289 h 170849"/>
                <a:gd name="connsiteX0-37" fmla="*/ 0 w 3210560"/>
                <a:gd name="connsiteY0-38" fmla="*/ 167067 h 167067"/>
                <a:gd name="connsiteX1-39" fmla="*/ 3210560 w 3210560"/>
                <a:gd name="connsiteY1-40" fmla="*/ 4507 h 167067"/>
                <a:gd name="connsiteX0-41" fmla="*/ 0 w 3210560"/>
                <a:gd name="connsiteY0-42" fmla="*/ 163762 h 163762"/>
                <a:gd name="connsiteX1-43" fmla="*/ 3210560 w 3210560"/>
                <a:gd name="connsiteY1-44" fmla="*/ 1202 h 163762"/>
                <a:gd name="connsiteX0-45" fmla="*/ 0 w 3196503"/>
                <a:gd name="connsiteY0-46" fmla="*/ 195062 h 195062"/>
                <a:gd name="connsiteX1-47" fmla="*/ 3196503 w 3196503"/>
                <a:gd name="connsiteY1-48" fmla="*/ 534 h 195062"/>
                <a:gd name="connsiteX0-49" fmla="*/ 0 w 3196503"/>
                <a:gd name="connsiteY0-50" fmla="*/ 194528 h 194528"/>
                <a:gd name="connsiteX1-51" fmla="*/ 3196503 w 3196503"/>
                <a:gd name="connsiteY1-52" fmla="*/ 0 h 194528"/>
              </a:gdLst>
              <a:ahLst/>
              <a:cxnLst>
                <a:cxn ang="0">
                  <a:pos x="connsiteX0-1" y="connsiteY0-2"/>
                </a:cxn>
                <a:cxn ang="0">
                  <a:pos x="connsiteX1-3" y="connsiteY1-4"/>
                </a:cxn>
              </a:cxnLst>
              <a:rect l="l" t="t" r="r" b="b"/>
              <a:pathLst>
                <a:path w="3196503" h="194528">
                  <a:moveTo>
                    <a:pt x="0" y="194528"/>
                  </a:moveTo>
                  <a:cubicBezTo>
                    <a:pt x="915429" y="36755"/>
                    <a:pt x="2113514" y="760"/>
                    <a:pt x="3196503" y="0"/>
                  </a:cubicBezTo>
                </a:path>
              </a:pathLst>
            </a:custGeom>
            <a:noFill/>
            <a:ln w="12700" cap="flat" cmpd="sng" algn="ctr">
              <a:gradFill flip="none" rotWithShape="1">
                <a:gsLst>
                  <a:gs pos="0">
                    <a:srgbClr val="666666">
                      <a:lumMod val="60000"/>
                      <a:lumOff val="40000"/>
                      <a:alpha val="20000"/>
                    </a:srgbClr>
                  </a:gs>
                  <a:gs pos="100000">
                    <a:srgbClr val="666666">
                      <a:lumMod val="60000"/>
                      <a:lumOff val="40000"/>
                      <a:alpha val="80000"/>
                    </a:srgbClr>
                  </a:gs>
                </a:gsLst>
                <a:lin ang="10800000" scaled="1"/>
                <a:tileRect/>
              </a:gradFill>
              <a:prstDash val="lgDash"/>
              <a:miter lim="800000"/>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0" lang="zh-CN" altLang="en-US" sz="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57" name="任意多边形 103"/>
            <p:cNvSpPr/>
            <p:nvPr/>
          </p:nvSpPr>
          <p:spPr>
            <a:xfrm>
              <a:off x="3264109" y="3055445"/>
              <a:ext cx="856535" cy="363850"/>
            </a:xfrm>
            <a:custGeom>
              <a:avLst/>
              <a:gdLst>
                <a:gd name="connsiteX0" fmla="*/ 0 w 3380921"/>
                <a:gd name="connsiteY0" fmla="*/ 121843 h 121843"/>
                <a:gd name="connsiteX1" fmla="*/ 2984500 w 3380921"/>
                <a:gd name="connsiteY1" fmla="*/ 7543 h 121843"/>
                <a:gd name="connsiteX2" fmla="*/ 3263900 w 3380921"/>
                <a:gd name="connsiteY2" fmla="*/ 20243 h 121843"/>
                <a:gd name="connsiteX0-1" fmla="*/ 0 w 2984500"/>
                <a:gd name="connsiteY0-2" fmla="*/ 114300 h 114300"/>
                <a:gd name="connsiteX1-3" fmla="*/ 2984500 w 2984500"/>
                <a:gd name="connsiteY1-4" fmla="*/ 0 h 114300"/>
                <a:gd name="connsiteX0-5" fmla="*/ 0 w 2984500"/>
                <a:gd name="connsiteY0-6" fmla="*/ 132955 h 132955"/>
                <a:gd name="connsiteX1-7" fmla="*/ 2984500 w 2984500"/>
                <a:gd name="connsiteY1-8" fmla="*/ 18655 h 132955"/>
                <a:gd name="connsiteX0-9" fmla="*/ 0 w 3060700"/>
                <a:gd name="connsiteY0-10" fmla="*/ 246556 h 246556"/>
                <a:gd name="connsiteX1-11" fmla="*/ 3060700 w 3060700"/>
                <a:gd name="connsiteY1-12" fmla="*/ 11606 h 246556"/>
                <a:gd name="connsiteX0-13" fmla="*/ 0 w 3060700"/>
                <a:gd name="connsiteY0-14" fmla="*/ 256923 h 256923"/>
                <a:gd name="connsiteX1-15" fmla="*/ 3060700 w 3060700"/>
                <a:gd name="connsiteY1-16" fmla="*/ 21973 h 256923"/>
                <a:gd name="connsiteX0-17" fmla="*/ 0 w 3187700"/>
                <a:gd name="connsiteY0-18" fmla="*/ 273931 h 273931"/>
                <a:gd name="connsiteX1-19" fmla="*/ 3187700 w 3187700"/>
                <a:gd name="connsiteY1-20" fmla="*/ 19931 h 273931"/>
                <a:gd name="connsiteX0-21" fmla="*/ 0 w 3187700"/>
                <a:gd name="connsiteY0-22" fmla="*/ 255553 h 255553"/>
                <a:gd name="connsiteX1-23" fmla="*/ 3187700 w 3187700"/>
                <a:gd name="connsiteY1-24" fmla="*/ 1553 h 255553"/>
                <a:gd name="connsiteX0-25" fmla="*/ 0 w 3245667"/>
                <a:gd name="connsiteY0-26" fmla="*/ 279749 h 279748"/>
                <a:gd name="connsiteX1-27" fmla="*/ 3245667 w 3245667"/>
                <a:gd name="connsiteY1-28" fmla="*/ 1198 h 279748"/>
                <a:gd name="connsiteX0-29" fmla="*/ 0 w 3245667"/>
                <a:gd name="connsiteY0-30" fmla="*/ 307822 h 307822"/>
                <a:gd name="connsiteX1-31" fmla="*/ 3245667 w 3245667"/>
                <a:gd name="connsiteY1-32" fmla="*/ 943 h 307822"/>
                <a:gd name="connsiteX0-33" fmla="*/ 0 w 3245667"/>
                <a:gd name="connsiteY0-34" fmla="*/ 307560 h 307560"/>
                <a:gd name="connsiteX1-35" fmla="*/ 3245667 w 3245667"/>
                <a:gd name="connsiteY1-36" fmla="*/ 681 h 307560"/>
                <a:gd name="connsiteX0-37" fmla="*/ 0 w 3245667"/>
                <a:gd name="connsiteY0-38" fmla="*/ 306879 h 306879"/>
                <a:gd name="connsiteX1-39" fmla="*/ 3245667 w 3245667"/>
                <a:gd name="connsiteY1-40" fmla="*/ 0 h 306879"/>
              </a:gdLst>
              <a:ahLst/>
              <a:cxnLst>
                <a:cxn ang="0">
                  <a:pos x="connsiteX0-1" y="connsiteY0-2"/>
                </a:cxn>
                <a:cxn ang="0">
                  <a:pos x="connsiteX1-3" y="connsiteY1-4"/>
                </a:cxn>
              </a:cxnLst>
              <a:rect l="l" t="t" r="r" b="b"/>
              <a:pathLst>
                <a:path w="3245667" h="306879">
                  <a:moveTo>
                    <a:pt x="0" y="306879"/>
                  </a:moveTo>
                  <a:cubicBezTo>
                    <a:pt x="826692" y="154670"/>
                    <a:pt x="1985536" y="34514"/>
                    <a:pt x="3245667" y="0"/>
                  </a:cubicBezTo>
                </a:path>
              </a:pathLst>
            </a:custGeom>
            <a:noFill/>
            <a:ln w="12700" cap="flat" cmpd="sng" algn="ctr">
              <a:gradFill flip="none" rotWithShape="1">
                <a:gsLst>
                  <a:gs pos="0">
                    <a:srgbClr val="666666">
                      <a:lumMod val="60000"/>
                      <a:lumOff val="40000"/>
                      <a:alpha val="20000"/>
                    </a:srgbClr>
                  </a:gs>
                  <a:gs pos="100000">
                    <a:srgbClr val="666666">
                      <a:lumMod val="60000"/>
                      <a:lumOff val="40000"/>
                      <a:alpha val="80000"/>
                    </a:srgbClr>
                  </a:gs>
                </a:gsLst>
                <a:lin ang="10800000" scaled="1"/>
                <a:tileRect/>
              </a:gradFill>
              <a:prstDash val="lgDash"/>
              <a:miter lim="800000"/>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0" lang="zh-CN" altLang="en-US" sz="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58" name="任意多边形 104"/>
            <p:cNvSpPr/>
            <p:nvPr/>
          </p:nvSpPr>
          <p:spPr>
            <a:xfrm flipH="1">
              <a:off x="4812068" y="2952669"/>
              <a:ext cx="2119567" cy="466626"/>
            </a:xfrm>
            <a:custGeom>
              <a:avLst/>
              <a:gdLst>
                <a:gd name="connsiteX0" fmla="*/ 0 w 3380921"/>
                <a:gd name="connsiteY0" fmla="*/ 121843 h 121843"/>
                <a:gd name="connsiteX1" fmla="*/ 2984500 w 3380921"/>
                <a:gd name="connsiteY1" fmla="*/ 7543 h 121843"/>
                <a:gd name="connsiteX2" fmla="*/ 3263900 w 3380921"/>
                <a:gd name="connsiteY2" fmla="*/ 20243 h 121843"/>
                <a:gd name="connsiteX0-1" fmla="*/ 0 w 2984500"/>
                <a:gd name="connsiteY0-2" fmla="*/ 114300 h 114300"/>
                <a:gd name="connsiteX1-3" fmla="*/ 2984500 w 2984500"/>
                <a:gd name="connsiteY1-4" fmla="*/ 0 h 114300"/>
                <a:gd name="connsiteX0-5" fmla="*/ 0 w 2984500"/>
                <a:gd name="connsiteY0-6" fmla="*/ 132955 h 132955"/>
                <a:gd name="connsiteX1-7" fmla="*/ 2984500 w 2984500"/>
                <a:gd name="connsiteY1-8" fmla="*/ 18655 h 132955"/>
                <a:gd name="connsiteX0-9" fmla="*/ 0 w 3060700"/>
                <a:gd name="connsiteY0-10" fmla="*/ 246556 h 246556"/>
                <a:gd name="connsiteX1-11" fmla="*/ 3060700 w 3060700"/>
                <a:gd name="connsiteY1-12" fmla="*/ 11606 h 246556"/>
                <a:gd name="connsiteX0-13" fmla="*/ 0 w 3060700"/>
                <a:gd name="connsiteY0-14" fmla="*/ 256923 h 256923"/>
                <a:gd name="connsiteX1-15" fmla="*/ 3060700 w 3060700"/>
                <a:gd name="connsiteY1-16" fmla="*/ 21973 h 256923"/>
                <a:gd name="connsiteX0-17" fmla="*/ 0 w 3187700"/>
                <a:gd name="connsiteY0-18" fmla="*/ 273931 h 273931"/>
                <a:gd name="connsiteX1-19" fmla="*/ 3187700 w 3187700"/>
                <a:gd name="connsiteY1-20" fmla="*/ 19931 h 273931"/>
                <a:gd name="connsiteX0-21" fmla="*/ 0 w 3187700"/>
                <a:gd name="connsiteY0-22" fmla="*/ 255553 h 255553"/>
                <a:gd name="connsiteX1-23" fmla="*/ 3187700 w 3187700"/>
                <a:gd name="connsiteY1-24" fmla="*/ 1553 h 255553"/>
                <a:gd name="connsiteX0-25" fmla="*/ 0 w 3210560"/>
                <a:gd name="connsiteY0-26" fmla="*/ 171453 h 171453"/>
                <a:gd name="connsiteX1-27" fmla="*/ 3210560 w 3210560"/>
                <a:gd name="connsiteY1-28" fmla="*/ 8893 h 171453"/>
                <a:gd name="connsiteX0-29" fmla="*/ 0 w 3210560"/>
                <a:gd name="connsiteY0-30" fmla="*/ 177392 h 177392"/>
                <a:gd name="connsiteX1-31" fmla="*/ 3210560 w 3210560"/>
                <a:gd name="connsiteY1-32" fmla="*/ 14832 h 177392"/>
                <a:gd name="connsiteX0-33" fmla="*/ 0 w 3210560"/>
                <a:gd name="connsiteY0-34" fmla="*/ 170849 h 170849"/>
                <a:gd name="connsiteX1-35" fmla="*/ 3210560 w 3210560"/>
                <a:gd name="connsiteY1-36" fmla="*/ 8289 h 170849"/>
                <a:gd name="connsiteX0-37" fmla="*/ 0 w 3210560"/>
                <a:gd name="connsiteY0-38" fmla="*/ 167067 h 167067"/>
                <a:gd name="connsiteX1-39" fmla="*/ 3210560 w 3210560"/>
                <a:gd name="connsiteY1-40" fmla="*/ 4507 h 167067"/>
                <a:gd name="connsiteX0-41" fmla="*/ 0 w 3210560"/>
                <a:gd name="connsiteY0-42" fmla="*/ 163762 h 163762"/>
                <a:gd name="connsiteX1-43" fmla="*/ 3210560 w 3210560"/>
                <a:gd name="connsiteY1-44" fmla="*/ 1202 h 163762"/>
                <a:gd name="connsiteX0-45" fmla="*/ 0 w 3196503"/>
                <a:gd name="connsiteY0-46" fmla="*/ 195062 h 195062"/>
                <a:gd name="connsiteX1-47" fmla="*/ 3196503 w 3196503"/>
                <a:gd name="connsiteY1-48" fmla="*/ 534 h 195062"/>
                <a:gd name="connsiteX0-49" fmla="*/ 0 w 3196503"/>
                <a:gd name="connsiteY0-50" fmla="*/ 194528 h 194528"/>
                <a:gd name="connsiteX1-51" fmla="*/ 3196503 w 3196503"/>
                <a:gd name="connsiteY1-52" fmla="*/ 0 h 194528"/>
              </a:gdLst>
              <a:ahLst/>
              <a:cxnLst>
                <a:cxn ang="0">
                  <a:pos x="connsiteX0-1" y="connsiteY0-2"/>
                </a:cxn>
                <a:cxn ang="0">
                  <a:pos x="connsiteX1-3" y="connsiteY1-4"/>
                </a:cxn>
              </a:cxnLst>
              <a:rect l="l" t="t" r="r" b="b"/>
              <a:pathLst>
                <a:path w="3196503" h="194528">
                  <a:moveTo>
                    <a:pt x="0" y="194528"/>
                  </a:moveTo>
                  <a:cubicBezTo>
                    <a:pt x="915429" y="36755"/>
                    <a:pt x="2113514" y="760"/>
                    <a:pt x="3196503" y="0"/>
                  </a:cubicBezTo>
                </a:path>
              </a:pathLst>
            </a:custGeom>
            <a:noFill/>
            <a:ln w="12700" cap="flat" cmpd="sng" algn="ctr">
              <a:gradFill flip="none" rotWithShape="1">
                <a:gsLst>
                  <a:gs pos="0">
                    <a:srgbClr val="666666">
                      <a:lumMod val="60000"/>
                      <a:lumOff val="40000"/>
                      <a:alpha val="20000"/>
                    </a:srgbClr>
                  </a:gs>
                  <a:gs pos="100000">
                    <a:srgbClr val="666666">
                      <a:lumMod val="60000"/>
                      <a:lumOff val="40000"/>
                      <a:alpha val="80000"/>
                    </a:srgbClr>
                  </a:gs>
                </a:gsLst>
                <a:lin ang="10800000" scaled="1"/>
                <a:tileRect/>
              </a:gradFill>
              <a:prstDash val="lgDash"/>
              <a:miter lim="800000"/>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0" lang="zh-CN" altLang="en-US" sz="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59" name="任意多边形 105"/>
            <p:cNvSpPr/>
            <p:nvPr/>
          </p:nvSpPr>
          <p:spPr>
            <a:xfrm flipH="1">
              <a:off x="4712463" y="2988815"/>
              <a:ext cx="1089628" cy="430480"/>
            </a:xfrm>
            <a:custGeom>
              <a:avLst/>
              <a:gdLst>
                <a:gd name="connsiteX0" fmla="*/ 0 w 3380921"/>
                <a:gd name="connsiteY0" fmla="*/ 121843 h 121843"/>
                <a:gd name="connsiteX1" fmla="*/ 2984500 w 3380921"/>
                <a:gd name="connsiteY1" fmla="*/ 7543 h 121843"/>
                <a:gd name="connsiteX2" fmla="*/ 3263900 w 3380921"/>
                <a:gd name="connsiteY2" fmla="*/ 20243 h 121843"/>
                <a:gd name="connsiteX0-1" fmla="*/ 0 w 2984500"/>
                <a:gd name="connsiteY0-2" fmla="*/ 114300 h 114300"/>
                <a:gd name="connsiteX1-3" fmla="*/ 2984500 w 2984500"/>
                <a:gd name="connsiteY1-4" fmla="*/ 0 h 114300"/>
                <a:gd name="connsiteX0-5" fmla="*/ 0 w 2984500"/>
                <a:gd name="connsiteY0-6" fmla="*/ 132955 h 132955"/>
                <a:gd name="connsiteX1-7" fmla="*/ 2984500 w 2984500"/>
                <a:gd name="connsiteY1-8" fmla="*/ 18655 h 132955"/>
                <a:gd name="connsiteX0-9" fmla="*/ 0 w 3060700"/>
                <a:gd name="connsiteY0-10" fmla="*/ 246556 h 246556"/>
                <a:gd name="connsiteX1-11" fmla="*/ 3060700 w 3060700"/>
                <a:gd name="connsiteY1-12" fmla="*/ 11606 h 246556"/>
                <a:gd name="connsiteX0-13" fmla="*/ 0 w 3060700"/>
                <a:gd name="connsiteY0-14" fmla="*/ 256923 h 256923"/>
                <a:gd name="connsiteX1-15" fmla="*/ 3060700 w 3060700"/>
                <a:gd name="connsiteY1-16" fmla="*/ 21973 h 256923"/>
                <a:gd name="connsiteX0-17" fmla="*/ 0 w 3187700"/>
                <a:gd name="connsiteY0-18" fmla="*/ 273931 h 273931"/>
                <a:gd name="connsiteX1-19" fmla="*/ 3187700 w 3187700"/>
                <a:gd name="connsiteY1-20" fmla="*/ 19931 h 273931"/>
                <a:gd name="connsiteX0-21" fmla="*/ 0 w 3187700"/>
                <a:gd name="connsiteY0-22" fmla="*/ 255553 h 255553"/>
                <a:gd name="connsiteX1-23" fmla="*/ 3187700 w 3187700"/>
                <a:gd name="connsiteY1-24" fmla="*/ 1553 h 255553"/>
                <a:gd name="connsiteX0-25" fmla="*/ 0 w 3245667"/>
                <a:gd name="connsiteY0-26" fmla="*/ 279749 h 279748"/>
                <a:gd name="connsiteX1-27" fmla="*/ 3245667 w 3245667"/>
                <a:gd name="connsiteY1-28" fmla="*/ 1198 h 279748"/>
                <a:gd name="connsiteX0-29" fmla="*/ 0 w 3245667"/>
                <a:gd name="connsiteY0-30" fmla="*/ 307822 h 307822"/>
                <a:gd name="connsiteX1-31" fmla="*/ 3245667 w 3245667"/>
                <a:gd name="connsiteY1-32" fmla="*/ 943 h 307822"/>
                <a:gd name="connsiteX0-33" fmla="*/ 0 w 3245667"/>
                <a:gd name="connsiteY0-34" fmla="*/ 307560 h 307560"/>
                <a:gd name="connsiteX1-35" fmla="*/ 3245667 w 3245667"/>
                <a:gd name="connsiteY1-36" fmla="*/ 681 h 307560"/>
                <a:gd name="connsiteX0-37" fmla="*/ 0 w 3245667"/>
                <a:gd name="connsiteY0-38" fmla="*/ 306879 h 306879"/>
                <a:gd name="connsiteX1-39" fmla="*/ 3245667 w 3245667"/>
                <a:gd name="connsiteY1-40" fmla="*/ 0 h 306879"/>
              </a:gdLst>
              <a:ahLst/>
              <a:cxnLst>
                <a:cxn ang="0">
                  <a:pos x="connsiteX0-1" y="connsiteY0-2"/>
                </a:cxn>
                <a:cxn ang="0">
                  <a:pos x="connsiteX1-3" y="connsiteY1-4"/>
                </a:cxn>
              </a:cxnLst>
              <a:rect l="l" t="t" r="r" b="b"/>
              <a:pathLst>
                <a:path w="3245667" h="306879">
                  <a:moveTo>
                    <a:pt x="0" y="306879"/>
                  </a:moveTo>
                  <a:cubicBezTo>
                    <a:pt x="826692" y="154670"/>
                    <a:pt x="1985536" y="34514"/>
                    <a:pt x="3245667" y="0"/>
                  </a:cubicBezTo>
                </a:path>
              </a:pathLst>
            </a:custGeom>
            <a:noFill/>
            <a:ln w="12700" cap="flat" cmpd="sng" algn="ctr">
              <a:gradFill flip="none" rotWithShape="1">
                <a:gsLst>
                  <a:gs pos="0">
                    <a:srgbClr val="666666">
                      <a:lumMod val="60000"/>
                      <a:lumOff val="40000"/>
                      <a:alpha val="20000"/>
                    </a:srgbClr>
                  </a:gs>
                  <a:gs pos="100000">
                    <a:srgbClr val="666666">
                      <a:lumMod val="60000"/>
                      <a:lumOff val="40000"/>
                      <a:alpha val="80000"/>
                    </a:srgbClr>
                  </a:gs>
                </a:gsLst>
                <a:lin ang="10800000" scaled="1"/>
                <a:tileRect/>
              </a:gradFill>
              <a:prstDash val="lgDash"/>
              <a:miter lim="800000"/>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0" lang="zh-CN" altLang="en-US" sz="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0" name="任意多边形 105"/>
            <p:cNvSpPr/>
            <p:nvPr/>
          </p:nvSpPr>
          <p:spPr>
            <a:xfrm flipH="1">
              <a:off x="4247708" y="3022949"/>
              <a:ext cx="496682" cy="396346"/>
            </a:xfrm>
            <a:custGeom>
              <a:avLst/>
              <a:gdLst>
                <a:gd name="connsiteX0" fmla="*/ 0 w 3380921"/>
                <a:gd name="connsiteY0" fmla="*/ 121843 h 121843"/>
                <a:gd name="connsiteX1" fmla="*/ 2984500 w 3380921"/>
                <a:gd name="connsiteY1" fmla="*/ 7543 h 121843"/>
                <a:gd name="connsiteX2" fmla="*/ 3263900 w 3380921"/>
                <a:gd name="connsiteY2" fmla="*/ 20243 h 121843"/>
                <a:gd name="connsiteX0-1" fmla="*/ 0 w 2984500"/>
                <a:gd name="connsiteY0-2" fmla="*/ 114300 h 114300"/>
                <a:gd name="connsiteX1-3" fmla="*/ 2984500 w 2984500"/>
                <a:gd name="connsiteY1-4" fmla="*/ 0 h 114300"/>
                <a:gd name="connsiteX0-5" fmla="*/ 0 w 2984500"/>
                <a:gd name="connsiteY0-6" fmla="*/ 132955 h 132955"/>
                <a:gd name="connsiteX1-7" fmla="*/ 2984500 w 2984500"/>
                <a:gd name="connsiteY1-8" fmla="*/ 18655 h 132955"/>
                <a:gd name="connsiteX0-9" fmla="*/ 0 w 3060700"/>
                <a:gd name="connsiteY0-10" fmla="*/ 246556 h 246556"/>
                <a:gd name="connsiteX1-11" fmla="*/ 3060700 w 3060700"/>
                <a:gd name="connsiteY1-12" fmla="*/ 11606 h 246556"/>
                <a:gd name="connsiteX0-13" fmla="*/ 0 w 3060700"/>
                <a:gd name="connsiteY0-14" fmla="*/ 256923 h 256923"/>
                <a:gd name="connsiteX1-15" fmla="*/ 3060700 w 3060700"/>
                <a:gd name="connsiteY1-16" fmla="*/ 21973 h 256923"/>
                <a:gd name="connsiteX0-17" fmla="*/ 0 w 3187700"/>
                <a:gd name="connsiteY0-18" fmla="*/ 273931 h 273931"/>
                <a:gd name="connsiteX1-19" fmla="*/ 3187700 w 3187700"/>
                <a:gd name="connsiteY1-20" fmla="*/ 19931 h 273931"/>
                <a:gd name="connsiteX0-21" fmla="*/ 0 w 3187700"/>
                <a:gd name="connsiteY0-22" fmla="*/ 255553 h 255553"/>
                <a:gd name="connsiteX1-23" fmla="*/ 3187700 w 3187700"/>
                <a:gd name="connsiteY1-24" fmla="*/ 1553 h 255553"/>
                <a:gd name="connsiteX0-25" fmla="*/ 0 w 3245667"/>
                <a:gd name="connsiteY0-26" fmla="*/ 279749 h 279748"/>
                <a:gd name="connsiteX1-27" fmla="*/ 3245667 w 3245667"/>
                <a:gd name="connsiteY1-28" fmla="*/ 1198 h 279748"/>
                <a:gd name="connsiteX0-29" fmla="*/ 0 w 3245667"/>
                <a:gd name="connsiteY0-30" fmla="*/ 307822 h 307822"/>
                <a:gd name="connsiteX1-31" fmla="*/ 3245667 w 3245667"/>
                <a:gd name="connsiteY1-32" fmla="*/ 943 h 307822"/>
                <a:gd name="connsiteX0-33" fmla="*/ 0 w 3245667"/>
                <a:gd name="connsiteY0-34" fmla="*/ 307560 h 307560"/>
                <a:gd name="connsiteX1-35" fmla="*/ 3245667 w 3245667"/>
                <a:gd name="connsiteY1-36" fmla="*/ 681 h 307560"/>
                <a:gd name="connsiteX0-37" fmla="*/ 0 w 3245667"/>
                <a:gd name="connsiteY0-38" fmla="*/ 306879 h 306879"/>
                <a:gd name="connsiteX1-39" fmla="*/ 3245667 w 3245667"/>
                <a:gd name="connsiteY1-40" fmla="*/ 0 h 306879"/>
              </a:gdLst>
              <a:ahLst/>
              <a:cxnLst>
                <a:cxn ang="0">
                  <a:pos x="connsiteX0-1" y="connsiteY0-2"/>
                </a:cxn>
                <a:cxn ang="0">
                  <a:pos x="connsiteX1-3" y="connsiteY1-4"/>
                </a:cxn>
              </a:cxnLst>
              <a:rect l="l" t="t" r="r" b="b"/>
              <a:pathLst>
                <a:path w="3245667" h="306879">
                  <a:moveTo>
                    <a:pt x="0" y="306879"/>
                  </a:moveTo>
                  <a:cubicBezTo>
                    <a:pt x="826692" y="154670"/>
                    <a:pt x="1985536" y="34514"/>
                    <a:pt x="3245667" y="0"/>
                  </a:cubicBezTo>
                </a:path>
              </a:pathLst>
            </a:custGeom>
            <a:noFill/>
            <a:ln w="12700" cap="flat" cmpd="sng" algn="ctr">
              <a:gradFill flip="none" rotWithShape="1">
                <a:gsLst>
                  <a:gs pos="0">
                    <a:srgbClr val="666666">
                      <a:lumMod val="60000"/>
                      <a:lumOff val="40000"/>
                      <a:alpha val="20000"/>
                    </a:srgbClr>
                  </a:gs>
                  <a:gs pos="100000">
                    <a:srgbClr val="666666">
                      <a:lumMod val="60000"/>
                      <a:lumOff val="40000"/>
                      <a:alpha val="80000"/>
                    </a:srgbClr>
                  </a:gs>
                </a:gsLst>
                <a:lin ang="10800000" scaled="1"/>
                <a:tileRect/>
              </a:gradFill>
              <a:prstDash val="lgDash"/>
              <a:miter lim="800000"/>
            </a:ln>
            <a:effectLst/>
          </p:spPr>
          <p:txBody>
            <a:bodyPr rtlCol="0" anchor="ctr"/>
            <a:lstStyle/>
            <a:p>
              <a:pPr marL="0" marR="0" lvl="0" indent="0" algn="ctr" defTabSz="609600" eaLnBrk="1" fontAlgn="auto" latinLnBrk="0" hangingPunct="1">
                <a:lnSpc>
                  <a:spcPct val="100000"/>
                </a:lnSpc>
                <a:spcBef>
                  <a:spcPts val="0"/>
                </a:spcBef>
                <a:spcAft>
                  <a:spcPts val="0"/>
                </a:spcAft>
                <a:buClrTx/>
                <a:buSzTx/>
                <a:buFontTx/>
                <a:buNone/>
                <a:defRPr/>
              </a:pPr>
              <a:endParaRPr kumimoji="0" lang="zh-CN" altLang="en-US" sz="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pic>
        <p:nvPicPr>
          <p:cNvPr id="61" name="图像" descr="图像"/>
          <p:cNvPicPr>
            <a:picLocks noChangeAspect="1"/>
          </p:cNvPicPr>
          <p:nvPr/>
        </p:nvPicPr>
        <p:blipFill>
          <a:blip r:embed="rId7" cstate="screen">
            <a:duotone>
              <a:srgbClr val="666666">
                <a:shade val="45000"/>
                <a:satMod val="135000"/>
              </a:srgbClr>
              <a:prstClr val="white"/>
            </a:duotone>
          </a:blip>
          <a:stretch>
            <a:fillRect/>
          </a:stretch>
        </p:blipFill>
        <p:spPr>
          <a:xfrm>
            <a:off x="4131103" y="2455981"/>
            <a:ext cx="508802" cy="492871"/>
          </a:xfrm>
          <a:prstGeom prst="rect">
            <a:avLst/>
          </a:prstGeom>
          <a:ln w="3175">
            <a:miter lim="400000"/>
            <a:headEnd/>
            <a:tailEnd/>
          </a:ln>
        </p:spPr>
      </p:pic>
      <p:sp>
        <p:nvSpPr>
          <p:cNvPr id="62" name="文本框 61"/>
          <p:cNvSpPr txBox="1"/>
          <p:nvPr/>
        </p:nvSpPr>
        <p:spPr>
          <a:xfrm>
            <a:off x="3379137" y="2887694"/>
            <a:ext cx="2031325" cy="461665"/>
          </a:xfrm>
          <a:prstGeom prst="rect">
            <a:avLst/>
          </a:prstGeom>
          <a:noFill/>
        </p:spPr>
        <p:txBody>
          <a:bodyPr wrap="none" rtlCol="0" anchor="ctr">
            <a:spAutoFit/>
          </a:bodyPr>
          <a:lstStyle/>
          <a:p>
            <a:pPr algn="ctr">
              <a:defRPr/>
            </a:pPr>
            <a:r>
              <a:rPr lang="zh-CN" altLang="en-US" sz="1200" b="1" dirty="0">
                <a:solidFill>
                  <a:srgbClr val="C00000"/>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tl val="0"/>
              </a:rPr>
              <a:t>盘古大模型</a:t>
            </a:r>
            <a:endParaRPr lang="en-US" altLang="zh-CN" sz="1200" b="1" dirty="0">
              <a:solidFill>
                <a:srgbClr val="C00000"/>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tl val="0"/>
            </a:endParaRPr>
          </a:p>
          <a:p>
            <a:pPr algn="ctr">
              <a:defRPr/>
            </a:pPr>
            <a:r>
              <a:rPr lang="zh-CN" altLang="en-US" sz="1200" kern="0" dirty="0">
                <a:solidFill>
                  <a:srgbClr val="666666">
                    <a:lumMod val="75000"/>
                  </a:srgbClr>
                </a:solidFill>
                <a:latin typeface="Huawei Sans" panose="020C0503030203020204" pitchFamily="34" charset="0"/>
                <a:ea typeface="方正兰亭黑简体" panose="02000000000000000000" pitchFamily="2" charset="-122"/>
                <a:cs typeface="+mn-ea"/>
                <a:sym typeface="Huawei Sans" panose="020C0503030203020204" pitchFamily="34" charset="0"/>
              </a:rPr>
              <a:t>为行业而生，解难题做难事</a:t>
            </a:r>
            <a:endParaRPr lang="zh-CN" altLang="en-US" sz="1200" kern="0" dirty="0">
              <a:solidFill>
                <a:srgbClr val="666666">
                  <a:lumMod val="75000"/>
                </a:srgb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63" name="组合 62"/>
          <p:cNvGrpSpPr/>
          <p:nvPr/>
        </p:nvGrpSpPr>
        <p:grpSpPr>
          <a:xfrm>
            <a:off x="1142279" y="1513633"/>
            <a:ext cx="7084986" cy="657206"/>
            <a:chOff x="639365" y="1423844"/>
            <a:chExt cx="7084986" cy="657206"/>
          </a:xfrm>
        </p:grpSpPr>
        <p:grpSp>
          <p:nvGrpSpPr>
            <p:cNvPr id="64" name="组合 63"/>
            <p:cNvGrpSpPr/>
            <p:nvPr/>
          </p:nvGrpSpPr>
          <p:grpSpPr>
            <a:xfrm>
              <a:off x="3660173" y="1578763"/>
              <a:ext cx="571042" cy="502287"/>
              <a:chOff x="3661161" y="1772904"/>
              <a:chExt cx="571042" cy="502287"/>
            </a:xfrm>
          </p:grpSpPr>
          <p:sp>
            <p:nvSpPr>
              <p:cNvPr id="117" name="文本框 116"/>
              <p:cNvSpPr txBox="1"/>
              <p:nvPr/>
            </p:nvSpPr>
            <p:spPr>
              <a:xfrm>
                <a:off x="3661161" y="2025866"/>
                <a:ext cx="571042" cy="249325"/>
              </a:xfrm>
              <a:prstGeom prst="rect">
                <a:avLst/>
              </a:prstGeom>
              <a:noFill/>
              <a:ln>
                <a:noFill/>
                <a:prstDash val="dash"/>
              </a:ln>
            </p:spPr>
            <p:txBody>
              <a:bodyPr wrap="none" lIns="35986" tIns="35986" rIns="35986" bIns="35986" rtlCol="0" anchor="ctr">
                <a:noAutofit/>
              </a:bodyPr>
              <a:lstStyle>
                <a:defPPr>
                  <a:defRPr lang="en-US"/>
                </a:defPPr>
                <a:lvl1pPr algn="ctr" defTabSz="914400">
                  <a:defRPr kumimoji="1" sz="1000" kern="0">
                    <a:solidFill>
                      <a:sysClr val="windowText" lastClr="000000"/>
                    </a:solidFill>
                    <a:latin typeface="微软雅黑" panose="020B0503020204020204" charset="-122"/>
                    <a:ea typeface="微软雅黑" panose="020B050302020402020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矿山</a:t>
                </a:r>
                <a:endParaRPr kumimoji="1"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18" name="Picture 18" descr="煤炭开采煤矿开采商业图标图标免费下载-图标0zUWqjjja-新图网"/>
              <p:cNvPicPr>
                <a:picLocks noChangeArrowheads="1"/>
              </p:cNvPicPr>
              <p:nvPr/>
            </p:nvPicPr>
            <p:blipFill>
              <a:blip r:embed="rId8" cstate="print">
                <a:clrChange>
                  <a:clrFrom>
                    <a:srgbClr val="F6F6F6"/>
                  </a:clrFrom>
                  <a:clrTo>
                    <a:srgbClr val="F6F6F6">
                      <a:alpha val="0"/>
                    </a:srgbClr>
                  </a:clrTo>
                </a:clrChange>
                <a:duotone>
                  <a:srgbClr val="EBEBEB">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793621" y="1772904"/>
                <a:ext cx="306122" cy="2506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 name="组合 64"/>
            <p:cNvGrpSpPr/>
            <p:nvPr/>
          </p:nvGrpSpPr>
          <p:grpSpPr>
            <a:xfrm>
              <a:off x="639365" y="1426047"/>
              <a:ext cx="571042" cy="534046"/>
              <a:chOff x="307055" y="1640603"/>
              <a:chExt cx="571042" cy="534046"/>
            </a:xfrm>
          </p:grpSpPr>
          <p:sp>
            <p:nvSpPr>
              <p:cNvPr id="110" name="文本框 109"/>
              <p:cNvSpPr txBox="1"/>
              <p:nvPr/>
            </p:nvSpPr>
            <p:spPr>
              <a:xfrm>
                <a:off x="307055" y="1925324"/>
                <a:ext cx="571042" cy="249325"/>
              </a:xfrm>
              <a:prstGeom prst="rect">
                <a:avLst/>
              </a:prstGeom>
              <a:noFill/>
              <a:ln>
                <a:noFill/>
                <a:prstDash val="solid"/>
              </a:ln>
            </p:spPr>
            <p:txBody>
              <a:bodyPr wrap="none" lIns="35986" tIns="35986" rIns="35986" bIns="35986" rtlCol="0" anchor="ctr">
                <a:noAutofit/>
              </a:bodyPr>
              <a:lstStyle>
                <a:defPPr>
                  <a:defRPr lang="en-US"/>
                </a:defPPr>
                <a:lvl1pPr algn="ctr" defTabSz="914400">
                  <a:defRPr kumimoji="1" sz="1000" kern="0">
                    <a:solidFill>
                      <a:sysClr val="windowText" lastClr="000000"/>
                    </a:solidFill>
                    <a:latin typeface="微软雅黑" panose="020B0503020204020204" charset="-122"/>
                    <a:ea typeface="微软雅黑" panose="020B050302020402020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政务</a:t>
                </a:r>
                <a:endParaRPr kumimoji="1"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11" name="组合 110"/>
              <p:cNvGrpSpPr/>
              <p:nvPr/>
            </p:nvGrpSpPr>
            <p:grpSpPr>
              <a:xfrm>
                <a:off x="433474" y="1640603"/>
                <a:ext cx="318205" cy="278505"/>
                <a:chOff x="2827752" y="1256404"/>
                <a:chExt cx="325188" cy="355742"/>
              </a:xfrm>
              <a:solidFill>
                <a:srgbClr val="666666">
                  <a:lumMod val="60000"/>
                  <a:lumOff val="40000"/>
                </a:srgbClr>
              </a:solidFill>
            </p:grpSpPr>
            <p:sp>
              <p:nvSpPr>
                <p:cNvPr id="112" name="Freeform 123"/>
                <p:cNvSpPr/>
                <p:nvPr/>
              </p:nvSpPr>
              <p:spPr bwMode="auto">
                <a:xfrm>
                  <a:off x="2827752" y="1256404"/>
                  <a:ext cx="325188" cy="355742"/>
                </a:xfrm>
                <a:custGeom>
                  <a:avLst/>
                  <a:gdLst>
                    <a:gd name="T0" fmla="*/ 2147483646 w 1509"/>
                    <a:gd name="T1" fmla="*/ 2147483646 h 1651"/>
                    <a:gd name="T2" fmla="*/ 2147483646 w 1509"/>
                    <a:gd name="T3" fmla="*/ 2147483646 h 1651"/>
                    <a:gd name="T4" fmla="*/ 2147483646 w 1509"/>
                    <a:gd name="T5" fmla="*/ 2147483646 h 1651"/>
                    <a:gd name="T6" fmla="*/ 2147483646 w 1509"/>
                    <a:gd name="T7" fmla="*/ 2147483646 h 1651"/>
                    <a:gd name="T8" fmla="*/ 2147483646 w 1509"/>
                    <a:gd name="T9" fmla="*/ 2147483646 h 1651"/>
                    <a:gd name="T10" fmla="*/ 2147483646 w 1509"/>
                    <a:gd name="T11" fmla="*/ 2147483646 h 1651"/>
                    <a:gd name="T12" fmla="*/ 2147483646 w 1509"/>
                    <a:gd name="T13" fmla="*/ 2147483646 h 1651"/>
                    <a:gd name="T14" fmla="*/ 2147483646 w 1509"/>
                    <a:gd name="T15" fmla="*/ 2147483646 h 1651"/>
                    <a:gd name="T16" fmla="*/ 2147483646 w 1509"/>
                    <a:gd name="T17" fmla="*/ 0 h 1651"/>
                    <a:gd name="T18" fmla="*/ 2147483646 w 1509"/>
                    <a:gd name="T19" fmla="*/ 2147483646 h 1651"/>
                    <a:gd name="T20" fmla="*/ 2147483646 w 1509"/>
                    <a:gd name="T21" fmla="*/ 2147483646 h 1651"/>
                    <a:gd name="T22" fmla="*/ 2147483646 w 1509"/>
                    <a:gd name="T23" fmla="*/ 2147483646 h 1651"/>
                    <a:gd name="T24" fmla="*/ 2147483646 w 1509"/>
                    <a:gd name="T25" fmla="*/ 2147483646 h 1651"/>
                    <a:gd name="T26" fmla="*/ 2147483646 w 1509"/>
                    <a:gd name="T27" fmla="*/ 2147483646 h 1651"/>
                    <a:gd name="T28" fmla="*/ 2147483646 w 1509"/>
                    <a:gd name="T29" fmla="*/ 2147483646 h 1651"/>
                    <a:gd name="T30" fmla="*/ 0 w 1509"/>
                    <a:gd name="T31" fmla="*/ 2147483646 h 1651"/>
                    <a:gd name="T32" fmla="*/ 2147483646 w 1509"/>
                    <a:gd name="T33" fmla="*/ 2147483646 h 1651"/>
                    <a:gd name="T34" fmla="*/ 2147483646 w 1509"/>
                    <a:gd name="T35" fmla="*/ 2147483646 h 1651"/>
                    <a:gd name="T36" fmla="*/ 0 w 1509"/>
                    <a:gd name="T37" fmla="*/ 2147483646 h 1651"/>
                    <a:gd name="T38" fmla="*/ 2147483646 w 1509"/>
                    <a:gd name="T39" fmla="*/ 2147483646 h 1651"/>
                    <a:gd name="T40" fmla="*/ 2147483646 w 1509"/>
                    <a:gd name="T41" fmla="*/ 2147483646 h 1651"/>
                    <a:gd name="T42" fmla="*/ 2147483646 w 1509"/>
                    <a:gd name="T43" fmla="*/ 2147483646 h 1651"/>
                    <a:gd name="T44" fmla="*/ 2147483646 w 1509"/>
                    <a:gd name="T45" fmla="*/ 2147483646 h 1651"/>
                    <a:gd name="T46" fmla="*/ 2147483646 w 1509"/>
                    <a:gd name="T47" fmla="*/ 2147483646 h 1651"/>
                    <a:gd name="T48" fmla="*/ 2147483646 w 1509"/>
                    <a:gd name="T49" fmla="*/ 2147483646 h 1651"/>
                    <a:gd name="T50" fmla="*/ 2147483646 w 1509"/>
                    <a:gd name="T51" fmla="*/ 2147483646 h 1651"/>
                    <a:gd name="T52" fmla="*/ 2147483646 w 1509"/>
                    <a:gd name="T53" fmla="*/ 2147483646 h 1651"/>
                    <a:gd name="T54" fmla="*/ 2147483646 w 1509"/>
                    <a:gd name="T55" fmla="*/ 2147483646 h 1651"/>
                    <a:gd name="T56" fmla="*/ 2147483646 w 1509"/>
                    <a:gd name="T57" fmla="*/ 2147483646 h 1651"/>
                    <a:gd name="T58" fmla="*/ 2147483646 w 1509"/>
                    <a:gd name="T59" fmla="*/ 2147483646 h 1651"/>
                    <a:gd name="T60" fmla="*/ 2147483646 w 1509"/>
                    <a:gd name="T61" fmla="*/ 2147483646 h 1651"/>
                    <a:gd name="T62" fmla="*/ 2147483646 w 1509"/>
                    <a:gd name="T63" fmla="*/ 2147483646 h 1651"/>
                    <a:gd name="T64" fmla="*/ 2147483646 w 1509"/>
                    <a:gd name="T65" fmla="*/ 2147483646 h 1651"/>
                    <a:gd name="T66" fmla="*/ 2147483646 w 1509"/>
                    <a:gd name="T67" fmla="*/ 2147483646 h 1651"/>
                    <a:gd name="T68" fmla="*/ 2147483646 w 1509"/>
                    <a:gd name="T69" fmla="*/ 2147483646 h 1651"/>
                    <a:gd name="T70" fmla="*/ 2147483646 w 1509"/>
                    <a:gd name="T71" fmla="*/ 2147483646 h 1651"/>
                    <a:gd name="T72" fmla="*/ 2147483646 w 1509"/>
                    <a:gd name="T73" fmla="*/ 2147483646 h 1651"/>
                    <a:gd name="T74" fmla="*/ 2147483646 w 1509"/>
                    <a:gd name="T75" fmla="*/ 2147483646 h 1651"/>
                    <a:gd name="T76" fmla="*/ 2147483646 w 1509"/>
                    <a:gd name="T77" fmla="*/ 2147483646 h 1651"/>
                    <a:gd name="T78" fmla="*/ 2147483646 w 1509"/>
                    <a:gd name="T79" fmla="*/ 2147483646 h 1651"/>
                    <a:gd name="T80" fmla="*/ 2147483646 w 1509"/>
                    <a:gd name="T81" fmla="*/ 2147483646 h 1651"/>
                    <a:gd name="T82" fmla="*/ 2147483646 w 1509"/>
                    <a:gd name="T83" fmla="*/ 2147483646 h 1651"/>
                    <a:gd name="T84" fmla="*/ 2147483646 w 1509"/>
                    <a:gd name="T85" fmla="*/ 2147483646 h 1651"/>
                    <a:gd name="T86" fmla="*/ 2147483646 w 1509"/>
                    <a:gd name="T87" fmla="*/ 2147483646 h 1651"/>
                    <a:gd name="T88" fmla="*/ 2147483646 w 1509"/>
                    <a:gd name="T89" fmla="*/ 2147483646 h 1651"/>
                    <a:gd name="T90" fmla="*/ 2147483646 w 1509"/>
                    <a:gd name="T91" fmla="*/ 2147483646 h 1651"/>
                    <a:gd name="T92" fmla="*/ 2147483646 w 1509"/>
                    <a:gd name="T93" fmla="*/ 2147483646 h 1651"/>
                    <a:gd name="T94" fmla="*/ 2147483646 w 1509"/>
                    <a:gd name="T95" fmla="*/ 2147483646 h 1651"/>
                    <a:gd name="T96" fmla="*/ 2147483646 w 1509"/>
                    <a:gd name="T97" fmla="*/ 2147483646 h 1651"/>
                    <a:gd name="T98" fmla="*/ 2147483646 w 1509"/>
                    <a:gd name="T99" fmla="*/ 2147483646 h 16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9"/>
                    <a:gd name="T151" fmla="*/ 0 h 1651"/>
                    <a:gd name="T152" fmla="*/ 1509 w 1509"/>
                    <a:gd name="T153" fmla="*/ 1651 h 165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9" h="1651">
                      <a:moveTo>
                        <a:pt x="1475" y="987"/>
                      </a:moveTo>
                      <a:lnTo>
                        <a:pt x="1475" y="987"/>
                      </a:lnTo>
                      <a:cubicBezTo>
                        <a:pt x="1494" y="987"/>
                        <a:pt x="1509" y="972"/>
                        <a:pt x="1509" y="954"/>
                      </a:cubicBezTo>
                      <a:lnTo>
                        <a:pt x="1509" y="847"/>
                      </a:lnTo>
                      <a:cubicBezTo>
                        <a:pt x="1509" y="831"/>
                        <a:pt x="1497" y="817"/>
                        <a:pt x="1481" y="814"/>
                      </a:cubicBezTo>
                      <a:lnTo>
                        <a:pt x="1160" y="756"/>
                      </a:lnTo>
                      <a:lnTo>
                        <a:pt x="1160" y="661"/>
                      </a:lnTo>
                      <a:lnTo>
                        <a:pt x="1177" y="661"/>
                      </a:lnTo>
                      <a:cubicBezTo>
                        <a:pt x="1195" y="661"/>
                        <a:pt x="1210" y="646"/>
                        <a:pt x="1210" y="628"/>
                      </a:cubicBezTo>
                      <a:lnTo>
                        <a:pt x="1210" y="520"/>
                      </a:lnTo>
                      <a:cubicBezTo>
                        <a:pt x="1210" y="501"/>
                        <a:pt x="1195" y="486"/>
                        <a:pt x="1177" y="486"/>
                      </a:cubicBezTo>
                      <a:lnTo>
                        <a:pt x="1153" y="486"/>
                      </a:lnTo>
                      <a:cubicBezTo>
                        <a:pt x="1103" y="295"/>
                        <a:pt x="956" y="218"/>
                        <a:pt x="897" y="195"/>
                      </a:cubicBezTo>
                      <a:lnTo>
                        <a:pt x="897" y="173"/>
                      </a:lnTo>
                      <a:cubicBezTo>
                        <a:pt x="897" y="154"/>
                        <a:pt x="882" y="139"/>
                        <a:pt x="863" y="139"/>
                      </a:cubicBezTo>
                      <a:lnTo>
                        <a:pt x="827" y="139"/>
                      </a:lnTo>
                      <a:lnTo>
                        <a:pt x="786" y="23"/>
                      </a:lnTo>
                      <a:cubicBezTo>
                        <a:pt x="781" y="9"/>
                        <a:pt x="769" y="0"/>
                        <a:pt x="754" y="0"/>
                      </a:cubicBezTo>
                      <a:cubicBezTo>
                        <a:pt x="740" y="0"/>
                        <a:pt x="728" y="9"/>
                        <a:pt x="723" y="23"/>
                      </a:cubicBezTo>
                      <a:lnTo>
                        <a:pt x="682" y="139"/>
                      </a:lnTo>
                      <a:lnTo>
                        <a:pt x="645" y="139"/>
                      </a:lnTo>
                      <a:cubicBezTo>
                        <a:pt x="627" y="139"/>
                        <a:pt x="612" y="154"/>
                        <a:pt x="612" y="173"/>
                      </a:cubicBezTo>
                      <a:lnTo>
                        <a:pt x="612" y="195"/>
                      </a:lnTo>
                      <a:cubicBezTo>
                        <a:pt x="553" y="218"/>
                        <a:pt x="406" y="295"/>
                        <a:pt x="356" y="486"/>
                      </a:cubicBezTo>
                      <a:lnTo>
                        <a:pt x="332" y="486"/>
                      </a:lnTo>
                      <a:cubicBezTo>
                        <a:pt x="314" y="486"/>
                        <a:pt x="299" y="501"/>
                        <a:pt x="299" y="520"/>
                      </a:cubicBezTo>
                      <a:lnTo>
                        <a:pt x="299" y="628"/>
                      </a:lnTo>
                      <a:cubicBezTo>
                        <a:pt x="299" y="646"/>
                        <a:pt x="314" y="661"/>
                        <a:pt x="332" y="661"/>
                      </a:cubicBezTo>
                      <a:lnTo>
                        <a:pt x="349" y="661"/>
                      </a:lnTo>
                      <a:lnTo>
                        <a:pt x="349" y="756"/>
                      </a:lnTo>
                      <a:lnTo>
                        <a:pt x="28" y="814"/>
                      </a:lnTo>
                      <a:cubicBezTo>
                        <a:pt x="12" y="817"/>
                        <a:pt x="0" y="831"/>
                        <a:pt x="0" y="847"/>
                      </a:cubicBezTo>
                      <a:lnTo>
                        <a:pt x="0" y="954"/>
                      </a:lnTo>
                      <a:cubicBezTo>
                        <a:pt x="0" y="972"/>
                        <a:pt x="15" y="987"/>
                        <a:pt x="34" y="987"/>
                      </a:cubicBezTo>
                      <a:lnTo>
                        <a:pt x="84" y="987"/>
                      </a:lnTo>
                      <a:lnTo>
                        <a:pt x="84" y="1437"/>
                      </a:lnTo>
                      <a:lnTo>
                        <a:pt x="34" y="1437"/>
                      </a:lnTo>
                      <a:cubicBezTo>
                        <a:pt x="15" y="1437"/>
                        <a:pt x="0" y="1452"/>
                        <a:pt x="0" y="1471"/>
                      </a:cubicBezTo>
                      <a:lnTo>
                        <a:pt x="0" y="1582"/>
                      </a:lnTo>
                      <a:cubicBezTo>
                        <a:pt x="0" y="1600"/>
                        <a:pt x="15" y="1615"/>
                        <a:pt x="34" y="1615"/>
                      </a:cubicBezTo>
                      <a:lnTo>
                        <a:pt x="965" y="1615"/>
                      </a:lnTo>
                      <a:cubicBezTo>
                        <a:pt x="977" y="1637"/>
                        <a:pt x="999" y="1651"/>
                        <a:pt x="1026" y="1651"/>
                      </a:cubicBezTo>
                      <a:cubicBezTo>
                        <a:pt x="1064" y="1651"/>
                        <a:pt x="1095" y="1620"/>
                        <a:pt x="1095" y="1582"/>
                      </a:cubicBezTo>
                      <a:cubicBezTo>
                        <a:pt x="1095" y="1544"/>
                        <a:pt x="1064" y="1513"/>
                        <a:pt x="1026" y="1513"/>
                      </a:cubicBezTo>
                      <a:cubicBezTo>
                        <a:pt x="999" y="1513"/>
                        <a:pt x="977" y="1527"/>
                        <a:pt x="965" y="1549"/>
                      </a:cubicBezTo>
                      <a:lnTo>
                        <a:pt x="67" y="1549"/>
                      </a:lnTo>
                      <a:lnTo>
                        <a:pt x="67" y="1504"/>
                      </a:lnTo>
                      <a:lnTo>
                        <a:pt x="117" y="1504"/>
                      </a:lnTo>
                      <a:cubicBezTo>
                        <a:pt x="136" y="1504"/>
                        <a:pt x="151" y="1489"/>
                        <a:pt x="151" y="1471"/>
                      </a:cubicBezTo>
                      <a:lnTo>
                        <a:pt x="151" y="954"/>
                      </a:lnTo>
                      <a:cubicBezTo>
                        <a:pt x="151" y="935"/>
                        <a:pt x="136" y="921"/>
                        <a:pt x="117" y="921"/>
                      </a:cubicBezTo>
                      <a:lnTo>
                        <a:pt x="67" y="921"/>
                      </a:lnTo>
                      <a:lnTo>
                        <a:pt x="67" y="875"/>
                      </a:lnTo>
                      <a:lnTo>
                        <a:pt x="388" y="816"/>
                      </a:lnTo>
                      <a:cubicBezTo>
                        <a:pt x="404" y="813"/>
                        <a:pt x="416" y="799"/>
                        <a:pt x="416" y="783"/>
                      </a:cubicBezTo>
                      <a:lnTo>
                        <a:pt x="416" y="628"/>
                      </a:lnTo>
                      <a:cubicBezTo>
                        <a:pt x="416" y="609"/>
                        <a:pt x="401" y="594"/>
                        <a:pt x="382" y="594"/>
                      </a:cubicBezTo>
                      <a:lnTo>
                        <a:pt x="366" y="594"/>
                      </a:lnTo>
                      <a:lnTo>
                        <a:pt x="366" y="553"/>
                      </a:lnTo>
                      <a:lnTo>
                        <a:pt x="382" y="553"/>
                      </a:lnTo>
                      <a:cubicBezTo>
                        <a:pt x="398" y="553"/>
                        <a:pt x="412" y="542"/>
                        <a:pt x="415" y="526"/>
                      </a:cubicBezTo>
                      <a:cubicBezTo>
                        <a:pt x="459" y="309"/>
                        <a:pt x="646" y="253"/>
                        <a:pt x="654" y="251"/>
                      </a:cubicBezTo>
                      <a:cubicBezTo>
                        <a:pt x="669" y="247"/>
                        <a:pt x="679" y="234"/>
                        <a:pt x="679" y="219"/>
                      </a:cubicBezTo>
                      <a:lnTo>
                        <a:pt x="679" y="206"/>
                      </a:lnTo>
                      <a:lnTo>
                        <a:pt x="706" y="206"/>
                      </a:lnTo>
                      <a:cubicBezTo>
                        <a:pt x="720" y="206"/>
                        <a:pt x="733" y="197"/>
                        <a:pt x="737" y="184"/>
                      </a:cubicBezTo>
                      <a:lnTo>
                        <a:pt x="754" y="134"/>
                      </a:lnTo>
                      <a:lnTo>
                        <a:pt x="772" y="184"/>
                      </a:lnTo>
                      <a:cubicBezTo>
                        <a:pt x="776" y="197"/>
                        <a:pt x="789" y="206"/>
                        <a:pt x="803" y="206"/>
                      </a:cubicBezTo>
                      <a:lnTo>
                        <a:pt x="830" y="206"/>
                      </a:lnTo>
                      <a:lnTo>
                        <a:pt x="830" y="219"/>
                      </a:lnTo>
                      <a:cubicBezTo>
                        <a:pt x="830" y="234"/>
                        <a:pt x="840" y="247"/>
                        <a:pt x="855" y="251"/>
                      </a:cubicBezTo>
                      <a:cubicBezTo>
                        <a:pt x="857" y="251"/>
                        <a:pt x="1050" y="307"/>
                        <a:pt x="1094" y="526"/>
                      </a:cubicBezTo>
                      <a:cubicBezTo>
                        <a:pt x="1097" y="542"/>
                        <a:pt x="1111" y="553"/>
                        <a:pt x="1127" y="553"/>
                      </a:cubicBezTo>
                      <a:lnTo>
                        <a:pt x="1143" y="553"/>
                      </a:lnTo>
                      <a:lnTo>
                        <a:pt x="1143" y="594"/>
                      </a:lnTo>
                      <a:lnTo>
                        <a:pt x="1127" y="594"/>
                      </a:lnTo>
                      <a:cubicBezTo>
                        <a:pt x="1108" y="594"/>
                        <a:pt x="1093" y="609"/>
                        <a:pt x="1093" y="628"/>
                      </a:cubicBezTo>
                      <a:lnTo>
                        <a:pt x="1093" y="783"/>
                      </a:lnTo>
                      <a:cubicBezTo>
                        <a:pt x="1093" y="799"/>
                        <a:pt x="1105" y="813"/>
                        <a:pt x="1121" y="816"/>
                      </a:cubicBezTo>
                      <a:lnTo>
                        <a:pt x="1442" y="875"/>
                      </a:lnTo>
                      <a:lnTo>
                        <a:pt x="1442" y="921"/>
                      </a:lnTo>
                      <a:lnTo>
                        <a:pt x="1392" y="921"/>
                      </a:lnTo>
                      <a:cubicBezTo>
                        <a:pt x="1373" y="921"/>
                        <a:pt x="1358" y="935"/>
                        <a:pt x="1358" y="954"/>
                      </a:cubicBezTo>
                      <a:lnTo>
                        <a:pt x="1358" y="1471"/>
                      </a:lnTo>
                      <a:cubicBezTo>
                        <a:pt x="1358" y="1489"/>
                        <a:pt x="1373" y="1504"/>
                        <a:pt x="1392" y="1504"/>
                      </a:cubicBezTo>
                      <a:lnTo>
                        <a:pt x="1442" y="1504"/>
                      </a:lnTo>
                      <a:lnTo>
                        <a:pt x="1442" y="1549"/>
                      </a:lnTo>
                      <a:lnTo>
                        <a:pt x="1299" y="1549"/>
                      </a:lnTo>
                      <a:cubicBezTo>
                        <a:pt x="1287" y="1527"/>
                        <a:pt x="1265" y="1513"/>
                        <a:pt x="1239" y="1513"/>
                      </a:cubicBezTo>
                      <a:cubicBezTo>
                        <a:pt x="1200" y="1513"/>
                        <a:pt x="1169" y="1544"/>
                        <a:pt x="1169" y="1582"/>
                      </a:cubicBezTo>
                      <a:cubicBezTo>
                        <a:pt x="1169" y="1620"/>
                        <a:pt x="1200" y="1651"/>
                        <a:pt x="1239" y="1651"/>
                      </a:cubicBezTo>
                      <a:cubicBezTo>
                        <a:pt x="1265" y="1651"/>
                        <a:pt x="1287" y="1637"/>
                        <a:pt x="1299" y="1615"/>
                      </a:cubicBezTo>
                      <a:lnTo>
                        <a:pt x="1475" y="1615"/>
                      </a:lnTo>
                      <a:cubicBezTo>
                        <a:pt x="1494" y="1615"/>
                        <a:pt x="1509" y="1600"/>
                        <a:pt x="1509" y="1582"/>
                      </a:cubicBezTo>
                      <a:lnTo>
                        <a:pt x="1509" y="1471"/>
                      </a:lnTo>
                      <a:cubicBezTo>
                        <a:pt x="1509" y="1452"/>
                        <a:pt x="1494" y="1437"/>
                        <a:pt x="1475" y="1437"/>
                      </a:cubicBezTo>
                      <a:lnTo>
                        <a:pt x="1425" y="1437"/>
                      </a:lnTo>
                      <a:lnTo>
                        <a:pt x="1425" y="987"/>
                      </a:lnTo>
                      <a:lnTo>
                        <a:pt x="1475" y="987"/>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3765"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3" name="Freeform 124"/>
                <p:cNvSpPr>
                  <a:spLocks noEditPoints="1"/>
                </p:cNvSpPr>
                <p:nvPr/>
              </p:nvSpPr>
              <p:spPr bwMode="auto">
                <a:xfrm>
                  <a:off x="2927433" y="1388281"/>
                  <a:ext cx="38402" cy="38261"/>
                </a:xfrm>
                <a:custGeom>
                  <a:avLst/>
                  <a:gdLst>
                    <a:gd name="T0" fmla="*/ 2147483646 w 177"/>
                    <a:gd name="T1" fmla="*/ 2147483646 h 177"/>
                    <a:gd name="T2" fmla="*/ 2147483646 w 177"/>
                    <a:gd name="T3" fmla="*/ 2147483646 h 177"/>
                    <a:gd name="T4" fmla="*/ 2147483646 w 177"/>
                    <a:gd name="T5" fmla="*/ 2147483646 h 177"/>
                    <a:gd name="T6" fmla="*/ 2147483646 w 177"/>
                    <a:gd name="T7" fmla="*/ 2147483646 h 177"/>
                    <a:gd name="T8" fmla="*/ 2147483646 w 177"/>
                    <a:gd name="T9" fmla="*/ 2147483646 h 177"/>
                    <a:gd name="T10" fmla="*/ 2147483646 w 177"/>
                    <a:gd name="T11" fmla="*/ 2147483646 h 177"/>
                    <a:gd name="T12" fmla="*/ 2147483646 w 177"/>
                    <a:gd name="T13" fmla="*/ 2147483646 h 177"/>
                    <a:gd name="T14" fmla="*/ 2147483646 w 177"/>
                    <a:gd name="T15" fmla="*/ 2147483646 h 177"/>
                    <a:gd name="T16" fmla="*/ 2147483646 w 177"/>
                    <a:gd name="T17" fmla="*/ 2147483646 h 177"/>
                    <a:gd name="T18" fmla="*/ 2147483646 w 177"/>
                    <a:gd name="T19" fmla="*/ 2147483646 h 177"/>
                    <a:gd name="T20" fmla="*/ 2147483646 w 177"/>
                    <a:gd name="T21" fmla="*/ 0 h 177"/>
                    <a:gd name="T22" fmla="*/ 2147483646 w 177"/>
                    <a:gd name="T23" fmla="*/ 0 h 177"/>
                    <a:gd name="T24" fmla="*/ 0 w 177"/>
                    <a:gd name="T25" fmla="*/ 2147483646 h 177"/>
                    <a:gd name="T26" fmla="*/ 0 w 177"/>
                    <a:gd name="T27" fmla="*/ 2147483646 h 177"/>
                    <a:gd name="T28" fmla="*/ 2147483646 w 177"/>
                    <a:gd name="T29" fmla="*/ 2147483646 h 177"/>
                    <a:gd name="T30" fmla="*/ 2147483646 w 177"/>
                    <a:gd name="T31" fmla="*/ 2147483646 h 1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77"/>
                    <a:gd name="T50" fmla="*/ 177 w 177"/>
                    <a:gd name="T51" fmla="*/ 177 h 17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77">
                      <a:moveTo>
                        <a:pt x="67" y="67"/>
                      </a:moveTo>
                      <a:lnTo>
                        <a:pt x="67" y="67"/>
                      </a:lnTo>
                      <a:lnTo>
                        <a:pt x="111" y="67"/>
                      </a:lnTo>
                      <a:lnTo>
                        <a:pt x="111" y="110"/>
                      </a:lnTo>
                      <a:lnTo>
                        <a:pt x="67" y="110"/>
                      </a:lnTo>
                      <a:lnTo>
                        <a:pt x="67" y="67"/>
                      </a:lnTo>
                      <a:close/>
                      <a:moveTo>
                        <a:pt x="144" y="177"/>
                      </a:moveTo>
                      <a:lnTo>
                        <a:pt x="144" y="177"/>
                      </a:lnTo>
                      <a:cubicBezTo>
                        <a:pt x="162" y="177"/>
                        <a:pt x="177" y="162"/>
                        <a:pt x="177" y="144"/>
                      </a:cubicBezTo>
                      <a:lnTo>
                        <a:pt x="177" y="34"/>
                      </a:lnTo>
                      <a:cubicBezTo>
                        <a:pt x="177" y="15"/>
                        <a:pt x="162" y="0"/>
                        <a:pt x="144" y="0"/>
                      </a:cubicBezTo>
                      <a:lnTo>
                        <a:pt x="34" y="0"/>
                      </a:lnTo>
                      <a:cubicBezTo>
                        <a:pt x="15" y="0"/>
                        <a:pt x="0" y="15"/>
                        <a:pt x="0" y="34"/>
                      </a:cubicBezTo>
                      <a:lnTo>
                        <a:pt x="0" y="144"/>
                      </a:lnTo>
                      <a:cubicBezTo>
                        <a:pt x="0" y="162"/>
                        <a:pt x="15" y="177"/>
                        <a:pt x="34" y="177"/>
                      </a:cubicBezTo>
                      <a:lnTo>
                        <a:pt x="144" y="177"/>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3765"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4" name="Freeform 125"/>
                <p:cNvSpPr>
                  <a:spLocks noEditPoints="1"/>
                </p:cNvSpPr>
                <p:nvPr/>
              </p:nvSpPr>
              <p:spPr bwMode="auto">
                <a:xfrm>
                  <a:off x="2971554" y="1388281"/>
                  <a:ext cx="37585" cy="38261"/>
                </a:xfrm>
                <a:custGeom>
                  <a:avLst/>
                  <a:gdLst>
                    <a:gd name="T0" fmla="*/ 2147483646 w 177"/>
                    <a:gd name="T1" fmla="*/ 2147483646 h 177"/>
                    <a:gd name="T2" fmla="*/ 2147483646 w 177"/>
                    <a:gd name="T3" fmla="*/ 2147483646 h 177"/>
                    <a:gd name="T4" fmla="*/ 2147483646 w 177"/>
                    <a:gd name="T5" fmla="*/ 2147483646 h 177"/>
                    <a:gd name="T6" fmla="*/ 2147483646 w 177"/>
                    <a:gd name="T7" fmla="*/ 2147483646 h 177"/>
                    <a:gd name="T8" fmla="*/ 2147483646 w 177"/>
                    <a:gd name="T9" fmla="*/ 2147483646 h 177"/>
                    <a:gd name="T10" fmla="*/ 2147483646 w 177"/>
                    <a:gd name="T11" fmla="*/ 2147483646 h 177"/>
                    <a:gd name="T12" fmla="*/ 2147483646 w 177"/>
                    <a:gd name="T13" fmla="*/ 2147483646 h 177"/>
                    <a:gd name="T14" fmla="*/ 2147483646 w 177"/>
                    <a:gd name="T15" fmla="*/ 2147483646 h 177"/>
                    <a:gd name="T16" fmla="*/ 2147483646 w 177"/>
                    <a:gd name="T17" fmla="*/ 2147483646 h 177"/>
                    <a:gd name="T18" fmla="*/ 2147483646 w 177"/>
                    <a:gd name="T19" fmla="*/ 2147483646 h 177"/>
                    <a:gd name="T20" fmla="*/ 2147483646 w 177"/>
                    <a:gd name="T21" fmla="*/ 0 h 177"/>
                    <a:gd name="T22" fmla="*/ 2147483646 w 177"/>
                    <a:gd name="T23" fmla="*/ 0 h 177"/>
                    <a:gd name="T24" fmla="*/ 0 w 177"/>
                    <a:gd name="T25" fmla="*/ 2147483646 h 177"/>
                    <a:gd name="T26" fmla="*/ 0 w 177"/>
                    <a:gd name="T27" fmla="*/ 2147483646 h 177"/>
                    <a:gd name="T28" fmla="*/ 2147483646 w 177"/>
                    <a:gd name="T29" fmla="*/ 2147483646 h 177"/>
                    <a:gd name="T30" fmla="*/ 2147483646 w 177"/>
                    <a:gd name="T31" fmla="*/ 2147483646 h 1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77"/>
                    <a:gd name="T50" fmla="*/ 177 w 177"/>
                    <a:gd name="T51" fmla="*/ 177 h 17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77">
                      <a:moveTo>
                        <a:pt x="67" y="67"/>
                      </a:moveTo>
                      <a:lnTo>
                        <a:pt x="67" y="67"/>
                      </a:lnTo>
                      <a:lnTo>
                        <a:pt x="110" y="67"/>
                      </a:lnTo>
                      <a:lnTo>
                        <a:pt x="110" y="110"/>
                      </a:lnTo>
                      <a:lnTo>
                        <a:pt x="67" y="110"/>
                      </a:lnTo>
                      <a:lnTo>
                        <a:pt x="67" y="67"/>
                      </a:lnTo>
                      <a:close/>
                      <a:moveTo>
                        <a:pt x="144" y="177"/>
                      </a:moveTo>
                      <a:lnTo>
                        <a:pt x="144" y="177"/>
                      </a:lnTo>
                      <a:cubicBezTo>
                        <a:pt x="162" y="177"/>
                        <a:pt x="177" y="162"/>
                        <a:pt x="177" y="144"/>
                      </a:cubicBezTo>
                      <a:lnTo>
                        <a:pt x="177" y="34"/>
                      </a:lnTo>
                      <a:cubicBezTo>
                        <a:pt x="177" y="15"/>
                        <a:pt x="162" y="0"/>
                        <a:pt x="144" y="0"/>
                      </a:cubicBezTo>
                      <a:lnTo>
                        <a:pt x="33" y="0"/>
                      </a:lnTo>
                      <a:cubicBezTo>
                        <a:pt x="15" y="0"/>
                        <a:pt x="0" y="15"/>
                        <a:pt x="0" y="34"/>
                      </a:cubicBezTo>
                      <a:lnTo>
                        <a:pt x="0" y="144"/>
                      </a:lnTo>
                      <a:cubicBezTo>
                        <a:pt x="0" y="162"/>
                        <a:pt x="15" y="177"/>
                        <a:pt x="33" y="177"/>
                      </a:cubicBezTo>
                      <a:lnTo>
                        <a:pt x="144" y="177"/>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3765"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5" name="Freeform 126"/>
                <p:cNvSpPr>
                  <a:spLocks noEditPoints="1"/>
                </p:cNvSpPr>
                <p:nvPr/>
              </p:nvSpPr>
              <p:spPr bwMode="auto">
                <a:xfrm>
                  <a:off x="3014858" y="1388281"/>
                  <a:ext cx="37585" cy="38261"/>
                </a:xfrm>
                <a:custGeom>
                  <a:avLst/>
                  <a:gdLst>
                    <a:gd name="T0" fmla="*/ 2147483646 w 177"/>
                    <a:gd name="T1" fmla="*/ 2147483646 h 177"/>
                    <a:gd name="T2" fmla="*/ 2147483646 w 177"/>
                    <a:gd name="T3" fmla="*/ 2147483646 h 177"/>
                    <a:gd name="T4" fmla="*/ 2147483646 w 177"/>
                    <a:gd name="T5" fmla="*/ 2147483646 h 177"/>
                    <a:gd name="T6" fmla="*/ 2147483646 w 177"/>
                    <a:gd name="T7" fmla="*/ 2147483646 h 177"/>
                    <a:gd name="T8" fmla="*/ 2147483646 w 177"/>
                    <a:gd name="T9" fmla="*/ 2147483646 h 177"/>
                    <a:gd name="T10" fmla="*/ 2147483646 w 177"/>
                    <a:gd name="T11" fmla="*/ 2147483646 h 177"/>
                    <a:gd name="T12" fmla="*/ 2147483646 w 177"/>
                    <a:gd name="T13" fmla="*/ 2147483646 h 177"/>
                    <a:gd name="T14" fmla="*/ 2147483646 w 177"/>
                    <a:gd name="T15" fmla="*/ 2147483646 h 177"/>
                    <a:gd name="T16" fmla="*/ 2147483646 w 177"/>
                    <a:gd name="T17" fmla="*/ 2147483646 h 177"/>
                    <a:gd name="T18" fmla="*/ 2147483646 w 177"/>
                    <a:gd name="T19" fmla="*/ 2147483646 h 177"/>
                    <a:gd name="T20" fmla="*/ 2147483646 w 177"/>
                    <a:gd name="T21" fmla="*/ 0 h 177"/>
                    <a:gd name="T22" fmla="*/ 2147483646 w 177"/>
                    <a:gd name="T23" fmla="*/ 0 h 177"/>
                    <a:gd name="T24" fmla="*/ 0 w 177"/>
                    <a:gd name="T25" fmla="*/ 2147483646 h 177"/>
                    <a:gd name="T26" fmla="*/ 0 w 177"/>
                    <a:gd name="T27" fmla="*/ 2147483646 h 177"/>
                    <a:gd name="T28" fmla="*/ 2147483646 w 177"/>
                    <a:gd name="T29" fmla="*/ 2147483646 h 177"/>
                    <a:gd name="T30" fmla="*/ 2147483646 w 177"/>
                    <a:gd name="T31" fmla="*/ 2147483646 h 1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77"/>
                    <a:gd name="T50" fmla="*/ 177 w 177"/>
                    <a:gd name="T51" fmla="*/ 177 h 17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77">
                      <a:moveTo>
                        <a:pt x="66" y="67"/>
                      </a:moveTo>
                      <a:lnTo>
                        <a:pt x="66" y="67"/>
                      </a:lnTo>
                      <a:lnTo>
                        <a:pt x="110" y="67"/>
                      </a:lnTo>
                      <a:lnTo>
                        <a:pt x="110" y="110"/>
                      </a:lnTo>
                      <a:lnTo>
                        <a:pt x="66" y="110"/>
                      </a:lnTo>
                      <a:lnTo>
                        <a:pt x="66" y="67"/>
                      </a:lnTo>
                      <a:close/>
                      <a:moveTo>
                        <a:pt x="143" y="177"/>
                      </a:moveTo>
                      <a:lnTo>
                        <a:pt x="143" y="177"/>
                      </a:lnTo>
                      <a:cubicBezTo>
                        <a:pt x="162" y="177"/>
                        <a:pt x="177" y="162"/>
                        <a:pt x="177" y="144"/>
                      </a:cubicBezTo>
                      <a:lnTo>
                        <a:pt x="177" y="34"/>
                      </a:lnTo>
                      <a:cubicBezTo>
                        <a:pt x="177" y="15"/>
                        <a:pt x="162" y="0"/>
                        <a:pt x="143" y="0"/>
                      </a:cubicBezTo>
                      <a:lnTo>
                        <a:pt x="33" y="0"/>
                      </a:lnTo>
                      <a:cubicBezTo>
                        <a:pt x="15" y="0"/>
                        <a:pt x="0" y="15"/>
                        <a:pt x="0" y="34"/>
                      </a:cubicBezTo>
                      <a:lnTo>
                        <a:pt x="0" y="144"/>
                      </a:lnTo>
                      <a:cubicBezTo>
                        <a:pt x="0" y="162"/>
                        <a:pt x="15" y="177"/>
                        <a:pt x="33" y="177"/>
                      </a:cubicBezTo>
                      <a:lnTo>
                        <a:pt x="143" y="177"/>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3765"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6" name="Freeform 127"/>
                <p:cNvSpPr>
                  <a:spLocks noEditPoints="1"/>
                </p:cNvSpPr>
                <p:nvPr/>
              </p:nvSpPr>
              <p:spPr bwMode="auto">
                <a:xfrm>
                  <a:off x="2892300" y="1440380"/>
                  <a:ext cx="196093" cy="128621"/>
                </a:xfrm>
                <a:custGeom>
                  <a:avLst/>
                  <a:gdLst>
                    <a:gd name="T0" fmla="*/ 2147483646 w 907"/>
                    <a:gd name="T1" fmla="*/ 2147483646 h 598"/>
                    <a:gd name="T2" fmla="*/ 2147483646 w 907"/>
                    <a:gd name="T3" fmla="*/ 2147483646 h 598"/>
                    <a:gd name="T4" fmla="*/ 2147483646 w 907"/>
                    <a:gd name="T5" fmla="*/ 2147483646 h 598"/>
                    <a:gd name="T6" fmla="*/ 2147483646 w 907"/>
                    <a:gd name="T7" fmla="*/ 2147483646 h 598"/>
                    <a:gd name="T8" fmla="*/ 2147483646 w 907"/>
                    <a:gd name="T9" fmla="*/ 2147483646 h 598"/>
                    <a:gd name="T10" fmla="*/ 2147483646 w 907"/>
                    <a:gd name="T11" fmla="*/ 2147483646 h 598"/>
                    <a:gd name="T12" fmla="*/ 2147483646 w 907"/>
                    <a:gd name="T13" fmla="*/ 2147483646 h 598"/>
                    <a:gd name="T14" fmla="*/ 2147483646 w 907"/>
                    <a:gd name="T15" fmla="*/ 2147483646 h 598"/>
                    <a:gd name="T16" fmla="*/ 2147483646 w 907"/>
                    <a:gd name="T17" fmla="*/ 2147483646 h 598"/>
                    <a:gd name="T18" fmla="*/ 2147483646 w 907"/>
                    <a:gd name="T19" fmla="*/ 2147483646 h 598"/>
                    <a:gd name="T20" fmla="*/ 2147483646 w 907"/>
                    <a:gd name="T21" fmla="*/ 2147483646 h 598"/>
                    <a:gd name="T22" fmla="*/ 2147483646 w 907"/>
                    <a:gd name="T23" fmla="*/ 2147483646 h 598"/>
                    <a:gd name="T24" fmla="*/ 2147483646 w 907"/>
                    <a:gd name="T25" fmla="*/ 2147483646 h 598"/>
                    <a:gd name="T26" fmla="*/ 2147483646 w 907"/>
                    <a:gd name="T27" fmla="*/ 2147483646 h 598"/>
                    <a:gd name="T28" fmla="*/ 2147483646 w 907"/>
                    <a:gd name="T29" fmla="*/ 2147483646 h 598"/>
                    <a:gd name="T30" fmla="*/ 2147483646 w 907"/>
                    <a:gd name="T31" fmla="*/ 2147483646 h 598"/>
                    <a:gd name="T32" fmla="*/ 2147483646 w 907"/>
                    <a:gd name="T33" fmla="*/ 2147483646 h 598"/>
                    <a:gd name="T34" fmla="*/ 2147483646 w 907"/>
                    <a:gd name="T35" fmla="*/ 2147483646 h 598"/>
                    <a:gd name="T36" fmla="*/ 2147483646 w 907"/>
                    <a:gd name="T37" fmla="*/ 2147483646 h 598"/>
                    <a:gd name="T38" fmla="*/ 2147483646 w 907"/>
                    <a:gd name="T39" fmla="*/ 2147483646 h 598"/>
                    <a:gd name="T40" fmla="*/ 2147483646 w 907"/>
                    <a:gd name="T41" fmla="*/ 2147483646 h 598"/>
                    <a:gd name="T42" fmla="*/ 2147483646 w 907"/>
                    <a:gd name="T43" fmla="*/ 2147483646 h 598"/>
                    <a:gd name="T44" fmla="*/ 2147483646 w 907"/>
                    <a:gd name="T45" fmla="*/ 2147483646 h 598"/>
                    <a:gd name="T46" fmla="*/ 2147483646 w 907"/>
                    <a:gd name="T47" fmla="*/ 2147483646 h 598"/>
                    <a:gd name="T48" fmla="*/ 2147483646 w 907"/>
                    <a:gd name="T49" fmla="*/ 2147483646 h 598"/>
                    <a:gd name="T50" fmla="*/ 2147483646 w 907"/>
                    <a:gd name="T51" fmla="*/ 2147483646 h 598"/>
                    <a:gd name="T52" fmla="*/ 2147483646 w 907"/>
                    <a:gd name="T53" fmla="*/ 2147483646 h 598"/>
                    <a:gd name="T54" fmla="*/ 2147483646 w 907"/>
                    <a:gd name="T55" fmla="*/ 2147483646 h 598"/>
                    <a:gd name="T56" fmla="*/ 2147483646 w 907"/>
                    <a:gd name="T57" fmla="*/ 2147483646 h 598"/>
                    <a:gd name="T58" fmla="*/ 2147483646 w 907"/>
                    <a:gd name="T59" fmla="*/ 2147483646 h 598"/>
                    <a:gd name="T60" fmla="*/ 2147483646 w 907"/>
                    <a:gd name="T61" fmla="*/ 2147483646 h 598"/>
                    <a:gd name="T62" fmla="*/ 2147483646 w 907"/>
                    <a:gd name="T63" fmla="*/ 2147483646 h 598"/>
                    <a:gd name="T64" fmla="*/ 2147483646 w 907"/>
                    <a:gd name="T65" fmla="*/ 2147483646 h 598"/>
                    <a:gd name="T66" fmla="*/ 2147483646 w 907"/>
                    <a:gd name="T67" fmla="*/ 2147483646 h 598"/>
                    <a:gd name="T68" fmla="*/ 0 w 907"/>
                    <a:gd name="T69" fmla="*/ 2147483646 h 598"/>
                    <a:gd name="T70" fmla="*/ 0 w 907"/>
                    <a:gd name="T71" fmla="*/ 2147483646 h 598"/>
                    <a:gd name="T72" fmla="*/ 2147483646 w 907"/>
                    <a:gd name="T73" fmla="*/ 2147483646 h 598"/>
                    <a:gd name="T74" fmla="*/ 2147483646 w 907"/>
                    <a:gd name="T75" fmla="*/ 2147483646 h 598"/>
                    <a:gd name="T76" fmla="*/ 2147483646 w 907"/>
                    <a:gd name="T77" fmla="*/ 2147483646 h 598"/>
                    <a:gd name="T78" fmla="*/ 2147483646 w 907"/>
                    <a:gd name="T79" fmla="*/ 2147483646 h 598"/>
                    <a:gd name="T80" fmla="*/ 2147483646 w 907"/>
                    <a:gd name="T81" fmla="*/ 2147483646 h 598"/>
                    <a:gd name="T82" fmla="*/ 2147483646 w 907"/>
                    <a:gd name="T83" fmla="*/ 2147483646 h 598"/>
                    <a:gd name="T84" fmla="*/ 2147483646 w 907"/>
                    <a:gd name="T85" fmla="*/ 2147483646 h 598"/>
                    <a:gd name="T86" fmla="*/ 2147483646 w 907"/>
                    <a:gd name="T87" fmla="*/ 2147483646 h 598"/>
                    <a:gd name="T88" fmla="*/ 2147483646 w 907"/>
                    <a:gd name="T89" fmla="*/ 2147483646 h 598"/>
                    <a:gd name="T90" fmla="*/ 2147483646 w 907"/>
                    <a:gd name="T91" fmla="*/ 2147483646 h 598"/>
                    <a:gd name="T92" fmla="*/ 2147483646 w 907"/>
                    <a:gd name="T93" fmla="*/ 2147483646 h 598"/>
                    <a:gd name="T94" fmla="*/ 2147483646 w 907"/>
                    <a:gd name="T95" fmla="*/ 2147483646 h 598"/>
                    <a:gd name="T96" fmla="*/ 2147483646 w 907"/>
                    <a:gd name="T97" fmla="*/ 2147483646 h 598"/>
                    <a:gd name="T98" fmla="*/ 2147483646 w 907"/>
                    <a:gd name="T99" fmla="*/ 2147483646 h 598"/>
                    <a:gd name="T100" fmla="*/ 2147483646 w 907"/>
                    <a:gd name="T101" fmla="*/ 2147483646 h 598"/>
                    <a:gd name="T102" fmla="*/ 2147483646 w 907"/>
                    <a:gd name="T103" fmla="*/ 2147483646 h 598"/>
                    <a:gd name="T104" fmla="*/ 2147483646 w 907"/>
                    <a:gd name="T105" fmla="*/ 2147483646 h 598"/>
                    <a:gd name="T106" fmla="*/ 2147483646 w 907"/>
                    <a:gd name="T107" fmla="*/ 2147483646 h 598"/>
                    <a:gd name="T108" fmla="*/ 2147483646 w 907"/>
                    <a:gd name="T109" fmla="*/ 2147483646 h 5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7"/>
                    <a:gd name="T166" fmla="*/ 0 h 598"/>
                    <a:gd name="T167" fmla="*/ 907 w 907"/>
                    <a:gd name="T168" fmla="*/ 598 h 5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7" h="598">
                      <a:moveTo>
                        <a:pt x="639" y="202"/>
                      </a:moveTo>
                      <a:lnTo>
                        <a:pt x="639" y="202"/>
                      </a:lnTo>
                      <a:cubicBezTo>
                        <a:pt x="620" y="202"/>
                        <a:pt x="605" y="217"/>
                        <a:pt x="605" y="235"/>
                      </a:cubicBezTo>
                      <a:lnTo>
                        <a:pt x="605" y="531"/>
                      </a:lnTo>
                      <a:lnTo>
                        <a:pt x="541" y="531"/>
                      </a:lnTo>
                      <a:lnTo>
                        <a:pt x="541" y="235"/>
                      </a:lnTo>
                      <a:cubicBezTo>
                        <a:pt x="541" y="217"/>
                        <a:pt x="526" y="202"/>
                        <a:pt x="507" y="202"/>
                      </a:cubicBezTo>
                      <a:lnTo>
                        <a:pt x="399" y="202"/>
                      </a:lnTo>
                      <a:cubicBezTo>
                        <a:pt x="381" y="202"/>
                        <a:pt x="366" y="217"/>
                        <a:pt x="366" y="235"/>
                      </a:cubicBezTo>
                      <a:lnTo>
                        <a:pt x="366" y="531"/>
                      </a:lnTo>
                      <a:lnTo>
                        <a:pt x="301" y="531"/>
                      </a:lnTo>
                      <a:lnTo>
                        <a:pt x="301" y="235"/>
                      </a:lnTo>
                      <a:cubicBezTo>
                        <a:pt x="301" y="217"/>
                        <a:pt x="287" y="202"/>
                        <a:pt x="268" y="202"/>
                      </a:cubicBezTo>
                      <a:lnTo>
                        <a:pt x="160" y="202"/>
                      </a:lnTo>
                      <a:cubicBezTo>
                        <a:pt x="142" y="202"/>
                        <a:pt x="127" y="217"/>
                        <a:pt x="127" y="235"/>
                      </a:cubicBezTo>
                      <a:lnTo>
                        <a:pt x="127" y="531"/>
                      </a:lnTo>
                      <a:lnTo>
                        <a:pt x="66" y="531"/>
                      </a:lnTo>
                      <a:lnTo>
                        <a:pt x="66" y="136"/>
                      </a:lnTo>
                      <a:lnTo>
                        <a:pt x="453" y="67"/>
                      </a:lnTo>
                      <a:lnTo>
                        <a:pt x="841" y="136"/>
                      </a:lnTo>
                      <a:lnTo>
                        <a:pt x="841" y="531"/>
                      </a:lnTo>
                      <a:lnTo>
                        <a:pt x="780" y="531"/>
                      </a:lnTo>
                      <a:lnTo>
                        <a:pt x="780" y="235"/>
                      </a:lnTo>
                      <a:cubicBezTo>
                        <a:pt x="780" y="217"/>
                        <a:pt x="765" y="202"/>
                        <a:pt x="747" y="202"/>
                      </a:cubicBezTo>
                      <a:lnTo>
                        <a:pt x="639" y="202"/>
                      </a:lnTo>
                      <a:close/>
                      <a:moveTo>
                        <a:pt x="747" y="598"/>
                      </a:moveTo>
                      <a:lnTo>
                        <a:pt x="747" y="598"/>
                      </a:lnTo>
                      <a:lnTo>
                        <a:pt x="874" y="598"/>
                      </a:lnTo>
                      <a:cubicBezTo>
                        <a:pt x="892" y="598"/>
                        <a:pt x="907" y="583"/>
                        <a:pt x="907" y="564"/>
                      </a:cubicBezTo>
                      <a:lnTo>
                        <a:pt x="907" y="108"/>
                      </a:lnTo>
                      <a:cubicBezTo>
                        <a:pt x="907" y="92"/>
                        <a:pt x="896" y="78"/>
                        <a:pt x="880" y="76"/>
                      </a:cubicBezTo>
                      <a:lnTo>
                        <a:pt x="459" y="1"/>
                      </a:lnTo>
                      <a:cubicBezTo>
                        <a:pt x="455" y="0"/>
                        <a:pt x="451" y="0"/>
                        <a:pt x="448" y="1"/>
                      </a:cubicBezTo>
                      <a:lnTo>
                        <a:pt x="27" y="76"/>
                      </a:lnTo>
                      <a:cubicBezTo>
                        <a:pt x="11" y="78"/>
                        <a:pt x="0" y="92"/>
                        <a:pt x="0" y="108"/>
                      </a:cubicBezTo>
                      <a:lnTo>
                        <a:pt x="0" y="564"/>
                      </a:lnTo>
                      <a:cubicBezTo>
                        <a:pt x="0" y="583"/>
                        <a:pt x="15" y="598"/>
                        <a:pt x="33" y="598"/>
                      </a:cubicBezTo>
                      <a:lnTo>
                        <a:pt x="160" y="598"/>
                      </a:lnTo>
                      <a:cubicBezTo>
                        <a:pt x="178" y="598"/>
                        <a:pt x="193" y="583"/>
                        <a:pt x="193" y="564"/>
                      </a:cubicBezTo>
                      <a:lnTo>
                        <a:pt x="193" y="269"/>
                      </a:lnTo>
                      <a:lnTo>
                        <a:pt x="235" y="269"/>
                      </a:lnTo>
                      <a:lnTo>
                        <a:pt x="235" y="564"/>
                      </a:lnTo>
                      <a:cubicBezTo>
                        <a:pt x="235" y="583"/>
                        <a:pt x="250" y="598"/>
                        <a:pt x="268" y="598"/>
                      </a:cubicBezTo>
                      <a:lnTo>
                        <a:pt x="399" y="598"/>
                      </a:lnTo>
                      <a:cubicBezTo>
                        <a:pt x="418" y="598"/>
                        <a:pt x="433" y="583"/>
                        <a:pt x="433" y="564"/>
                      </a:cubicBezTo>
                      <a:lnTo>
                        <a:pt x="433" y="269"/>
                      </a:lnTo>
                      <a:lnTo>
                        <a:pt x="474" y="269"/>
                      </a:lnTo>
                      <a:lnTo>
                        <a:pt x="474" y="564"/>
                      </a:lnTo>
                      <a:cubicBezTo>
                        <a:pt x="474" y="583"/>
                        <a:pt x="489" y="598"/>
                        <a:pt x="507" y="598"/>
                      </a:cubicBezTo>
                      <a:lnTo>
                        <a:pt x="639" y="598"/>
                      </a:lnTo>
                      <a:cubicBezTo>
                        <a:pt x="657" y="598"/>
                        <a:pt x="672" y="583"/>
                        <a:pt x="672" y="564"/>
                      </a:cubicBezTo>
                      <a:lnTo>
                        <a:pt x="672" y="269"/>
                      </a:lnTo>
                      <a:lnTo>
                        <a:pt x="713" y="269"/>
                      </a:lnTo>
                      <a:lnTo>
                        <a:pt x="713" y="564"/>
                      </a:lnTo>
                      <a:cubicBezTo>
                        <a:pt x="713" y="583"/>
                        <a:pt x="728" y="598"/>
                        <a:pt x="747" y="598"/>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3765"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66" name="组合 65"/>
            <p:cNvGrpSpPr/>
            <p:nvPr/>
          </p:nvGrpSpPr>
          <p:grpSpPr>
            <a:xfrm>
              <a:off x="1634985" y="1496137"/>
              <a:ext cx="571042" cy="513819"/>
              <a:chOff x="1358899" y="1700344"/>
              <a:chExt cx="571042" cy="513819"/>
            </a:xfrm>
          </p:grpSpPr>
          <p:sp>
            <p:nvSpPr>
              <p:cNvPr id="108" name="文本框 107"/>
              <p:cNvSpPr txBox="1"/>
              <p:nvPr/>
            </p:nvSpPr>
            <p:spPr>
              <a:xfrm>
                <a:off x="1358899" y="1964838"/>
                <a:ext cx="571042" cy="249325"/>
              </a:xfrm>
              <a:prstGeom prst="rect">
                <a:avLst/>
              </a:prstGeom>
              <a:noFill/>
              <a:ln>
                <a:noFill/>
                <a:prstDash val="solid"/>
              </a:ln>
            </p:spPr>
            <p:txBody>
              <a:bodyPr wrap="none" lIns="35986" tIns="35986" rIns="35986" bIns="35986" rtlCol="0" anchor="ctr">
                <a:noAutofit/>
              </a:bodyPr>
              <a:lstStyle>
                <a:defPPr>
                  <a:defRPr lang="en-US"/>
                </a:defPPr>
                <a:lvl1pPr algn="ctr" defTabSz="914400">
                  <a:defRPr kumimoji="1" sz="1000" kern="0">
                    <a:solidFill>
                      <a:sysClr val="windowText" lastClr="000000"/>
                    </a:solidFill>
                    <a:latin typeface="微软雅黑" panose="020B0503020204020204" charset="-122"/>
                    <a:ea typeface="微软雅黑" panose="020B050302020402020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制造</a:t>
                </a:r>
                <a:endParaRPr kumimoji="1"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9" name="1116077366"/>
              <p:cNvSpPr/>
              <p:nvPr/>
            </p:nvSpPr>
            <p:spPr>
              <a:xfrm>
                <a:off x="1513145" y="1700344"/>
                <a:ext cx="262550" cy="236179"/>
              </a:xfrm>
              <a:custGeom>
                <a:avLst/>
                <a:gdLst/>
                <a:ahLst/>
                <a:cxnLst>
                  <a:cxn ang="0">
                    <a:pos x="wd2" y="hd2"/>
                  </a:cxn>
                  <a:cxn ang="5400000">
                    <a:pos x="wd2" y="hd2"/>
                  </a:cxn>
                  <a:cxn ang="10800000">
                    <a:pos x="wd2" y="hd2"/>
                  </a:cxn>
                  <a:cxn ang="16200000">
                    <a:pos x="wd2" y="hd2"/>
                  </a:cxn>
                </a:cxnLst>
                <a:rect l="0" t="0" r="r" b="b"/>
                <a:pathLst>
                  <a:path w="21600" h="21600" extrusionOk="0">
                    <a:moveTo>
                      <a:pt x="6365" y="9196"/>
                    </a:moveTo>
                    <a:lnTo>
                      <a:pt x="6323" y="9244"/>
                    </a:lnTo>
                    <a:lnTo>
                      <a:pt x="6281" y="9294"/>
                    </a:lnTo>
                    <a:lnTo>
                      <a:pt x="6238" y="9341"/>
                    </a:lnTo>
                    <a:lnTo>
                      <a:pt x="6197" y="9438"/>
                    </a:lnTo>
                    <a:lnTo>
                      <a:pt x="6111" y="9531"/>
                    </a:lnTo>
                    <a:lnTo>
                      <a:pt x="5942" y="9723"/>
                    </a:lnTo>
                    <a:lnTo>
                      <a:pt x="5856" y="9773"/>
                    </a:lnTo>
                    <a:lnTo>
                      <a:pt x="5771" y="9866"/>
                    </a:lnTo>
                    <a:lnTo>
                      <a:pt x="5686" y="9916"/>
                    </a:lnTo>
                    <a:lnTo>
                      <a:pt x="5602" y="10011"/>
                    </a:lnTo>
                    <a:lnTo>
                      <a:pt x="5518" y="10058"/>
                    </a:lnTo>
                    <a:lnTo>
                      <a:pt x="5432" y="10108"/>
                    </a:lnTo>
                    <a:lnTo>
                      <a:pt x="5390" y="10155"/>
                    </a:lnTo>
                    <a:lnTo>
                      <a:pt x="5219" y="10251"/>
                    </a:lnTo>
                    <a:lnTo>
                      <a:pt x="5135" y="10298"/>
                    </a:lnTo>
                    <a:lnTo>
                      <a:pt x="5051" y="10346"/>
                    </a:lnTo>
                    <a:lnTo>
                      <a:pt x="4966" y="10393"/>
                    </a:lnTo>
                    <a:lnTo>
                      <a:pt x="4839" y="10443"/>
                    </a:lnTo>
                    <a:lnTo>
                      <a:pt x="4711" y="10490"/>
                    </a:lnTo>
                    <a:lnTo>
                      <a:pt x="4583" y="10538"/>
                    </a:lnTo>
                    <a:lnTo>
                      <a:pt x="4413" y="10586"/>
                    </a:lnTo>
                    <a:lnTo>
                      <a:pt x="4243" y="10633"/>
                    </a:lnTo>
                    <a:lnTo>
                      <a:pt x="3989" y="10682"/>
                    </a:lnTo>
                    <a:lnTo>
                      <a:pt x="3522" y="10730"/>
                    </a:lnTo>
                    <a:lnTo>
                      <a:pt x="3352" y="10730"/>
                    </a:lnTo>
                    <a:lnTo>
                      <a:pt x="2885" y="10682"/>
                    </a:lnTo>
                    <a:lnTo>
                      <a:pt x="2631" y="10633"/>
                    </a:lnTo>
                    <a:lnTo>
                      <a:pt x="2461" y="10586"/>
                    </a:lnTo>
                    <a:lnTo>
                      <a:pt x="2293" y="10538"/>
                    </a:lnTo>
                    <a:lnTo>
                      <a:pt x="2165" y="10490"/>
                    </a:lnTo>
                    <a:lnTo>
                      <a:pt x="2079" y="10443"/>
                    </a:lnTo>
                    <a:lnTo>
                      <a:pt x="1953" y="10393"/>
                    </a:lnTo>
                    <a:lnTo>
                      <a:pt x="1825" y="10346"/>
                    </a:lnTo>
                    <a:lnTo>
                      <a:pt x="1741" y="10298"/>
                    </a:lnTo>
                    <a:lnTo>
                      <a:pt x="1655" y="10251"/>
                    </a:lnTo>
                    <a:lnTo>
                      <a:pt x="1484" y="10155"/>
                    </a:lnTo>
                    <a:lnTo>
                      <a:pt x="1443" y="10108"/>
                    </a:lnTo>
                    <a:lnTo>
                      <a:pt x="1358" y="10058"/>
                    </a:lnTo>
                    <a:lnTo>
                      <a:pt x="1316" y="10011"/>
                    </a:lnTo>
                    <a:lnTo>
                      <a:pt x="1231" y="9963"/>
                    </a:lnTo>
                    <a:lnTo>
                      <a:pt x="1188" y="9916"/>
                    </a:lnTo>
                    <a:lnTo>
                      <a:pt x="1103" y="9866"/>
                    </a:lnTo>
                    <a:lnTo>
                      <a:pt x="1062" y="9820"/>
                    </a:lnTo>
                    <a:lnTo>
                      <a:pt x="1018" y="9773"/>
                    </a:lnTo>
                    <a:lnTo>
                      <a:pt x="934" y="9723"/>
                    </a:lnTo>
                    <a:lnTo>
                      <a:pt x="891" y="9676"/>
                    </a:lnTo>
                    <a:lnTo>
                      <a:pt x="850" y="9628"/>
                    </a:lnTo>
                    <a:lnTo>
                      <a:pt x="806" y="9580"/>
                    </a:lnTo>
                    <a:lnTo>
                      <a:pt x="764" y="9531"/>
                    </a:lnTo>
                    <a:lnTo>
                      <a:pt x="679" y="9531"/>
                    </a:lnTo>
                    <a:lnTo>
                      <a:pt x="679" y="9628"/>
                    </a:lnTo>
                    <a:lnTo>
                      <a:pt x="722" y="9676"/>
                    </a:lnTo>
                    <a:lnTo>
                      <a:pt x="806" y="9866"/>
                    </a:lnTo>
                    <a:lnTo>
                      <a:pt x="850" y="9916"/>
                    </a:lnTo>
                    <a:lnTo>
                      <a:pt x="891" y="10011"/>
                    </a:lnTo>
                    <a:lnTo>
                      <a:pt x="934" y="10108"/>
                    </a:lnTo>
                    <a:lnTo>
                      <a:pt x="976" y="10155"/>
                    </a:lnTo>
                    <a:lnTo>
                      <a:pt x="1018" y="10251"/>
                    </a:lnTo>
                    <a:lnTo>
                      <a:pt x="1062" y="10346"/>
                    </a:lnTo>
                    <a:lnTo>
                      <a:pt x="1103" y="10443"/>
                    </a:lnTo>
                    <a:lnTo>
                      <a:pt x="1146" y="10490"/>
                    </a:lnTo>
                    <a:lnTo>
                      <a:pt x="1188" y="10586"/>
                    </a:lnTo>
                    <a:lnTo>
                      <a:pt x="1231" y="10682"/>
                    </a:lnTo>
                    <a:lnTo>
                      <a:pt x="1272" y="10730"/>
                    </a:lnTo>
                    <a:lnTo>
                      <a:pt x="1316" y="10825"/>
                    </a:lnTo>
                    <a:lnTo>
                      <a:pt x="1358" y="10922"/>
                    </a:lnTo>
                    <a:lnTo>
                      <a:pt x="1400" y="10970"/>
                    </a:lnTo>
                    <a:lnTo>
                      <a:pt x="1443" y="11065"/>
                    </a:lnTo>
                    <a:lnTo>
                      <a:pt x="1484" y="11160"/>
                    </a:lnTo>
                    <a:lnTo>
                      <a:pt x="1528" y="11210"/>
                    </a:lnTo>
                    <a:lnTo>
                      <a:pt x="1570" y="11305"/>
                    </a:lnTo>
                    <a:lnTo>
                      <a:pt x="1614" y="11400"/>
                    </a:lnTo>
                    <a:lnTo>
                      <a:pt x="1655" y="11495"/>
                    </a:lnTo>
                    <a:lnTo>
                      <a:pt x="1697" y="11545"/>
                    </a:lnTo>
                    <a:lnTo>
                      <a:pt x="1741" y="11640"/>
                    </a:lnTo>
                    <a:lnTo>
                      <a:pt x="1782" y="11737"/>
                    </a:lnTo>
                    <a:lnTo>
                      <a:pt x="1825" y="11783"/>
                    </a:lnTo>
                    <a:lnTo>
                      <a:pt x="1867" y="11880"/>
                    </a:lnTo>
                    <a:lnTo>
                      <a:pt x="1910" y="11975"/>
                    </a:lnTo>
                    <a:lnTo>
                      <a:pt x="1953" y="12023"/>
                    </a:lnTo>
                    <a:lnTo>
                      <a:pt x="1994" y="12119"/>
                    </a:lnTo>
                    <a:lnTo>
                      <a:pt x="2037" y="12215"/>
                    </a:lnTo>
                    <a:lnTo>
                      <a:pt x="2079" y="12262"/>
                    </a:lnTo>
                    <a:lnTo>
                      <a:pt x="2122" y="12359"/>
                    </a:lnTo>
                    <a:lnTo>
                      <a:pt x="2165" y="12454"/>
                    </a:lnTo>
                    <a:lnTo>
                      <a:pt x="2207" y="12550"/>
                    </a:lnTo>
                    <a:lnTo>
                      <a:pt x="2249" y="12597"/>
                    </a:lnTo>
                    <a:lnTo>
                      <a:pt x="2293" y="12694"/>
                    </a:lnTo>
                    <a:lnTo>
                      <a:pt x="2334" y="12789"/>
                    </a:lnTo>
                    <a:lnTo>
                      <a:pt x="2375" y="12839"/>
                    </a:lnTo>
                    <a:lnTo>
                      <a:pt x="2419" y="12932"/>
                    </a:lnTo>
                    <a:lnTo>
                      <a:pt x="2461" y="13029"/>
                    </a:lnTo>
                    <a:lnTo>
                      <a:pt x="2505" y="13077"/>
                    </a:lnTo>
                    <a:lnTo>
                      <a:pt x="2546" y="13174"/>
                    </a:lnTo>
                    <a:lnTo>
                      <a:pt x="2631" y="13364"/>
                    </a:lnTo>
                    <a:lnTo>
                      <a:pt x="2674" y="13412"/>
                    </a:lnTo>
                    <a:lnTo>
                      <a:pt x="2717" y="13509"/>
                    </a:lnTo>
                    <a:lnTo>
                      <a:pt x="2758" y="13604"/>
                    </a:lnTo>
                    <a:lnTo>
                      <a:pt x="2801" y="13652"/>
                    </a:lnTo>
                    <a:lnTo>
                      <a:pt x="2844" y="13747"/>
                    </a:lnTo>
                    <a:lnTo>
                      <a:pt x="2885" y="13844"/>
                    </a:lnTo>
                    <a:lnTo>
                      <a:pt x="2928" y="13891"/>
                    </a:lnTo>
                    <a:lnTo>
                      <a:pt x="2972" y="13987"/>
                    </a:lnTo>
                    <a:lnTo>
                      <a:pt x="3013" y="14082"/>
                    </a:lnTo>
                    <a:lnTo>
                      <a:pt x="3056" y="14131"/>
                    </a:lnTo>
                    <a:lnTo>
                      <a:pt x="3098" y="14226"/>
                    </a:lnTo>
                    <a:lnTo>
                      <a:pt x="3140" y="14323"/>
                    </a:lnTo>
                    <a:lnTo>
                      <a:pt x="3182" y="14418"/>
                    </a:lnTo>
                    <a:lnTo>
                      <a:pt x="3225" y="14466"/>
                    </a:lnTo>
                    <a:lnTo>
                      <a:pt x="3269" y="14561"/>
                    </a:lnTo>
                    <a:lnTo>
                      <a:pt x="3310" y="14658"/>
                    </a:lnTo>
                    <a:lnTo>
                      <a:pt x="3352" y="14704"/>
                    </a:lnTo>
                    <a:lnTo>
                      <a:pt x="3396" y="14801"/>
                    </a:lnTo>
                    <a:lnTo>
                      <a:pt x="3437" y="14896"/>
                    </a:lnTo>
                    <a:lnTo>
                      <a:pt x="3480" y="14946"/>
                    </a:lnTo>
                    <a:lnTo>
                      <a:pt x="3522" y="15040"/>
                    </a:lnTo>
                    <a:lnTo>
                      <a:pt x="3564" y="15136"/>
                    </a:lnTo>
                    <a:lnTo>
                      <a:pt x="3608" y="15184"/>
                    </a:lnTo>
                    <a:lnTo>
                      <a:pt x="3649" y="15281"/>
                    </a:lnTo>
                    <a:lnTo>
                      <a:pt x="3734" y="15471"/>
                    </a:lnTo>
                    <a:lnTo>
                      <a:pt x="3777" y="15520"/>
                    </a:lnTo>
                    <a:lnTo>
                      <a:pt x="3819" y="15616"/>
                    </a:lnTo>
                    <a:lnTo>
                      <a:pt x="3861" y="15711"/>
                    </a:lnTo>
                    <a:lnTo>
                      <a:pt x="3904" y="15760"/>
                    </a:lnTo>
                    <a:lnTo>
                      <a:pt x="3947" y="15855"/>
                    </a:lnTo>
                    <a:lnTo>
                      <a:pt x="3989" y="15951"/>
                    </a:lnTo>
                    <a:lnTo>
                      <a:pt x="4031" y="15998"/>
                    </a:lnTo>
                    <a:lnTo>
                      <a:pt x="4075" y="16095"/>
                    </a:lnTo>
                    <a:lnTo>
                      <a:pt x="4116" y="16190"/>
                    </a:lnTo>
                    <a:lnTo>
                      <a:pt x="4160" y="16286"/>
                    </a:lnTo>
                    <a:lnTo>
                      <a:pt x="4201" y="16333"/>
                    </a:lnTo>
                    <a:lnTo>
                      <a:pt x="4243" y="16430"/>
                    </a:lnTo>
                    <a:lnTo>
                      <a:pt x="4287" y="16526"/>
                    </a:lnTo>
                    <a:lnTo>
                      <a:pt x="4328" y="16573"/>
                    </a:lnTo>
                    <a:lnTo>
                      <a:pt x="4371" y="16668"/>
                    </a:lnTo>
                    <a:lnTo>
                      <a:pt x="4413" y="16765"/>
                    </a:lnTo>
                    <a:lnTo>
                      <a:pt x="4456" y="16813"/>
                    </a:lnTo>
                    <a:lnTo>
                      <a:pt x="4499" y="16908"/>
                    </a:lnTo>
                    <a:lnTo>
                      <a:pt x="4540" y="17003"/>
                    </a:lnTo>
                    <a:lnTo>
                      <a:pt x="4583" y="17053"/>
                    </a:lnTo>
                    <a:lnTo>
                      <a:pt x="4668" y="17243"/>
                    </a:lnTo>
                    <a:lnTo>
                      <a:pt x="4711" y="17340"/>
                    </a:lnTo>
                    <a:lnTo>
                      <a:pt x="4753" y="17388"/>
                    </a:lnTo>
                    <a:lnTo>
                      <a:pt x="4795" y="17483"/>
                    </a:lnTo>
                    <a:lnTo>
                      <a:pt x="4839" y="17580"/>
                    </a:lnTo>
                    <a:lnTo>
                      <a:pt x="4880" y="17627"/>
                    </a:lnTo>
                    <a:lnTo>
                      <a:pt x="4922" y="17724"/>
                    </a:lnTo>
                    <a:lnTo>
                      <a:pt x="4966" y="17820"/>
                    </a:lnTo>
                    <a:lnTo>
                      <a:pt x="5007" y="17867"/>
                    </a:lnTo>
                    <a:lnTo>
                      <a:pt x="5051" y="17962"/>
                    </a:lnTo>
                    <a:lnTo>
                      <a:pt x="5092" y="18059"/>
                    </a:lnTo>
                    <a:lnTo>
                      <a:pt x="5135" y="18105"/>
                    </a:lnTo>
                    <a:lnTo>
                      <a:pt x="5178" y="18202"/>
                    </a:lnTo>
                    <a:lnTo>
                      <a:pt x="5219" y="18299"/>
                    </a:lnTo>
                    <a:lnTo>
                      <a:pt x="5263" y="18394"/>
                    </a:lnTo>
                    <a:lnTo>
                      <a:pt x="5304" y="18441"/>
                    </a:lnTo>
                    <a:lnTo>
                      <a:pt x="5390" y="18634"/>
                    </a:lnTo>
                    <a:lnTo>
                      <a:pt x="5432" y="18682"/>
                    </a:lnTo>
                    <a:lnTo>
                      <a:pt x="5474" y="18776"/>
                    </a:lnTo>
                    <a:lnTo>
                      <a:pt x="5518" y="18872"/>
                    </a:lnTo>
                    <a:lnTo>
                      <a:pt x="5559" y="18921"/>
                    </a:lnTo>
                    <a:lnTo>
                      <a:pt x="5686" y="19207"/>
                    </a:lnTo>
                    <a:lnTo>
                      <a:pt x="5730" y="19256"/>
                    </a:lnTo>
                    <a:lnTo>
                      <a:pt x="5771" y="19352"/>
                    </a:lnTo>
                    <a:lnTo>
                      <a:pt x="5814" y="19449"/>
                    </a:lnTo>
                    <a:lnTo>
                      <a:pt x="5856" y="19496"/>
                    </a:lnTo>
                    <a:lnTo>
                      <a:pt x="5898" y="19592"/>
                    </a:lnTo>
                    <a:lnTo>
                      <a:pt x="5942" y="19687"/>
                    </a:lnTo>
                    <a:lnTo>
                      <a:pt x="5983" y="19734"/>
                    </a:lnTo>
                    <a:lnTo>
                      <a:pt x="2207" y="19784"/>
                    </a:lnTo>
                    <a:lnTo>
                      <a:pt x="2037" y="19831"/>
                    </a:lnTo>
                    <a:lnTo>
                      <a:pt x="1953" y="19879"/>
                    </a:lnTo>
                    <a:lnTo>
                      <a:pt x="1910" y="19927"/>
                    </a:lnTo>
                    <a:lnTo>
                      <a:pt x="1825" y="19974"/>
                    </a:lnTo>
                    <a:lnTo>
                      <a:pt x="1782" y="20023"/>
                    </a:lnTo>
                    <a:lnTo>
                      <a:pt x="1741" y="20071"/>
                    </a:lnTo>
                    <a:lnTo>
                      <a:pt x="1697" y="20119"/>
                    </a:lnTo>
                    <a:lnTo>
                      <a:pt x="1655" y="20214"/>
                    </a:lnTo>
                    <a:lnTo>
                      <a:pt x="1614" y="20263"/>
                    </a:lnTo>
                    <a:lnTo>
                      <a:pt x="1570" y="20358"/>
                    </a:lnTo>
                    <a:lnTo>
                      <a:pt x="1528" y="20501"/>
                    </a:lnTo>
                    <a:lnTo>
                      <a:pt x="1528" y="21600"/>
                    </a:lnTo>
                    <a:lnTo>
                      <a:pt x="16593" y="21600"/>
                    </a:lnTo>
                    <a:lnTo>
                      <a:pt x="16593" y="20501"/>
                    </a:lnTo>
                    <a:lnTo>
                      <a:pt x="16549" y="20358"/>
                    </a:lnTo>
                    <a:lnTo>
                      <a:pt x="16508" y="20263"/>
                    </a:lnTo>
                    <a:lnTo>
                      <a:pt x="16465" y="20166"/>
                    </a:lnTo>
                    <a:lnTo>
                      <a:pt x="16422" y="20119"/>
                    </a:lnTo>
                    <a:lnTo>
                      <a:pt x="16381" y="20071"/>
                    </a:lnTo>
                    <a:lnTo>
                      <a:pt x="16337" y="20023"/>
                    </a:lnTo>
                    <a:lnTo>
                      <a:pt x="16296" y="19974"/>
                    </a:lnTo>
                    <a:lnTo>
                      <a:pt x="16253" y="19927"/>
                    </a:lnTo>
                    <a:lnTo>
                      <a:pt x="16168" y="19879"/>
                    </a:lnTo>
                    <a:lnTo>
                      <a:pt x="16084" y="19831"/>
                    </a:lnTo>
                    <a:lnTo>
                      <a:pt x="15956" y="19784"/>
                    </a:lnTo>
                    <a:lnTo>
                      <a:pt x="11925" y="19734"/>
                    </a:lnTo>
                    <a:lnTo>
                      <a:pt x="11840" y="19544"/>
                    </a:lnTo>
                    <a:lnTo>
                      <a:pt x="11798" y="19449"/>
                    </a:lnTo>
                    <a:lnTo>
                      <a:pt x="11754" y="19399"/>
                    </a:lnTo>
                    <a:lnTo>
                      <a:pt x="11713" y="19304"/>
                    </a:lnTo>
                    <a:lnTo>
                      <a:pt x="11669" y="19207"/>
                    </a:lnTo>
                    <a:lnTo>
                      <a:pt x="11628" y="19161"/>
                    </a:lnTo>
                    <a:lnTo>
                      <a:pt x="11585" y="19064"/>
                    </a:lnTo>
                    <a:lnTo>
                      <a:pt x="11542" y="18969"/>
                    </a:lnTo>
                    <a:lnTo>
                      <a:pt x="11501" y="18872"/>
                    </a:lnTo>
                    <a:lnTo>
                      <a:pt x="11457" y="18825"/>
                    </a:lnTo>
                    <a:lnTo>
                      <a:pt x="11416" y="18729"/>
                    </a:lnTo>
                    <a:lnTo>
                      <a:pt x="11373" y="18634"/>
                    </a:lnTo>
                    <a:lnTo>
                      <a:pt x="11330" y="18585"/>
                    </a:lnTo>
                    <a:lnTo>
                      <a:pt x="11287" y="18490"/>
                    </a:lnTo>
                    <a:lnTo>
                      <a:pt x="11246" y="18394"/>
                    </a:lnTo>
                    <a:lnTo>
                      <a:pt x="11203" y="18347"/>
                    </a:lnTo>
                    <a:lnTo>
                      <a:pt x="11161" y="18250"/>
                    </a:lnTo>
                    <a:lnTo>
                      <a:pt x="11118" y="18155"/>
                    </a:lnTo>
                    <a:lnTo>
                      <a:pt x="11075" y="18059"/>
                    </a:lnTo>
                    <a:lnTo>
                      <a:pt x="11034" y="18012"/>
                    </a:lnTo>
                    <a:lnTo>
                      <a:pt x="10990" y="17915"/>
                    </a:lnTo>
                    <a:lnTo>
                      <a:pt x="10949" y="17820"/>
                    </a:lnTo>
                    <a:lnTo>
                      <a:pt x="10906" y="17770"/>
                    </a:lnTo>
                    <a:lnTo>
                      <a:pt x="10863" y="17675"/>
                    </a:lnTo>
                    <a:lnTo>
                      <a:pt x="10822" y="17580"/>
                    </a:lnTo>
                    <a:lnTo>
                      <a:pt x="10778" y="17483"/>
                    </a:lnTo>
                    <a:lnTo>
                      <a:pt x="10737" y="17435"/>
                    </a:lnTo>
                    <a:lnTo>
                      <a:pt x="10694" y="17340"/>
                    </a:lnTo>
                    <a:lnTo>
                      <a:pt x="10651" y="17243"/>
                    </a:lnTo>
                    <a:lnTo>
                      <a:pt x="10610" y="17197"/>
                    </a:lnTo>
                    <a:lnTo>
                      <a:pt x="10566" y="17100"/>
                    </a:lnTo>
                    <a:lnTo>
                      <a:pt x="10525" y="17003"/>
                    </a:lnTo>
                    <a:lnTo>
                      <a:pt x="10482" y="16908"/>
                    </a:lnTo>
                    <a:lnTo>
                      <a:pt x="10439" y="16862"/>
                    </a:lnTo>
                    <a:lnTo>
                      <a:pt x="10354" y="16668"/>
                    </a:lnTo>
                    <a:lnTo>
                      <a:pt x="10313" y="16622"/>
                    </a:lnTo>
                    <a:lnTo>
                      <a:pt x="10270" y="16526"/>
                    </a:lnTo>
                    <a:lnTo>
                      <a:pt x="10184" y="16333"/>
                    </a:lnTo>
                    <a:lnTo>
                      <a:pt x="10143" y="16286"/>
                    </a:lnTo>
                    <a:lnTo>
                      <a:pt x="10099" y="16190"/>
                    </a:lnTo>
                    <a:lnTo>
                      <a:pt x="10058" y="16095"/>
                    </a:lnTo>
                    <a:lnTo>
                      <a:pt x="10015" y="16048"/>
                    </a:lnTo>
                    <a:lnTo>
                      <a:pt x="9972" y="15951"/>
                    </a:lnTo>
                    <a:lnTo>
                      <a:pt x="9931" y="15855"/>
                    </a:lnTo>
                    <a:lnTo>
                      <a:pt x="9887" y="15760"/>
                    </a:lnTo>
                    <a:lnTo>
                      <a:pt x="9846" y="15711"/>
                    </a:lnTo>
                    <a:lnTo>
                      <a:pt x="9802" y="15616"/>
                    </a:lnTo>
                    <a:lnTo>
                      <a:pt x="9760" y="15520"/>
                    </a:lnTo>
                    <a:lnTo>
                      <a:pt x="9718" y="15471"/>
                    </a:lnTo>
                    <a:lnTo>
                      <a:pt x="9675" y="15376"/>
                    </a:lnTo>
                    <a:lnTo>
                      <a:pt x="9634" y="15281"/>
                    </a:lnTo>
                    <a:lnTo>
                      <a:pt x="9591" y="15184"/>
                    </a:lnTo>
                    <a:lnTo>
                      <a:pt x="9548" y="15136"/>
                    </a:lnTo>
                    <a:lnTo>
                      <a:pt x="9506" y="15040"/>
                    </a:lnTo>
                    <a:lnTo>
                      <a:pt x="9463" y="14946"/>
                    </a:lnTo>
                    <a:lnTo>
                      <a:pt x="9420" y="14896"/>
                    </a:lnTo>
                    <a:lnTo>
                      <a:pt x="9379" y="14801"/>
                    </a:lnTo>
                    <a:lnTo>
                      <a:pt x="9336" y="14704"/>
                    </a:lnTo>
                    <a:lnTo>
                      <a:pt x="9294" y="14611"/>
                    </a:lnTo>
                    <a:lnTo>
                      <a:pt x="9252" y="14561"/>
                    </a:lnTo>
                    <a:lnTo>
                      <a:pt x="9208" y="14466"/>
                    </a:lnTo>
                    <a:lnTo>
                      <a:pt x="9167" y="14369"/>
                    </a:lnTo>
                    <a:lnTo>
                      <a:pt x="9123" y="14323"/>
                    </a:lnTo>
                    <a:lnTo>
                      <a:pt x="9081" y="14226"/>
                    </a:lnTo>
                    <a:lnTo>
                      <a:pt x="9040" y="14131"/>
                    </a:lnTo>
                    <a:lnTo>
                      <a:pt x="8996" y="14036"/>
                    </a:lnTo>
                    <a:lnTo>
                      <a:pt x="8955" y="13987"/>
                    </a:lnTo>
                    <a:lnTo>
                      <a:pt x="8911" y="13891"/>
                    </a:lnTo>
                    <a:lnTo>
                      <a:pt x="8869" y="13796"/>
                    </a:lnTo>
                    <a:lnTo>
                      <a:pt x="8827" y="13747"/>
                    </a:lnTo>
                    <a:lnTo>
                      <a:pt x="8784" y="13652"/>
                    </a:lnTo>
                    <a:lnTo>
                      <a:pt x="8741" y="13556"/>
                    </a:lnTo>
                    <a:lnTo>
                      <a:pt x="8700" y="13461"/>
                    </a:lnTo>
                    <a:lnTo>
                      <a:pt x="8657" y="13412"/>
                    </a:lnTo>
                    <a:lnTo>
                      <a:pt x="8615" y="13317"/>
                    </a:lnTo>
                    <a:lnTo>
                      <a:pt x="8572" y="13221"/>
                    </a:lnTo>
                    <a:lnTo>
                      <a:pt x="8529" y="13174"/>
                    </a:lnTo>
                    <a:lnTo>
                      <a:pt x="8488" y="13077"/>
                    </a:lnTo>
                    <a:lnTo>
                      <a:pt x="8444" y="12982"/>
                    </a:lnTo>
                    <a:lnTo>
                      <a:pt x="8403" y="12885"/>
                    </a:lnTo>
                    <a:lnTo>
                      <a:pt x="8359" y="12839"/>
                    </a:lnTo>
                    <a:lnTo>
                      <a:pt x="8276" y="12645"/>
                    </a:lnTo>
                    <a:lnTo>
                      <a:pt x="8232" y="12597"/>
                    </a:lnTo>
                    <a:lnTo>
                      <a:pt x="8105" y="12310"/>
                    </a:lnTo>
                    <a:lnTo>
                      <a:pt x="8062" y="12262"/>
                    </a:lnTo>
                    <a:lnTo>
                      <a:pt x="7978" y="12072"/>
                    </a:lnTo>
                    <a:lnTo>
                      <a:pt x="7936" y="12023"/>
                    </a:lnTo>
                    <a:lnTo>
                      <a:pt x="7850" y="11830"/>
                    </a:lnTo>
                    <a:lnTo>
                      <a:pt x="7808" y="11737"/>
                    </a:lnTo>
                    <a:lnTo>
                      <a:pt x="7765" y="11688"/>
                    </a:lnTo>
                    <a:lnTo>
                      <a:pt x="7724" y="11592"/>
                    </a:lnTo>
                    <a:lnTo>
                      <a:pt x="7681" y="11495"/>
                    </a:lnTo>
                    <a:lnTo>
                      <a:pt x="7638" y="11448"/>
                    </a:lnTo>
                    <a:lnTo>
                      <a:pt x="7597" y="11352"/>
                    </a:lnTo>
                    <a:lnTo>
                      <a:pt x="7553" y="11257"/>
                    </a:lnTo>
                    <a:lnTo>
                      <a:pt x="7512" y="11160"/>
                    </a:lnTo>
                    <a:lnTo>
                      <a:pt x="7468" y="11113"/>
                    </a:lnTo>
                    <a:lnTo>
                      <a:pt x="7426" y="11017"/>
                    </a:lnTo>
                    <a:lnTo>
                      <a:pt x="7385" y="10922"/>
                    </a:lnTo>
                    <a:lnTo>
                      <a:pt x="7341" y="10873"/>
                    </a:lnTo>
                    <a:lnTo>
                      <a:pt x="7300" y="10778"/>
                    </a:lnTo>
                    <a:lnTo>
                      <a:pt x="7214" y="10586"/>
                    </a:lnTo>
                    <a:lnTo>
                      <a:pt x="7172" y="10538"/>
                    </a:lnTo>
                    <a:lnTo>
                      <a:pt x="7129" y="10443"/>
                    </a:lnTo>
                    <a:lnTo>
                      <a:pt x="7088" y="10346"/>
                    </a:lnTo>
                    <a:lnTo>
                      <a:pt x="7045" y="10298"/>
                    </a:lnTo>
                    <a:lnTo>
                      <a:pt x="7001" y="10203"/>
                    </a:lnTo>
                    <a:lnTo>
                      <a:pt x="6959" y="10108"/>
                    </a:lnTo>
                    <a:lnTo>
                      <a:pt x="6917" y="10011"/>
                    </a:lnTo>
                    <a:lnTo>
                      <a:pt x="6874" y="9963"/>
                    </a:lnTo>
                    <a:lnTo>
                      <a:pt x="6833" y="9866"/>
                    </a:lnTo>
                    <a:lnTo>
                      <a:pt x="6790" y="9773"/>
                    </a:lnTo>
                    <a:lnTo>
                      <a:pt x="6747" y="9723"/>
                    </a:lnTo>
                    <a:lnTo>
                      <a:pt x="6706" y="9628"/>
                    </a:lnTo>
                    <a:lnTo>
                      <a:pt x="6662" y="9531"/>
                    </a:lnTo>
                    <a:lnTo>
                      <a:pt x="6621" y="9438"/>
                    </a:lnTo>
                    <a:lnTo>
                      <a:pt x="6577" y="9388"/>
                    </a:lnTo>
                    <a:lnTo>
                      <a:pt x="6535" y="9294"/>
                    </a:lnTo>
                    <a:lnTo>
                      <a:pt x="6494" y="9196"/>
                    </a:lnTo>
                    <a:lnTo>
                      <a:pt x="6450" y="9149"/>
                    </a:lnTo>
                    <a:lnTo>
                      <a:pt x="6409" y="9149"/>
                    </a:lnTo>
                    <a:lnTo>
                      <a:pt x="6365" y="9196"/>
                    </a:lnTo>
                    <a:close/>
                    <a:moveTo>
                      <a:pt x="2844" y="4695"/>
                    </a:moveTo>
                    <a:lnTo>
                      <a:pt x="2758" y="4741"/>
                    </a:lnTo>
                    <a:lnTo>
                      <a:pt x="2674" y="4790"/>
                    </a:lnTo>
                    <a:lnTo>
                      <a:pt x="2631" y="4838"/>
                    </a:lnTo>
                    <a:lnTo>
                      <a:pt x="2589" y="4885"/>
                    </a:lnTo>
                    <a:lnTo>
                      <a:pt x="2546" y="4935"/>
                    </a:lnTo>
                    <a:lnTo>
                      <a:pt x="2505" y="4981"/>
                    </a:lnTo>
                    <a:lnTo>
                      <a:pt x="2461" y="5030"/>
                    </a:lnTo>
                    <a:lnTo>
                      <a:pt x="2419" y="5125"/>
                    </a:lnTo>
                    <a:lnTo>
                      <a:pt x="2375" y="5173"/>
                    </a:lnTo>
                    <a:lnTo>
                      <a:pt x="2334" y="5317"/>
                    </a:lnTo>
                    <a:lnTo>
                      <a:pt x="2293" y="5508"/>
                    </a:lnTo>
                    <a:lnTo>
                      <a:pt x="2293" y="5797"/>
                    </a:lnTo>
                    <a:lnTo>
                      <a:pt x="2334" y="6035"/>
                    </a:lnTo>
                    <a:lnTo>
                      <a:pt x="2375" y="6132"/>
                    </a:lnTo>
                    <a:lnTo>
                      <a:pt x="2419" y="6228"/>
                    </a:lnTo>
                    <a:lnTo>
                      <a:pt x="2461" y="6275"/>
                    </a:lnTo>
                    <a:lnTo>
                      <a:pt x="2505" y="6322"/>
                    </a:lnTo>
                    <a:lnTo>
                      <a:pt x="2546" y="6419"/>
                    </a:lnTo>
                    <a:lnTo>
                      <a:pt x="2631" y="6467"/>
                    </a:lnTo>
                    <a:lnTo>
                      <a:pt x="2674" y="6514"/>
                    </a:lnTo>
                    <a:lnTo>
                      <a:pt x="2717" y="6563"/>
                    </a:lnTo>
                    <a:lnTo>
                      <a:pt x="2801" y="6610"/>
                    </a:lnTo>
                    <a:lnTo>
                      <a:pt x="2928" y="6657"/>
                    </a:lnTo>
                    <a:lnTo>
                      <a:pt x="3098" y="6707"/>
                    </a:lnTo>
                    <a:lnTo>
                      <a:pt x="3310" y="6707"/>
                    </a:lnTo>
                    <a:lnTo>
                      <a:pt x="3522" y="6657"/>
                    </a:lnTo>
                    <a:lnTo>
                      <a:pt x="3608" y="6610"/>
                    </a:lnTo>
                    <a:lnTo>
                      <a:pt x="3692" y="6563"/>
                    </a:lnTo>
                    <a:lnTo>
                      <a:pt x="3777" y="6514"/>
                    </a:lnTo>
                    <a:lnTo>
                      <a:pt x="3861" y="6419"/>
                    </a:lnTo>
                    <a:lnTo>
                      <a:pt x="3904" y="6372"/>
                    </a:lnTo>
                    <a:lnTo>
                      <a:pt x="3947" y="6322"/>
                    </a:lnTo>
                    <a:lnTo>
                      <a:pt x="3989" y="6275"/>
                    </a:lnTo>
                    <a:lnTo>
                      <a:pt x="4031" y="6179"/>
                    </a:lnTo>
                    <a:lnTo>
                      <a:pt x="4075" y="6083"/>
                    </a:lnTo>
                    <a:lnTo>
                      <a:pt x="4116" y="5940"/>
                    </a:lnTo>
                    <a:lnTo>
                      <a:pt x="4116" y="5365"/>
                    </a:lnTo>
                    <a:lnTo>
                      <a:pt x="4075" y="5220"/>
                    </a:lnTo>
                    <a:lnTo>
                      <a:pt x="4031" y="5125"/>
                    </a:lnTo>
                    <a:lnTo>
                      <a:pt x="3989" y="5077"/>
                    </a:lnTo>
                    <a:lnTo>
                      <a:pt x="3947" y="4981"/>
                    </a:lnTo>
                    <a:lnTo>
                      <a:pt x="3904" y="4935"/>
                    </a:lnTo>
                    <a:lnTo>
                      <a:pt x="3861" y="4885"/>
                    </a:lnTo>
                    <a:lnTo>
                      <a:pt x="3819" y="4838"/>
                    </a:lnTo>
                    <a:lnTo>
                      <a:pt x="3734" y="4790"/>
                    </a:lnTo>
                    <a:lnTo>
                      <a:pt x="3692" y="4741"/>
                    </a:lnTo>
                    <a:lnTo>
                      <a:pt x="3608" y="4695"/>
                    </a:lnTo>
                    <a:lnTo>
                      <a:pt x="3480" y="4646"/>
                    </a:lnTo>
                    <a:lnTo>
                      <a:pt x="2972" y="4646"/>
                    </a:lnTo>
                    <a:lnTo>
                      <a:pt x="2844" y="4695"/>
                    </a:lnTo>
                    <a:close/>
                    <a:moveTo>
                      <a:pt x="16210" y="47"/>
                    </a:moveTo>
                    <a:lnTo>
                      <a:pt x="16126" y="97"/>
                    </a:lnTo>
                    <a:lnTo>
                      <a:pt x="16084" y="143"/>
                    </a:lnTo>
                    <a:lnTo>
                      <a:pt x="16041" y="192"/>
                    </a:lnTo>
                    <a:lnTo>
                      <a:pt x="15998" y="239"/>
                    </a:lnTo>
                    <a:lnTo>
                      <a:pt x="15914" y="288"/>
                    </a:lnTo>
                    <a:lnTo>
                      <a:pt x="15870" y="382"/>
                    </a:lnTo>
                    <a:lnTo>
                      <a:pt x="15829" y="432"/>
                    </a:lnTo>
                    <a:lnTo>
                      <a:pt x="15788" y="479"/>
                    </a:lnTo>
                    <a:lnTo>
                      <a:pt x="15744" y="527"/>
                    </a:lnTo>
                    <a:lnTo>
                      <a:pt x="15702" y="623"/>
                    </a:lnTo>
                    <a:lnTo>
                      <a:pt x="15658" y="670"/>
                    </a:lnTo>
                    <a:lnTo>
                      <a:pt x="15617" y="719"/>
                    </a:lnTo>
                    <a:lnTo>
                      <a:pt x="15574" y="767"/>
                    </a:lnTo>
                    <a:lnTo>
                      <a:pt x="15531" y="862"/>
                    </a:lnTo>
                    <a:lnTo>
                      <a:pt x="15490" y="910"/>
                    </a:lnTo>
                    <a:lnTo>
                      <a:pt x="15446" y="959"/>
                    </a:lnTo>
                    <a:lnTo>
                      <a:pt x="15405" y="1005"/>
                    </a:lnTo>
                    <a:lnTo>
                      <a:pt x="15362" y="1102"/>
                    </a:lnTo>
                    <a:lnTo>
                      <a:pt x="15319" y="1150"/>
                    </a:lnTo>
                    <a:lnTo>
                      <a:pt x="15277" y="1197"/>
                    </a:lnTo>
                    <a:lnTo>
                      <a:pt x="15235" y="1245"/>
                    </a:lnTo>
                    <a:lnTo>
                      <a:pt x="15191" y="1340"/>
                    </a:lnTo>
                    <a:lnTo>
                      <a:pt x="15150" y="1390"/>
                    </a:lnTo>
                    <a:lnTo>
                      <a:pt x="15107" y="1437"/>
                    </a:lnTo>
                    <a:lnTo>
                      <a:pt x="15065" y="1485"/>
                    </a:lnTo>
                    <a:lnTo>
                      <a:pt x="15023" y="1580"/>
                    </a:lnTo>
                    <a:lnTo>
                      <a:pt x="14979" y="1629"/>
                    </a:lnTo>
                    <a:lnTo>
                      <a:pt x="14894" y="1725"/>
                    </a:lnTo>
                    <a:lnTo>
                      <a:pt x="14853" y="1821"/>
                    </a:lnTo>
                    <a:lnTo>
                      <a:pt x="14810" y="1869"/>
                    </a:lnTo>
                    <a:lnTo>
                      <a:pt x="14767" y="1916"/>
                    </a:lnTo>
                    <a:lnTo>
                      <a:pt x="14726" y="1964"/>
                    </a:lnTo>
                    <a:lnTo>
                      <a:pt x="14683" y="2061"/>
                    </a:lnTo>
                    <a:lnTo>
                      <a:pt x="14641" y="2107"/>
                    </a:lnTo>
                    <a:lnTo>
                      <a:pt x="14555" y="2204"/>
                    </a:lnTo>
                    <a:lnTo>
                      <a:pt x="14512" y="2299"/>
                    </a:lnTo>
                    <a:lnTo>
                      <a:pt x="14471" y="2347"/>
                    </a:lnTo>
                    <a:lnTo>
                      <a:pt x="14428" y="2396"/>
                    </a:lnTo>
                    <a:lnTo>
                      <a:pt x="14386" y="2442"/>
                    </a:lnTo>
                    <a:lnTo>
                      <a:pt x="14343" y="2539"/>
                    </a:lnTo>
                    <a:lnTo>
                      <a:pt x="14300" y="2586"/>
                    </a:lnTo>
                    <a:lnTo>
                      <a:pt x="14259" y="2634"/>
                    </a:lnTo>
                    <a:lnTo>
                      <a:pt x="14215" y="2682"/>
                    </a:lnTo>
                    <a:lnTo>
                      <a:pt x="14174" y="2778"/>
                    </a:lnTo>
                    <a:lnTo>
                      <a:pt x="12137" y="2827"/>
                    </a:lnTo>
                    <a:lnTo>
                      <a:pt x="11966" y="2921"/>
                    </a:lnTo>
                    <a:lnTo>
                      <a:pt x="11882" y="2969"/>
                    </a:lnTo>
                    <a:lnTo>
                      <a:pt x="11840" y="3018"/>
                    </a:lnTo>
                    <a:lnTo>
                      <a:pt x="11798" y="3066"/>
                    </a:lnTo>
                    <a:lnTo>
                      <a:pt x="11754" y="3113"/>
                    </a:lnTo>
                    <a:lnTo>
                      <a:pt x="11713" y="3162"/>
                    </a:lnTo>
                    <a:lnTo>
                      <a:pt x="11669" y="3256"/>
                    </a:lnTo>
                    <a:lnTo>
                      <a:pt x="11628" y="3306"/>
                    </a:lnTo>
                    <a:lnTo>
                      <a:pt x="11585" y="3448"/>
                    </a:lnTo>
                    <a:lnTo>
                      <a:pt x="11542" y="3641"/>
                    </a:lnTo>
                    <a:lnTo>
                      <a:pt x="11542" y="3736"/>
                    </a:lnTo>
                    <a:lnTo>
                      <a:pt x="7214" y="3736"/>
                    </a:lnTo>
                    <a:lnTo>
                      <a:pt x="7214" y="3880"/>
                    </a:lnTo>
                    <a:lnTo>
                      <a:pt x="7300" y="4168"/>
                    </a:lnTo>
                    <a:lnTo>
                      <a:pt x="7341" y="4263"/>
                    </a:lnTo>
                    <a:lnTo>
                      <a:pt x="7385" y="4406"/>
                    </a:lnTo>
                    <a:lnTo>
                      <a:pt x="7426" y="4600"/>
                    </a:lnTo>
                    <a:lnTo>
                      <a:pt x="7468" y="4838"/>
                    </a:lnTo>
                    <a:lnTo>
                      <a:pt x="7512" y="5173"/>
                    </a:lnTo>
                    <a:lnTo>
                      <a:pt x="7512" y="5987"/>
                    </a:lnTo>
                    <a:lnTo>
                      <a:pt x="7468" y="6372"/>
                    </a:lnTo>
                    <a:lnTo>
                      <a:pt x="7426" y="6610"/>
                    </a:lnTo>
                    <a:lnTo>
                      <a:pt x="7385" y="6802"/>
                    </a:lnTo>
                    <a:lnTo>
                      <a:pt x="7341" y="6994"/>
                    </a:lnTo>
                    <a:lnTo>
                      <a:pt x="7300" y="7137"/>
                    </a:lnTo>
                    <a:lnTo>
                      <a:pt x="7214" y="7424"/>
                    </a:lnTo>
                    <a:lnTo>
                      <a:pt x="7214" y="7569"/>
                    </a:lnTo>
                    <a:lnTo>
                      <a:pt x="11542" y="7569"/>
                    </a:lnTo>
                    <a:lnTo>
                      <a:pt x="11542" y="7712"/>
                    </a:lnTo>
                    <a:lnTo>
                      <a:pt x="11585" y="7904"/>
                    </a:lnTo>
                    <a:lnTo>
                      <a:pt x="11628" y="8001"/>
                    </a:lnTo>
                    <a:lnTo>
                      <a:pt x="11669" y="8096"/>
                    </a:lnTo>
                    <a:lnTo>
                      <a:pt x="11713" y="8144"/>
                    </a:lnTo>
                    <a:lnTo>
                      <a:pt x="11754" y="8191"/>
                    </a:lnTo>
                    <a:lnTo>
                      <a:pt x="11798" y="8239"/>
                    </a:lnTo>
                    <a:lnTo>
                      <a:pt x="11840" y="8286"/>
                    </a:lnTo>
                    <a:lnTo>
                      <a:pt x="11882" y="8336"/>
                    </a:lnTo>
                    <a:lnTo>
                      <a:pt x="11925" y="8382"/>
                    </a:lnTo>
                    <a:lnTo>
                      <a:pt x="12009" y="8431"/>
                    </a:lnTo>
                    <a:lnTo>
                      <a:pt x="12094" y="8479"/>
                    </a:lnTo>
                    <a:lnTo>
                      <a:pt x="12306" y="8526"/>
                    </a:lnTo>
                    <a:lnTo>
                      <a:pt x="14174" y="8574"/>
                    </a:lnTo>
                    <a:lnTo>
                      <a:pt x="14300" y="8718"/>
                    </a:lnTo>
                    <a:lnTo>
                      <a:pt x="14343" y="8814"/>
                    </a:lnTo>
                    <a:lnTo>
                      <a:pt x="14386" y="8861"/>
                    </a:lnTo>
                    <a:lnTo>
                      <a:pt x="14471" y="8958"/>
                    </a:lnTo>
                    <a:lnTo>
                      <a:pt x="14512" y="9053"/>
                    </a:lnTo>
                    <a:lnTo>
                      <a:pt x="14598" y="9149"/>
                    </a:lnTo>
                    <a:lnTo>
                      <a:pt x="14641" y="9196"/>
                    </a:lnTo>
                    <a:lnTo>
                      <a:pt x="14683" y="9294"/>
                    </a:lnTo>
                    <a:lnTo>
                      <a:pt x="14726" y="9341"/>
                    </a:lnTo>
                    <a:lnTo>
                      <a:pt x="14767" y="9388"/>
                    </a:lnTo>
                    <a:lnTo>
                      <a:pt x="14810" y="9438"/>
                    </a:lnTo>
                    <a:lnTo>
                      <a:pt x="14853" y="9531"/>
                    </a:lnTo>
                    <a:lnTo>
                      <a:pt x="14894" y="9580"/>
                    </a:lnTo>
                    <a:lnTo>
                      <a:pt x="14938" y="9628"/>
                    </a:lnTo>
                    <a:lnTo>
                      <a:pt x="14979" y="9676"/>
                    </a:lnTo>
                    <a:lnTo>
                      <a:pt x="15023" y="9773"/>
                    </a:lnTo>
                    <a:lnTo>
                      <a:pt x="15065" y="9820"/>
                    </a:lnTo>
                    <a:lnTo>
                      <a:pt x="15107" y="9866"/>
                    </a:lnTo>
                    <a:lnTo>
                      <a:pt x="15150" y="9916"/>
                    </a:lnTo>
                    <a:lnTo>
                      <a:pt x="15191" y="10011"/>
                    </a:lnTo>
                    <a:lnTo>
                      <a:pt x="15235" y="10058"/>
                    </a:lnTo>
                    <a:lnTo>
                      <a:pt x="15277" y="10108"/>
                    </a:lnTo>
                    <a:lnTo>
                      <a:pt x="15319" y="10155"/>
                    </a:lnTo>
                    <a:lnTo>
                      <a:pt x="15362" y="10251"/>
                    </a:lnTo>
                    <a:lnTo>
                      <a:pt x="15405" y="10298"/>
                    </a:lnTo>
                    <a:lnTo>
                      <a:pt x="15446" y="10346"/>
                    </a:lnTo>
                    <a:lnTo>
                      <a:pt x="15490" y="10393"/>
                    </a:lnTo>
                    <a:lnTo>
                      <a:pt x="15531" y="10490"/>
                    </a:lnTo>
                    <a:lnTo>
                      <a:pt x="15658" y="10633"/>
                    </a:lnTo>
                    <a:lnTo>
                      <a:pt x="15702" y="10730"/>
                    </a:lnTo>
                    <a:lnTo>
                      <a:pt x="15744" y="10778"/>
                    </a:lnTo>
                    <a:lnTo>
                      <a:pt x="15788" y="10825"/>
                    </a:lnTo>
                    <a:lnTo>
                      <a:pt x="15829" y="10873"/>
                    </a:lnTo>
                    <a:lnTo>
                      <a:pt x="15870" y="10970"/>
                    </a:lnTo>
                    <a:lnTo>
                      <a:pt x="15914" y="11017"/>
                    </a:lnTo>
                    <a:lnTo>
                      <a:pt x="15998" y="11113"/>
                    </a:lnTo>
                    <a:lnTo>
                      <a:pt x="16084" y="11160"/>
                    </a:lnTo>
                    <a:lnTo>
                      <a:pt x="16126" y="11210"/>
                    </a:lnTo>
                    <a:lnTo>
                      <a:pt x="16210" y="11257"/>
                    </a:lnTo>
                    <a:lnTo>
                      <a:pt x="16296" y="11305"/>
                    </a:lnTo>
                    <a:lnTo>
                      <a:pt x="16847" y="11305"/>
                    </a:lnTo>
                    <a:lnTo>
                      <a:pt x="16975" y="11257"/>
                    </a:lnTo>
                    <a:lnTo>
                      <a:pt x="17060" y="11210"/>
                    </a:lnTo>
                    <a:lnTo>
                      <a:pt x="17144" y="11160"/>
                    </a:lnTo>
                    <a:lnTo>
                      <a:pt x="17229" y="11113"/>
                    </a:lnTo>
                    <a:lnTo>
                      <a:pt x="17272" y="11065"/>
                    </a:lnTo>
                    <a:lnTo>
                      <a:pt x="17440" y="10970"/>
                    </a:lnTo>
                    <a:lnTo>
                      <a:pt x="17484" y="10922"/>
                    </a:lnTo>
                    <a:lnTo>
                      <a:pt x="17569" y="10873"/>
                    </a:lnTo>
                    <a:lnTo>
                      <a:pt x="17653" y="10825"/>
                    </a:lnTo>
                    <a:lnTo>
                      <a:pt x="17696" y="10778"/>
                    </a:lnTo>
                    <a:lnTo>
                      <a:pt x="17866" y="10682"/>
                    </a:lnTo>
                    <a:lnTo>
                      <a:pt x="17908" y="10633"/>
                    </a:lnTo>
                    <a:lnTo>
                      <a:pt x="17992" y="10586"/>
                    </a:lnTo>
                    <a:lnTo>
                      <a:pt x="18078" y="10538"/>
                    </a:lnTo>
                    <a:lnTo>
                      <a:pt x="18120" y="10490"/>
                    </a:lnTo>
                    <a:lnTo>
                      <a:pt x="18204" y="10443"/>
                    </a:lnTo>
                    <a:lnTo>
                      <a:pt x="18290" y="10393"/>
                    </a:lnTo>
                    <a:lnTo>
                      <a:pt x="18334" y="10346"/>
                    </a:lnTo>
                    <a:lnTo>
                      <a:pt x="18418" y="10298"/>
                    </a:lnTo>
                    <a:lnTo>
                      <a:pt x="18502" y="10251"/>
                    </a:lnTo>
                    <a:lnTo>
                      <a:pt x="18544" y="10203"/>
                    </a:lnTo>
                    <a:lnTo>
                      <a:pt x="18630" y="10155"/>
                    </a:lnTo>
                    <a:lnTo>
                      <a:pt x="18715" y="10108"/>
                    </a:lnTo>
                    <a:lnTo>
                      <a:pt x="18756" y="10058"/>
                    </a:lnTo>
                    <a:lnTo>
                      <a:pt x="18842" y="10011"/>
                    </a:lnTo>
                    <a:lnTo>
                      <a:pt x="18927" y="9963"/>
                    </a:lnTo>
                    <a:lnTo>
                      <a:pt x="18969" y="9916"/>
                    </a:lnTo>
                    <a:lnTo>
                      <a:pt x="19054" y="9866"/>
                    </a:lnTo>
                    <a:lnTo>
                      <a:pt x="19139" y="9820"/>
                    </a:lnTo>
                    <a:lnTo>
                      <a:pt x="19181" y="9773"/>
                    </a:lnTo>
                    <a:lnTo>
                      <a:pt x="19266" y="9723"/>
                    </a:lnTo>
                    <a:lnTo>
                      <a:pt x="19351" y="9676"/>
                    </a:lnTo>
                    <a:lnTo>
                      <a:pt x="19394" y="9628"/>
                    </a:lnTo>
                    <a:lnTo>
                      <a:pt x="19478" y="9580"/>
                    </a:lnTo>
                    <a:lnTo>
                      <a:pt x="19563" y="9531"/>
                    </a:lnTo>
                    <a:lnTo>
                      <a:pt x="19606" y="9484"/>
                    </a:lnTo>
                    <a:lnTo>
                      <a:pt x="19690" y="9438"/>
                    </a:lnTo>
                    <a:lnTo>
                      <a:pt x="19775" y="9388"/>
                    </a:lnTo>
                    <a:lnTo>
                      <a:pt x="19818" y="9341"/>
                    </a:lnTo>
                    <a:lnTo>
                      <a:pt x="19903" y="9294"/>
                    </a:lnTo>
                    <a:lnTo>
                      <a:pt x="19986" y="9244"/>
                    </a:lnTo>
                    <a:lnTo>
                      <a:pt x="20030" y="9196"/>
                    </a:lnTo>
                    <a:lnTo>
                      <a:pt x="20116" y="9149"/>
                    </a:lnTo>
                    <a:lnTo>
                      <a:pt x="20200" y="9101"/>
                    </a:lnTo>
                    <a:lnTo>
                      <a:pt x="20242" y="9053"/>
                    </a:lnTo>
                    <a:lnTo>
                      <a:pt x="20328" y="9006"/>
                    </a:lnTo>
                    <a:lnTo>
                      <a:pt x="20412" y="8958"/>
                    </a:lnTo>
                    <a:lnTo>
                      <a:pt x="20454" y="8909"/>
                    </a:lnTo>
                    <a:lnTo>
                      <a:pt x="20538" y="8861"/>
                    </a:lnTo>
                    <a:lnTo>
                      <a:pt x="20624" y="8814"/>
                    </a:lnTo>
                    <a:lnTo>
                      <a:pt x="20666" y="8766"/>
                    </a:lnTo>
                    <a:lnTo>
                      <a:pt x="20750" y="8718"/>
                    </a:lnTo>
                    <a:lnTo>
                      <a:pt x="20836" y="8671"/>
                    </a:lnTo>
                    <a:lnTo>
                      <a:pt x="20878" y="8621"/>
                    </a:lnTo>
                    <a:lnTo>
                      <a:pt x="20962" y="8574"/>
                    </a:lnTo>
                    <a:lnTo>
                      <a:pt x="21048" y="8526"/>
                    </a:lnTo>
                    <a:lnTo>
                      <a:pt x="21091" y="8479"/>
                    </a:lnTo>
                    <a:lnTo>
                      <a:pt x="21176" y="8431"/>
                    </a:lnTo>
                    <a:lnTo>
                      <a:pt x="21219" y="8382"/>
                    </a:lnTo>
                    <a:lnTo>
                      <a:pt x="21261" y="8336"/>
                    </a:lnTo>
                    <a:lnTo>
                      <a:pt x="21345" y="8286"/>
                    </a:lnTo>
                    <a:lnTo>
                      <a:pt x="21388" y="8239"/>
                    </a:lnTo>
                    <a:lnTo>
                      <a:pt x="21429" y="8191"/>
                    </a:lnTo>
                    <a:lnTo>
                      <a:pt x="21473" y="8144"/>
                    </a:lnTo>
                    <a:lnTo>
                      <a:pt x="21515" y="8047"/>
                    </a:lnTo>
                    <a:lnTo>
                      <a:pt x="21559" y="7951"/>
                    </a:lnTo>
                    <a:lnTo>
                      <a:pt x="21600" y="7856"/>
                    </a:lnTo>
                    <a:lnTo>
                      <a:pt x="21600" y="7281"/>
                    </a:lnTo>
                    <a:lnTo>
                      <a:pt x="21559" y="7137"/>
                    </a:lnTo>
                    <a:lnTo>
                      <a:pt x="21515" y="7042"/>
                    </a:lnTo>
                    <a:lnTo>
                      <a:pt x="21473" y="6994"/>
                    </a:lnTo>
                    <a:lnTo>
                      <a:pt x="21429" y="6899"/>
                    </a:lnTo>
                    <a:lnTo>
                      <a:pt x="21388" y="6849"/>
                    </a:lnTo>
                    <a:lnTo>
                      <a:pt x="21345" y="6802"/>
                    </a:lnTo>
                    <a:lnTo>
                      <a:pt x="21261" y="6754"/>
                    </a:lnTo>
                    <a:lnTo>
                      <a:pt x="21219" y="6707"/>
                    </a:lnTo>
                    <a:lnTo>
                      <a:pt x="21176" y="6657"/>
                    </a:lnTo>
                    <a:lnTo>
                      <a:pt x="21006" y="6610"/>
                    </a:lnTo>
                    <a:lnTo>
                      <a:pt x="20878" y="6563"/>
                    </a:lnTo>
                    <a:lnTo>
                      <a:pt x="20794" y="6563"/>
                    </a:lnTo>
                    <a:lnTo>
                      <a:pt x="20497" y="6610"/>
                    </a:lnTo>
                    <a:lnTo>
                      <a:pt x="20369" y="6657"/>
                    </a:lnTo>
                    <a:lnTo>
                      <a:pt x="20284" y="6707"/>
                    </a:lnTo>
                    <a:lnTo>
                      <a:pt x="20242" y="6754"/>
                    </a:lnTo>
                    <a:lnTo>
                      <a:pt x="20157" y="6802"/>
                    </a:lnTo>
                    <a:lnTo>
                      <a:pt x="20072" y="6849"/>
                    </a:lnTo>
                    <a:lnTo>
                      <a:pt x="20030" y="6899"/>
                    </a:lnTo>
                    <a:lnTo>
                      <a:pt x="19945" y="6945"/>
                    </a:lnTo>
                    <a:lnTo>
                      <a:pt x="19859" y="6994"/>
                    </a:lnTo>
                    <a:lnTo>
                      <a:pt x="19818" y="7042"/>
                    </a:lnTo>
                    <a:lnTo>
                      <a:pt x="19733" y="7089"/>
                    </a:lnTo>
                    <a:lnTo>
                      <a:pt x="19647" y="7137"/>
                    </a:lnTo>
                    <a:lnTo>
                      <a:pt x="19606" y="7185"/>
                    </a:lnTo>
                    <a:lnTo>
                      <a:pt x="19521" y="7234"/>
                    </a:lnTo>
                    <a:lnTo>
                      <a:pt x="19435" y="7281"/>
                    </a:lnTo>
                    <a:lnTo>
                      <a:pt x="19394" y="7329"/>
                    </a:lnTo>
                    <a:lnTo>
                      <a:pt x="19309" y="7377"/>
                    </a:lnTo>
                    <a:lnTo>
                      <a:pt x="19225" y="7424"/>
                    </a:lnTo>
                    <a:lnTo>
                      <a:pt x="19181" y="7472"/>
                    </a:lnTo>
                    <a:lnTo>
                      <a:pt x="19013" y="7569"/>
                    </a:lnTo>
                    <a:lnTo>
                      <a:pt x="18969" y="7616"/>
                    </a:lnTo>
                    <a:lnTo>
                      <a:pt x="18883" y="7665"/>
                    </a:lnTo>
                    <a:lnTo>
                      <a:pt x="18799" y="7712"/>
                    </a:lnTo>
                    <a:lnTo>
                      <a:pt x="18756" y="7761"/>
                    </a:lnTo>
                    <a:lnTo>
                      <a:pt x="18672" y="7807"/>
                    </a:lnTo>
                    <a:lnTo>
                      <a:pt x="18587" y="7856"/>
                    </a:lnTo>
                    <a:lnTo>
                      <a:pt x="18544" y="7904"/>
                    </a:lnTo>
                    <a:lnTo>
                      <a:pt x="18460" y="7951"/>
                    </a:lnTo>
                    <a:lnTo>
                      <a:pt x="18375" y="8001"/>
                    </a:lnTo>
                    <a:lnTo>
                      <a:pt x="18334" y="8047"/>
                    </a:lnTo>
                    <a:lnTo>
                      <a:pt x="18163" y="8144"/>
                    </a:lnTo>
                    <a:lnTo>
                      <a:pt x="18120" y="8191"/>
                    </a:lnTo>
                    <a:lnTo>
                      <a:pt x="18036" y="8239"/>
                    </a:lnTo>
                    <a:lnTo>
                      <a:pt x="17951" y="8286"/>
                    </a:lnTo>
                    <a:lnTo>
                      <a:pt x="17908" y="8336"/>
                    </a:lnTo>
                    <a:lnTo>
                      <a:pt x="17823" y="8382"/>
                    </a:lnTo>
                    <a:lnTo>
                      <a:pt x="17739" y="8431"/>
                    </a:lnTo>
                    <a:lnTo>
                      <a:pt x="17696" y="8479"/>
                    </a:lnTo>
                    <a:lnTo>
                      <a:pt x="17611" y="8526"/>
                    </a:lnTo>
                    <a:lnTo>
                      <a:pt x="17525" y="8574"/>
                    </a:lnTo>
                    <a:lnTo>
                      <a:pt x="17484" y="8621"/>
                    </a:lnTo>
                    <a:lnTo>
                      <a:pt x="17399" y="8671"/>
                    </a:lnTo>
                    <a:lnTo>
                      <a:pt x="17313" y="8718"/>
                    </a:lnTo>
                    <a:lnTo>
                      <a:pt x="17272" y="8766"/>
                    </a:lnTo>
                    <a:lnTo>
                      <a:pt x="17187" y="8814"/>
                    </a:lnTo>
                    <a:lnTo>
                      <a:pt x="17101" y="8861"/>
                    </a:lnTo>
                    <a:lnTo>
                      <a:pt x="17060" y="8909"/>
                    </a:lnTo>
                    <a:lnTo>
                      <a:pt x="16889" y="9006"/>
                    </a:lnTo>
                    <a:lnTo>
                      <a:pt x="16847" y="9053"/>
                    </a:lnTo>
                    <a:lnTo>
                      <a:pt x="16761" y="9053"/>
                    </a:lnTo>
                    <a:lnTo>
                      <a:pt x="16720" y="8958"/>
                    </a:lnTo>
                    <a:lnTo>
                      <a:pt x="16678" y="8909"/>
                    </a:lnTo>
                    <a:lnTo>
                      <a:pt x="16634" y="8861"/>
                    </a:lnTo>
                    <a:lnTo>
                      <a:pt x="16593" y="8814"/>
                    </a:lnTo>
                    <a:lnTo>
                      <a:pt x="16549" y="8718"/>
                    </a:lnTo>
                    <a:lnTo>
                      <a:pt x="16508" y="8671"/>
                    </a:lnTo>
                    <a:lnTo>
                      <a:pt x="16465" y="8621"/>
                    </a:lnTo>
                    <a:lnTo>
                      <a:pt x="16422" y="8574"/>
                    </a:lnTo>
                    <a:lnTo>
                      <a:pt x="16381" y="8479"/>
                    </a:lnTo>
                    <a:lnTo>
                      <a:pt x="16337" y="8431"/>
                    </a:lnTo>
                    <a:lnTo>
                      <a:pt x="16296" y="8382"/>
                    </a:lnTo>
                    <a:lnTo>
                      <a:pt x="16253" y="8336"/>
                    </a:lnTo>
                    <a:lnTo>
                      <a:pt x="16210" y="8239"/>
                    </a:lnTo>
                    <a:lnTo>
                      <a:pt x="16084" y="8096"/>
                    </a:lnTo>
                    <a:lnTo>
                      <a:pt x="16041" y="8001"/>
                    </a:lnTo>
                    <a:lnTo>
                      <a:pt x="15998" y="7951"/>
                    </a:lnTo>
                    <a:lnTo>
                      <a:pt x="15956" y="7904"/>
                    </a:lnTo>
                    <a:lnTo>
                      <a:pt x="15914" y="7856"/>
                    </a:lnTo>
                    <a:lnTo>
                      <a:pt x="15870" y="7761"/>
                    </a:lnTo>
                    <a:lnTo>
                      <a:pt x="15829" y="7712"/>
                    </a:lnTo>
                    <a:lnTo>
                      <a:pt x="15744" y="7616"/>
                    </a:lnTo>
                    <a:lnTo>
                      <a:pt x="15702" y="7521"/>
                    </a:lnTo>
                    <a:lnTo>
                      <a:pt x="15658" y="7472"/>
                    </a:lnTo>
                    <a:lnTo>
                      <a:pt x="15617" y="7424"/>
                    </a:lnTo>
                    <a:lnTo>
                      <a:pt x="15574" y="7377"/>
                    </a:lnTo>
                    <a:lnTo>
                      <a:pt x="15531" y="7281"/>
                    </a:lnTo>
                    <a:lnTo>
                      <a:pt x="15490" y="7234"/>
                    </a:lnTo>
                    <a:lnTo>
                      <a:pt x="15446" y="7185"/>
                    </a:lnTo>
                    <a:lnTo>
                      <a:pt x="15405" y="7137"/>
                    </a:lnTo>
                    <a:lnTo>
                      <a:pt x="15362" y="7042"/>
                    </a:lnTo>
                    <a:lnTo>
                      <a:pt x="15235" y="6899"/>
                    </a:lnTo>
                    <a:lnTo>
                      <a:pt x="15191" y="6802"/>
                    </a:lnTo>
                    <a:lnTo>
                      <a:pt x="15150" y="6754"/>
                    </a:lnTo>
                    <a:lnTo>
                      <a:pt x="15107" y="6707"/>
                    </a:lnTo>
                    <a:lnTo>
                      <a:pt x="15065" y="6657"/>
                    </a:lnTo>
                    <a:lnTo>
                      <a:pt x="15023" y="6563"/>
                    </a:lnTo>
                    <a:lnTo>
                      <a:pt x="14979" y="6514"/>
                    </a:lnTo>
                    <a:lnTo>
                      <a:pt x="14979" y="4790"/>
                    </a:lnTo>
                    <a:lnTo>
                      <a:pt x="15023" y="4741"/>
                    </a:lnTo>
                    <a:lnTo>
                      <a:pt x="15065" y="4695"/>
                    </a:lnTo>
                    <a:lnTo>
                      <a:pt x="15107" y="4600"/>
                    </a:lnTo>
                    <a:lnTo>
                      <a:pt x="15150" y="4550"/>
                    </a:lnTo>
                    <a:lnTo>
                      <a:pt x="15191" y="4503"/>
                    </a:lnTo>
                    <a:lnTo>
                      <a:pt x="15235" y="4455"/>
                    </a:lnTo>
                    <a:lnTo>
                      <a:pt x="15277" y="4360"/>
                    </a:lnTo>
                    <a:lnTo>
                      <a:pt x="15405" y="4215"/>
                    </a:lnTo>
                    <a:lnTo>
                      <a:pt x="15446" y="4120"/>
                    </a:lnTo>
                    <a:lnTo>
                      <a:pt x="15490" y="4071"/>
                    </a:lnTo>
                    <a:lnTo>
                      <a:pt x="15574" y="3976"/>
                    </a:lnTo>
                    <a:lnTo>
                      <a:pt x="15617" y="3880"/>
                    </a:lnTo>
                    <a:lnTo>
                      <a:pt x="15744" y="3736"/>
                    </a:lnTo>
                    <a:lnTo>
                      <a:pt x="15788" y="3641"/>
                    </a:lnTo>
                    <a:lnTo>
                      <a:pt x="15829" y="3591"/>
                    </a:lnTo>
                    <a:lnTo>
                      <a:pt x="15870" y="3544"/>
                    </a:lnTo>
                    <a:lnTo>
                      <a:pt x="15914" y="3498"/>
                    </a:lnTo>
                    <a:lnTo>
                      <a:pt x="15956" y="3401"/>
                    </a:lnTo>
                    <a:lnTo>
                      <a:pt x="15998" y="3353"/>
                    </a:lnTo>
                    <a:lnTo>
                      <a:pt x="16041" y="3306"/>
                    </a:lnTo>
                    <a:lnTo>
                      <a:pt x="16084" y="3256"/>
                    </a:lnTo>
                    <a:lnTo>
                      <a:pt x="16126" y="3162"/>
                    </a:lnTo>
                    <a:lnTo>
                      <a:pt x="16168" y="3113"/>
                    </a:lnTo>
                    <a:lnTo>
                      <a:pt x="16210" y="3066"/>
                    </a:lnTo>
                    <a:lnTo>
                      <a:pt x="16253" y="3018"/>
                    </a:lnTo>
                    <a:lnTo>
                      <a:pt x="16296" y="2921"/>
                    </a:lnTo>
                    <a:lnTo>
                      <a:pt x="16337" y="2874"/>
                    </a:lnTo>
                    <a:lnTo>
                      <a:pt x="16381" y="2827"/>
                    </a:lnTo>
                    <a:lnTo>
                      <a:pt x="16422" y="2778"/>
                    </a:lnTo>
                    <a:lnTo>
                      <a:pt x="16465" y="2682"/>
                    </a:lnTo>
                    <a:lnTo>
                      <a:pt x="16508" y="2634"/>
                    </a:lnTo>
                    <a:lnTo>
                      <a:pt x="16549" y="2586"/>
                    </a:lnTo>
                    <a:lnTo>
                      <a:pt x="16593" y="2539"/>
                    </a:lnTo>
                    <a:lnTo>
                      <a:pt x="16634" y="2442"/>
                    </a:lnTo>
                    <a:lnTo>
                      <a:pt x="16678" y="2396"/>
                    </a:lnTo>
                    <a:lnTo>
                      <a:pt x="16761" y="2299"/>
                    </a:lnTo>
                    <a:lnTo>
                      <a:pt x="16805" y="2251"/>
                    </a:lnTo>
                    <a:lnTo>
                      <a:pt x="16889" y="2299"/>
                    </a:lnTo>
                    <a:lnTo>
                      <a:pt x="16932" y="2347"/>
                    </a:lnTo>
                    <a:lnTo>
                      <a:pt x="17017" y="2396"/>
                    </a:lnTo>
                    <a:lnTo>
                      <a:pt x="17101" y="2442"/>
                    </a:lnTo>
                    <a:lnTo>
                      <a:pt x="17144" y="2491"/>
                    </a:lnTo>
                    <a:lnTo>
                      <a:pt x="17229" y="2539"/>
                    </a:lnTo>
                    <a:lnTo>
                      <a:pt x="17313" y="2586"/>
                    </a:lnTo>
                    <a:lnTo>
                      <a:pt x="17357" y="2634"/>
                    </a:lnTo>
                    <a:lnTo>
                      <a:pt x="17440" y="2682"/>
                    </a:lnTo>
                    <a:lnTo>
                      <a:pt x="17525" y="2731"/>
                    </a:lnTo>
                    <a:lnTo>
                      <a:pt x="17569" y="2778"/>
                    </a:lnTo>
                    <a:lnTo>
                      <a:pt x="17653" y="2827"/>
                    </a:lnTo>
                    <a:lnTo>
                      <a:pt x="17739" y="2874"/>
                    </a:lnTo>
                    <a:lnTo>
                      <a:pt x="17781" y="2921"/>
                    </a:lnTo>
                    <a:lnTo>
                      <a:pt x="17866" y="2969"/>
                    </a:lnTo>
                    <a:lnTo>
                      <a:pt x="17951" y="3018"/>
                    </a:lnTo>
                    <a:lnTo>
                      <a:pt x="17992" y="3066"/>
                    </a:lnTo>
                    <a:lnTo>
                      <a:pt x="18078" y="3113"/>
                    </a:lnTo>
                    <a:lnTo>
                      <a:pt x="18163" y="3162"/>
                    </a:lnTo>
                    <a:lnTo>
                      <a:pt x="18204" y="3209"/>
                    </a:lnTo>
                    <a:lnTo>
                      <a:pt x="18290" y="3256"/>
                    </a:lnTo>
                    <a:lnTo>
                      <a:pt x="18375" y="3306"/>
                    </a:lnTo>
                    <a:lnTo>
                      <a:pt x="18418" y="3353"/>
                    </a:lnTo>
                    <a:lnTo>
                      <a:pt x="18502" y="3401"/>
                    </a:lnTo>
                    <a:lnTo>
                      <a:pt x="18587" y="3448"/>
                    </a:lnTo>
                    <a:lnTo>
                      <a:pt x="18630" y="3498"/>
                    </a:lnTo>
                    <a:lnTo>
                      <a:pt x="18715" y="3544"/>
                    </a:lnTo>
                    <a:lnTo>
                      <a:pt x="18799" y="3591"/>
                    </a:lnTo>
                    <a:lnTo>
                      <a:pt x="18842" y="3641"/>
                    </a:lnTo>
                    <a:lnTo>
                      <a:pt x="18927" y="3688"/>
                    </a:lnTo>
                    <a:lnTo>
                      <a:pt x="19013" y="3736"/>
                    </a:lnTo>
                    <a:lnTo>
                      <a:pt x="19054" y="3783"/>
                    </a:lnTo>
                    <a:lnTo>
                      <a:pt x="19139" y="3833"/>
                    </a:lnTo>
                    <a:lnTo>
                      <a:pt x="19225" y="3880"/>
                    </a:lnTo>
                    <a:lnTo>
                      <a:pt x="19266" y="3928"/>
                    </a:lnTo>
                    <a:lnTo>
                      <a:pt x="19351" y="3976"/>
                    </a:lnTo>
                    <a:lnTo>
                      <a:pt x="19435" y="4024"/>
                    </a:lnTo>
                    <a:lnTo>
                      <a:pt x="19478" y="4071"/>
                    </a:lnTo>
                    <a:lnTo>
                      <a:pt x="19563" y="4120"/>
                    </a:lnTo>
                    <a:lnTo>
                      <a:pt x="19647" y="4168"/>
                    </a:lnTo>
                    <a:lnTo>
                      <a:pt x="19690" y="4215"/>
                    </a:lnTo>
                    <a:lnTo>
                      <a:pt x="19775" y="4263"/>
                    </a:lnTo>
                    <a:lnTo>
                      <a:pt x="19859" y="4311"/>
                    </a:lnTo>
                    <a:lnTo>
                      <a:pt x="19903" y="4360"/>
                    </a:lnTo>
                    <a:lnTo>
                      <a:pt x="20072" y="4455"/>
                    </a:lnTo>
                    <a:lnTo>
                      <a:pt x="20116" y="4503"/>
                    </a:lnTo>
                    <a:lnTo>
                      <a:pt x="20200" y="4550"/>
                    </a:lnTo>
                    <a:lnTo>
                      <a:pt x="20284" y="4600"/>
                    </a:lnTo>
                    <a:lnTo>
                      <a:pt x="20369" y="4646"/>
                    </a:lnTo>
                    <a:lnTo>
                      <a:pt x="20454" y="4695"/>
                    </a:lnTo>
                    <a:lnTo>
                      <a:pt x="20581" y="4741"/>
                    </a:lnTo>
                    <a:lnTo>
                      <a:pt x="20921" y="4741"/>
                    </a:lnTo>
                    <a:lnTo>
                      <a:pt x="21048" y="4695"/>
                    </a:lnTo>
                    <a:lnTo>
                      <a:pt x="21176" y="4646"/>
                    </a:lnTo>
                    <a:lnTo>
                      <a:pt x="21261" y="4600"/>
                    </a:lnTo>
                    <a:lnTo>
                      <a:pt x="21303" y="4550"/>
                    </a:lnTo>
                    <a:lnTo>
                      <a:pt x="21345" y="4503"/>
                    </a:lnTo>
                    <a:lnTo>
                      <a:pt x="21388" y="4455"/>
                    </a:lnTo>
                    <a:lnTo>
                      <a:pt x="21429" y="4406"/>
                    </a:lnTo>
                    <a:lnTo>
                      <a:pt x="21473" y="4360"/>
                    </a:lnTo>
                    <a:lnTo>
                      <a:pt x="21515" y="4263"/>
                    </a:lnTo>
                    <a:lnTo>
                      <a:pt x="21559" y="4168"/>
                    </a:lnTo>
                    <a:lnTo>
                      <a:pt x="21600" y="4071"/>
                    </a:lnTo>
                    <a:lnTo>
                      <a:pt x="21600" y="3498"/>
                    </a:lnTo>
                    <a:lnTo>
                      <a:pt x="21559" y="3353"/>
                    </a:lnTo>
                    <a:lnTo>
                      <a:pt x="21515" y="3256"/>
                    </a:lnTo>
                    <a:lnTo>
                      <a:pt x="21473" y="3209"/>
                    </a:lnTo>
                    <a:lnTo>
                      <a:pt x="21429" y="3113"/>
                    </a:lnTo>
                    <a:lnTo>
                      <a:pt x="21388" y="3066"/>
                    </a:lnTo>
                    <a:lnTo>
                      <a:pt x="21303" y="3018"/>
                    </a:lnTo>
                    <a:lnTo>
                      <a:pt x="21261" y="2969"/>
                    </a:lnTo>
                    <a:lnTo>
                      <a:pt x="21219" y="2921"/>
                    </a:lnTo>
                    <a:lnTo>
                      <a:pt x="21133" y="2874"/>
                    </a:lnTo>
                    <a:lnTo>
                      <a:pt x="21091" y="2827"/>
                    </a:lnTo>
                    <a:lnTo>
                      <a:pt x="21006" y="2778"/>
                    </a:lnTo>
                    <a:lnTo>
                      <a:pt x="20921" y="2731"/>
                    </a:lnTo>
                    <a:lnTo>
                      <a:pt x="20878" y="2682"/>
                    </a:lnTo>
                    <a:lnTo>
                      <a:pt x="20794" y="2634"/>
                    </a:lnTo>
                    <a:lnTo>
                      <a:pt x="20709" y="2586"/>
                    </a:lnTo>
                    <a:lnTo>
                      <a:pt x="20666" y="2539"/>
                    </a:lnTo>
                    <a:lnTo>
                      <a:pt x="20581" y="2491"/>
                    </a:lnTo>
                    <a:lnTo>
                      <a:pt x="20497" y="2442"/>
                    </a:lnTo>
                    <a:lnTo>
                      <a:pt x="20454" y="2396"/>
                    </a:lnTo>
                    <a:lnTo>
                      <a:pt x="20284" y="2299"/>
                    </a:lnTo>
                    <a:lnTo>
                      <a:pt x="20242" y="2251"/>
                    </a:lnTo>
                    <a:lnTo>
                      <a:pt x="20157" y="2204"/>
                    </a:lnTo>
                    <a:lnTo>
                      <a:pt x="20072" y="2156"/>
                    </a:lnTo>
                    <a:lnTo>
                      <a:pt x="20030" y="2107"/>
                    </a:lnTo>
                    <a:lnTo>
                      <a:pt x="19945" y="2061"/>
                    </a:lnTo>
                    <a:lnTo>
                      <a:pt x="19859" y="2011"/>
                    </a:lnTo>
                    <a:lnTo>
                      <a:pt x="19818" y="1964"/>
                    </a:lnTo>
                    <a:lnTo>
                      <a:pt x="19733" y="1916"/>
                    </a:lnTo>
                    <a:lnTo>
                      <a:pt x="19647" y="1869"/>
                    </a:lnTo>
                    <a:lnTo>
                      <a:pt x="19606" y="1821"/>
                    </a:lnTo>
                    <a:lnTo>
                      <a:pt x="19521" y="1772"/>
                    </a:lnTo>
                    <a:lnTo>
                      <a:pt x="19435" y="1725"/>
                    </a:lnTo>
                    <a:lnTo>
                      <a:pt x="19394" y="1676"/>
                    </a:lnTo>
                    <a:lnTo>
                      <a:pt x="19309" y="1629"/>
                    </a:lnTo>
                    <a:lnTo>
                      <a:pt x="19225" y="1580"/>
                    </a:lnTo>
                    <a:lnTo>
                      <a:pt x="19181" y="1534"/>
                    </a:lnTo>
                    <a:lnTo>
                      <a:pt x="19013" y="1437"/>
                    </a:lnTo>
                    <a:lnTo>
                      <a:pt x="18969" y="1390"/>
                    </a:lnTo>
                    <a:lnTo>
                      <a:pt x="18883" y="1340"/>
                    </a:lnTo>
                    <a:lnTo>
                      <a:pt x="18799" y="1294"/>
                    </a:lnTo>
                    <a:lnTo>
                      <a:pt x="18756" y="1245"/>
                    </a:lnTo>
                    <a:lnTo>
                      <a:pt x="18672" y="1197"/>
                    </a:lnTo>
                    <a:lnTo>
                      <a:pt x="18587" y="1150"/>
                    </a:lnTo>
                    <a:lnTo>
                      <a:pt x="18544" y="1102"/>
                    </a:lnTo>
                    <a:lnTo>
                      <a:pt x="18460" y="1055"/>
                    </a:lnTo>
                    <a:lnTo>
                      <a:pt x="18375" y="1005"/>
                    </a:lnTo>
                    <a:lnTo>
                      <a:pt x="18334" y="959"/>
                    </a:lnTo>
                    <a:lnTo>
                      <a:pt x="18163" y="862"/>
                    </a:lnTo>
                    <a:lnTo>
                      <a:pt x="18120" y="814"/>
                    </a:lnTo>
                    <a:lnTo>
                      <a:pt x="18036" y="767"/>
                    </a:lnTo>
                    <a:lnTo>
                      <a:pt x="17951" y="719"/>
                    </a:lnTo>
                    <a:lnTo>
                      <a:pt x="17908" y="670"/>
                    </a:lnTo>
                    <a:lnTo>
                      <a:pt x="17823" y="623"/>
                    </a:lnTo>
                    <a:lnTo>
                      <a:pt x="17739" y="575"/>
                    </a:lnTo>
                    <a:lnTo>
                      <a:pt x="17696" y="527"/>
                    </a:lnTo>
                    <a:lnTo>
                      <a:pt x="17611" y="479"/>
                    </a:lnTo>
                    <a:lnTo>
                      <a:pt x="17525" y="432"/>
                    </a:lnTo>
                    <a:lnTo>
                      <a:pt x="17484" y="382"/>
                    </a:lnTo>
                    <a:lnTo>
                      <a:pt x="17313" y="288"/>
                    </a:lnTo>
                    <a:lnTo>
                      <a:pt x="17272" y="239"/>
                    </a:lnTo>
                    <a:lnTo>
                      <a:pt x="17187" y="192"/>
                    </a:lnTo>
                    <a:lnTo>
                      <a:pt x="17101" y="143"/>
                    </a:lnTo>
                    <a:lnTo>
                      <a:pt x="17060" y="97"/>
                    </a:lnTo>
                    <a:lnTo>
                      <a:pt x="16932" y="47"/>
                    </a:lnTo>
                    <a:lnTo>
                      <a:pt x="16847" y="0"/>
                    </a:lnTo>
                    <a:lnTo>
                      <a:pt x="16337" y="0"/>
                    </a:lnTo>
                    <a:lnTo>
                      <a:pt x="16210" y="47"/>
                    </a:lnTo>
                    <a:close/>
                    <a:moveTo>
                      <a:pt x="2505" y="2107"/>
                    </a:moveTo>
                    <a:lnTo>
                      <a:pt x="2334" y="2156"/>
                    </a:lnTo>
                    <a:lnTo>
                      <a:pt x="2207" y="2204"/>
                    </a:lnTo>
                    <a:lnTo>
                      <a:pt x="2079" y="2251"/>
                    </a:lnTo>
                    <a:lnTo>
                      <a:pt x="1953" y="2299"/>
                    </a:lnTo>
                    <a:lnTo>
                      <a:pt x="1782" y="2396"/>
                    </a:lnTo>
                    <a:lnTo>
                      <a:pt x="1697" y="2442"/>
                    </a:lnTo>
                    <a:lnTo>
                      <a:pt x="1614" y="2491"/>
                    </a:lnTo>
                    <a:lnTo>
                      <a:pt x="1570" y="2539"/>
                    </a:lnTo>
                    <a:lnTo>
                      <a:pt x="1484" y="2586"/>
                    </a:lnTo>
                    <a:lnTo>
                      <a:pt x="1400" y="2634"/>
                    </a:lnTo>
                    <a:lnTo>
                      <a:pt x="1358" y="2682"/>
                    </a:lnTo>
                    <a:lnTo>
                      <a:pt x="1316" y="2731"/>
                    </a:lnTo>
                    <a:lnTo>
                      <a:pt x="1231" y="2778"/>
                    </a:lnTo>
                    <a:lnTo>
                      <a:pt x="1188" y="2827"/>
                    </a:lnTo>
                    <a:lnTo>
                      <a:pt x="1103" y="2921"/>
                    </a:lnTo>
                    <a:lnTo>
                      <a:pt x="1062" y="2969"/>
                    </a:lnTo>
                    <a:lnTo>
                      <a:pt x="976" y="3018"/>
                    </a:lnTo>
                    <a:lnTo>
                      <a:pt x="934" y="3066"/>
                    </a:lnTo>
                    <a:lnTo>
                      <a:pt x="891" y="3113"/>
                    </a:lnTo>
                    <a:lnTo>
                      <a:pt x="850" y="3209"/>
                    </a:lnTo>
                    <a:lnTo>
                      <a:pt x="806" y="3256"/>
                    </a:lnTo>
                    <a:lnTo>
                      <a:pt x="764" y="3306"/>
                    </a:lnTo>
                    <a:lnTo>
                      <a:pt x="722" y="3353"/>
                    </a:lnTo>
                    <a:lnTo>
                      <a:pt x="638" y="3448"/>
                    </a:lnTo>
                    <a:lnTo>
                      <a:pt x="594" y="3544"/>
                    </a:lnTo>
                    <a:lnTo>
                      <a:pt x="552" y="3591"/>
                    </a:lnTo>
                    <a:lnTo>
                      <a:pt x="509" y="3688"/>
                    </a:lnTo>
                    <a:lnTo>
                      <a:pt x="467" y="3736"/>
                    </a:lnTo>
                    <a:lnTo>
                      <a:pt x="424" y="3833"/>
                    </a:lnTo>
                    <a:lnTo>
                      <a:pt x="381" y="3928"/>
                    </a:lnTo>
                    <a:lnTo>
                      <a:pt x="297" y="4120"/>
                    </a:lnTo>
                    <a:lnTo>
                      <a:pt x="255" y="4215"/>
                    </a:lnTo>
                    <a:lnTo>
                      <a:pt x="212" y="4311"/>
                    </a:lnTo>
                    <a:lnTo>
                      <a:pt x="171" y="4455"/>
                    </a:lnTo>
                    <a:lnTo>
                      <a:pt x="127" y="4600"/>
                    </a:lnTo>
                    <a:lnTo>
                      <a:pt x="85" y="4790"/>
                    </a:lnTo>
                    <a:lnTo>
                      <a:pt x="41" y="4981"/>
                    </a:lnTo>
                    <a:lnTo>
                      <a:pt x="0" y="5365"/>
                    </a:lnTo>
                    <a:lnTo>
                      <a:pt x="0" y="5940"/>
                    </a:lnTo>
                    <a:lnTo>
                      <a:pt x="41" y="6322"/>
                    </a:lnTo>
                    <a:lnTo>
                      <a:pt x="85" y="6563"/>
                    </a:lnTo>
                    <a:lnTo>
                      <a:pt x="127" y="6707"/>
                    </a:lnTo>
                    <a:lnTo>
                      <a:pt x="171" y="6849"/>
                    </a:lnTo>
                    <a:lnTo>
                      <a:pt x="212" y="6994"/>
                    </a:lnTo>
                    <a:lnTo>
                      <a:pt x="255" y="7137"/>
                    </a:lnTo>
                    <a:lnTo>
                      <a:pt x="297" y="7234"/>
                    </a:lnTo>
                    <a:lnTo>
                      <a:pt x="381" y="7424"/>
                    </a:lnTo>
                    <a:lnTo>
                      <a:pt x="424" y="7472"/>
                    </a:lnTo>
                    <a:lnTo>
                      <a:pt x="509" y="7665"/>
                    </a:lnTo>
                    <a:lnTo>
                      <a:pt x="552" y="7712"/>
                    </a:lnTo>
                    <a:lnTo>
                      <a:pt x="594" y="7761"/>
                    </a:lnTo>
                    <a:lnTo>
                      <a:pt x="638" y="7856"/>
                    </a:lnTo>
                    <a:lnTo>
                      <a:pt x="679" y="7904"/>
                    </a:lnTo>
                    <a:lnTo>
                      <a:pt x="722" y="7951"/>
                    </a:lnTo>
                    <a:lnTo>
                      <a:pt x="764" y="8047"/>
                    </a:lnTo>
                    <a:lnTo>
                      <a:pt x="806" y="8096"/>
                    </a:lnTo>
                    <a:lnTo>
                      <a:pt x="850" y="8144"/>
                    </a:lnTo>
                    <a:lnTo>
                      <a:pt x="934" y="8239"/>
                    </a:lnTo>
                    <a:lnTo>
                      <a:pt x="976" y="8286"/>
                    </a:lnTo>
                    <a:lnTo>
                      <a:pt x="1018" y="8336"/>
                    </a:lnTo>
                    <a:lnTo>
                      <a:pt x="1062" y="8382"/>
                    </a:lnTo>
                    <a:lnTo>
                      <a:pt x="1103" y="8431"/>
                    </a:lnTo>
                    <a:lnTo>
                      <a:pt x="1188" y="8479"/>
                    </a:lnTo>
                    <a:lnTo>
                      <a:pt x="1231" y="8526"/>
                    </a:lnTo>
                    <a:lnTo>
                      <a:pt x="1272" y="8574"/>
                    </a:lnTo>
                    <a:lnTo>
                      <a:pt x="1358" y="8621"/>
                    </a:lnTo>
                    <a:lnTo>
                      <a:pt x="1400" y="8671"/>
                    </a:lnTo>
                    <a:lnTo>
                      <a:pt x="1443" y="8718"/>
                    </a:lnTo>
                    <a:lnTo>
                      <a:pt x="1614" y="8814"/>
                    </a:lnTo>
                    <a:lnTo>
                      <a:pt x="1655" y="8861"/>
                    </a:lnTo>
                    <a:lnTo>
                      <a:pt x="1741" y="8909"/>
                    </a:lnTo>
                    <a:lnTo>
                      <a:pt x="1825" y="8958"/>
                    </a:lnTo>
                    <a:lnTo>
                      <a:pt x="1910" y="9006"/>
                    </a:lnTo>
                    <a:lnTo>
                      <a:pt x="2037" y="9053"/>
                    </a:lnTo>
                    <a:lnTo>
                      <a:pt x="2293" y="9149"/>
                    </a:lnTo>
                    <a:lnTo>
                      <a:pt x="2461" y="9196"/>
                    </a:lnTo>
                    <a:lnTo>
                      <a:pt x="2631" y="9244"/>
                    </a:lnTo>
                    <a:lnTo>
                      <a:pt x="3013" y="9294"/>
                    </a:lnTo>
                    <a:lnTo>
                      <a:pt x="3437" y="9294"/>
                    </a:lnTo>
                    <a:lnTo>
                      <a:pt x="3777" y="9244"/>
                    </a:lnTo>
                    <a:lnTo>
                      <a:pt x="3989" y="9196"/>
                    </a:lnTo>
                    <a:lnTo>
                      <a:pt x="4160" y="9149"/>
                    </a:lnTo>
                    <a:lnTo>
                      <a:pt x="4413" y="9053"/>
                    </a:lnTo>
                    <a:lnTo>
                      <a:pt x="4499" y="9006"/>
                    </a:lnTo>
                    <a:lnTo>
                      <a:pt x="4583" y="8958"/>
                    </a:lnTo>
                    <a:lnTo>
                      <a:pt x="4753" y="8861"/>
                    </a:lnTo>
                    <a:lnTo>
                      <a:pt x="4839" y="8814"/>
                    </a:lnTo>
                    <a:lnTo>
                      <a:pt x="4880" y="8766"/>
                    </a:lnTo>
                    <a:lnTo>
                      <a:pt x="4966" y="8718"/>
                    </a:lnTo>
                    <a:lnTo>
                      <a:pt x="5051" y="8671"/>
                    </a:lnTo>
                    <a:lnTo>
                      <a:pt x="5092" y="8621"/>
                    </a:lnTo>
                    <a:lnTo>
                      <a:pt x="5135" y="8574"/>
                    </a:lnTo>
                    <a:lnTo>
                      <a:pt x="5219" y="8526"/>
                    </a:lnTo>
                    <a:lnTo>
                      <a:pt x="5263" y="8479"/>
                    </a:lnTo>
                    <a:lnTo>
                      <a:pt x="5304" y="8431"/>
                    </a:lnTo>
                    <a:lnTo>
                      <a:pt x="5347" y="8382"/>
                    </a:lnTo>
                    <a:lnTo>
                      <a:pt x="5390" y="8336"/>
                    </a:lnTo>
                    <a:lnTo>
                      <a:pt x="5432" y="8286"/>
                    </a:lnTo>
                    <a:lnTo>
                      <a:pt x="5474" y="8239"/>
                    </a:lnTo>
                    <a:lnTo>
                      <a:pt x="5518" y="8191"/>
                    </a:lnTo>
                    <a:lnTo>
                      <a:pt x="5771" y="7904"/>
                    </a:lnTo>
                    <a:lnTo>
                      <a:pt x="5814" y="7807"/>
                    </a:lnTo>
                    <a:lnTo>
                      <a:pt x="5856" y="7761"/>
                    </a:lnTo>
                    <a:lnTo>
                      <a:pt x="5898" y="7712"/>
                    </a:lnTo>
                    <a:lnTo>
                      <a:pt x="5942" y="7616"/>
                    </a:lnTo>
                    <a:lnTo>
                      <a:pt x="5983" y="7521"/>
                    </a:lnTo>
                    <a:lnTo>
                      <a:pt x="6026" y="7472"/>
                    </a:lnTo>
                    <a:lnTo>
                      <a:pt x="6069" y="7377"/>
                    </a:lnTo>
                    <a:lnTo>
                      <a:pt x="6111" y="7281"/>
                    </a:lnTo>
                    <a:lnTo>
                      <a:pt x="6197" y="7089"/>
                    </a:lnTo>
                    <a:lnTo>
                      <a:pt x="6238" y="6945"/>
                    </a:lnTo>
                    <a:lnTo>
                      <a:pt x="6281" y="6802"/>
                    </a:lnTo>
                    <a:lnTo>
                      <a:pt x="6323" y="6657"/>
                    </a:lnTo>
                    <a:lnTo>
                      <a:pt x="6365" y="6467"/>
                    </a:lnTo>
                    <a:lnTo>
                      <a:pt x="6409" y="6179"/>
                    </a:lnTo>
                    <a:lnTo>
                      <a:pt x="6409" y="5125"/>
                    </a:lnTo>
                    <a:lnTo>
                      <a:pt x="6365" y="4838"/>
                    </a:lnTo>
                    <a:lnTo>
                      <a:pt x="6323" y="4695"/>
                    </a:lnTo>
                    <a:lnTo>
                      <a:pt x="6281" y="4503"/>
                    </a:lnTo>
                    <a:lnTo>
                      <a:pt x="6238" y="4360"/>
                    </a:lnTo>
                    <a:lnTo>
                      <a:pt x="6197" y="4263"/>
                    </a:lnTo>
                    <a:lnTo>
                      <a:pt x="6154" y="4168"/>
                    </a:lnTo>
                    <a:lnTo>
                      <a:pt x="6111" y="4071"/>
                    </a:lnTo>
                    <a:lnTo>
                      <a:pt x="6069" y="3928"/>
                    </a:lnTo>
                    <a:lnTo>
                      <a:pt x="6026" y="3880"/>
                    </a:lnTo>
                    <a:lnTo>
                      <a:pt x="5983" y="3783"/>
                    </a:lnTo>
                    <a:lnTo>
                      <a:pt x="5942" y="3688"/>
                    </a:lnTo>
                    <a:lnTo>
                      <a:pt x="5898" y="3641"/>
                    </a:lnTo>
                    <a:lnTo>
                      <a:pt x="5856" y="3544"/>
                    </a:lnTo>
                    <a:lnTo>
                      <a:pt x="5814" y="3498"/>
                    </a:lnTo>
                    <a:lnTo>
                      <a:pt x="5771" y="3448"/>
                    </a:lnTo>
                    <a:lnTo>
                      <a:pt x="5730" y="3353"/>
                    </a:lnTo>
                    <a:lnTo>
                      <a:pt x="5686" y="3306"/>
                    </a:lnTo>
                    <a:lnTo>
                      <a:pt x="5644" y="3256"/>
                    </a:lnTo>
                    <a:lnTo>
                      <a:pt x="5559" y="3162"/>
                    </a:lnTo>
                    <a:lnTo>
                      <a:pt x="5518" y="3113"/>
                    </a:lnTo>
                    <a:lnTo>
                      <a:pt x="5474" y="3066"/>
                    </a:lnTo>
                    <a:lnTo>
                      <a:pt x="5432" y="3018"/>
                    </a:lnTo>
                    <a:lnTo>
                      <a:pt x="5347" y="2921"/>
                    </a:lnTo>
                    <a:lnTo>
                      <a:pt x="5304" y="2874"/>
                    </a:lnTo>
                    <a:lnTo>
                      <a:pt x="5263" y="2827"/>
                    </a:lnTo>
                    <a:lnTo>
                      <a:pt x="5178" y="2778"/>
                    </a:lnTo>
                    <a:lnTo>
                      <a:pt x="5135" y="2731"/>
                    </a:lnTo>
                    <a:lnTo>
                      <a:pt x="5092" y="2682"/>
                    </a:lnTo>
                    <a:lnTo>
                      <a:pt x="5007" y="2634"/>
                    </a:lnTo>
                    <a:lnTo>
                      <a:pt x="4966" y="2586"/>
                    </a:lnTo>
                    <a:lnTo>
                      <a:pt x="4880" y="2539"/>
                    </a:lnTo>
                    <a:lnTo>
                      <a:pt x="4795" y="2491"/>
                    </a:lnTo>
                    <a:lnTo>
                      <a:pt x="4753" y="2442"/>
                    </a:lnTo>
                    <a:lnTo>
                      <a:pt x="4625" y="2396"/>
                    </a:lnTo>
                    <a:lnTo>
                      <a:pt x="4540" y="2347"/>
                    </a:lnTo>
                    <a:lnTo>
                      <a:pt x="4456" y="2299"/>
                    </a:lnTo>
                    <a:lnTo>
                      <a:pt x="4371" y="2251"/>
                    </a:lnTo>
                    <a:lnTo>
                      <a:pt x="4243" y="2204"/>
                    </a:lnTo>
                    <a:lnTo>
                      <a:pt x="4116" y="2156"/>
                    </a:lnTo>
                    <a:lnTo>
                      <a:pt x="3947" y="2107"/>
                    </a:lnTo>
                    <a:lnTo>
                      <a:pt x="3692" y="2061"/>
                    </a:lnTo>
                    <a:lnTo>
                      <a:pt x="2717" y="2061"/>
                    </a:lnTo>
                    <a:lnTo>
                      <a:pt x="2505" y="2107"/>
                    </a:lnTo>
                    <a:close/>
                    <a:moveTo>
                      <a:pt x="2817" y="3707"/>
                    </a:moveTo>
                    <a:lnTo>
                      <a:pt x="2725" y="3733"/>
                    </a:lnTo>
                    <a:lnTo>
                      <a:pt x="2654" y="3759"/>
                    </a:lnTo>
                    <a:lnTo>
                      <a:pt x="2583" y="3786"/>
                    </a:lnTo>
                    <a:lnTo>
                      <a:pt x="2514" y="3813"/>
                    </a:lnTo>
                    <a:lnTo>
                      <a:pt x="2466" y="3839"/>
                    </a:lnTo>
                    <a:lnTo>
                      <a:pt x="2419" y="3866"/>
                    </a:lnTo>
                    <a:lnTo>
                      <a:pt x="2371" y="3892"/>
                    </a:lnTo>
                    <a:lnTo>
                      <a:pt x="2326" y="3919"/>
                    </a:lnTo>
                    <a:lnTo>
                      <a:pt x="2302" y="3944"/>
                    </a:lnTo>
                    <a:lnTo>
                      <a:pt x="2255" y="3972"/>
                    </a:lnTo>
                    <a:lnTo>
                      <a:pt x="2209" y="3997"/>
                    </a:lnTo>
                    <a:lnTo>
                      <a:pt x="2186" y="4024"/>
                    </a:lnTo>
                    <a:lnTo>
                      <a:pt x="2162" y="4050"/>
                    </a:lnTo>
                    <a:lnTo>
                      <a:pt x="2115" y="4077"/>
                    </a:lnTo>
                    <a:lnTo>
                      <a:pt x="2091" y="4103"/>
                    </a:lnTo>
                    <a:lnTo>
                      <a:pt x="2069" y="4130"/>
                    </a:lnTo>
                    <a:lnTo>
                      <a:pt x="2045" y="4157"/>
                    </a:lnTo>
                    <a:lnTo>
                      <a:pt x="2021" y="4183"/>
                    </a:lnTo>
                    <a:lnTo>
                      <a:pt x="1975" y="4209"/>
                    </a:lnTo>
                    <a:lnTo>
                      <a:pt x="1951" y="4236"/>
                    </a:lnTo>
                    <a:lnTo>
                      <a:pt x="1927" y="4261"/>
                    </a:lnTo>
                    <a:lnTo>
                      <a:pt x="1903" y="4316"/>
                    </a:lnTo>
                    <a:lnTo>
                      <a:pt x="1834" y="4394"/>
                    </a:lnTo>
                    <a:lnTo>
                      <a:pt x="1810" y="4420"/>
                    </a:lnTo>
                    <a:lnTo>
                      <a:pt x="1787" y="4447"/>
                    </a:lnTo>
                    <a:lnTo>
                      <a:pt x="1763" y="4500"/>
                    </a:lnTo>
                    <a:lnTo>
                      <a:pt x="1741" y="4526"/>
                    </a:lnTo>
                    <a:lnTo>
                      <a:pt x="1718" y="4578"/>
                    </a:lnTo>
                    <a:lnTo>
                      <a:pt x="1693" y="4606"/>
                    </a:lnTo>
                    <a:lnTo>
                      <a:pt x="1647" y="4711"/>
                    </a:lnTo>
                    <a:lnTo>
                      <a:pt x="1623" y="4766"/>
                    </a:lnTo>
                    <a:lnTo>
                      <a:pt x="1599" y="4817"/>
                    </a:lnTo>
                    <a:lnTo>
                      <a:pt x="1576" y="4870"/>
                    </a:lnTo>
                    <a:lnTo>
                      <a:pt x="1552" y="4924"/>
                    </a:lnTo>
                    <a:lnTo>
                      <a:pt x="1530" y="5003"/>
                    </a:lnTo>
                    <a:lnTo>
                      <a:pt x="1507" y="5083"/>
                    </a:lnTo>
                    <a:lnTo>
                      <a:pt x="1482" y="5187"/>
                    </a:lnTo>
                    <a:lnTo>
                      <a:pt x="1459" y="5292"/>
                    </a:lnTo>
                    <a:lnTo>
                      <a:pt x="1436" y="5504"/>
                    </a:lnTo>
                    <a:lnTo>
                      <a:pt x="1436" y="5821"/>
                    </a:lnTo>
                    <a:lnTo>
                      <a:pt x="1459" y="6032"/>
                    </a:lnTo>
                    <a:lnTo>
                      <a:pt x="1482" y="6165"/>
                    </a:lnTo>
                    <a:lnTo>
                      <a:pt x="1507" y="6245"/>
                    </a:lnTo>
                    <a:lnTo>
                      <a:pt x="1530" y="6323"/>
                    </a:lnTo>
                    <a:lnTo>
                      <a:pt x="1552" y="6403"/>
                    </a:lnTo>
                    <a:lnTo>
                      <a:pt x="1576" y="6482"/>
                    </a:lnTo>
                    <a:lnTo>
                      <a:pt x="1599" y="6536"/>
                    </a:lnTo>
                    <a:lnTo>
                      <a:pt x="1647" y="6640"/>
                    </a:lnTo>
                    <a:lnTo>
                      <a:pt x="1670" y="6668"/>
                    </a:lnTo>
                    <a:lnTo>
                      <a:pt x="1693" y="6720"/>
                    </a:lnTo>
                    <a:lnTo>
                      <a:pt x="1718" y="6773"/>
                    </a:lnTo>
                    <a:lnTo>
                      <a:pt x="1741" y="6799"/>
                    </a:lnTo>
                    <a:lnTo>
                      <a:pt x="1763" y="6826"/>
                    </a:lnTo>
                    <a:lnTo>
                      <a:pt x="1787" y="6879"/>
                    </a:lnTo>
                    <a:lnTo>
                      <a:pt x="1810" y="6906"/>
                    </a:lnTo>
                    <a:lnTo>
                      <a:pt x="1834" y="6932"/>
                    </a:lnTo>
                    <a:lnTo>
                      <a:pt x="1858" y="6985"/>
                    </a:lnTo>
                    <a:lnTo>
                      <a:pt x="1881" y="7010"/>
                    </a:lnTo>
                    <a:lnTo>
                      <a:pt x="1903" y="7037"/>
                    </a:lnTo>
                    <a:lnTo>
                      <a:pt x="1927" y="7065"/>
                    </a:lnTo>
                    <a:lnTo>
                      <a:pt x="1975" y="7116"/>
                    </a:lnTo>
                    <a:lnTo>
                      <a:pt x="1998" y="7143"/>
                    </a:lnTo>
                    <a:lnTo>
                      <a:pt x="2021" y="7169"/>
                    </a:lnTo>
                    <a:lnTo>
                      <a:pt x="2045" y="7197"/>
                    </a:lnTo>
                    <a:lnTo>
                      <a:pt x="2091" y="7223"/>
                    </a:lnTo>
                    <a:lnTo>
                      <a:pt x="2115" y="7249"/>
                    </a:lnTo>
                    <a:lnTo>
                      <a:pt x="2138" y="7276"/>
                    </a:lnTo>
                    <a:lnTo>
                      <a:pt x="2186" y="7302"/>
                    </a:lnTo>
                    <a:lnTo>
                      <a:pt x="2209" y="7327"/>
                    </a:lnTo>
                    <a:lnTo>
                      <a:pt x="2231" y="7356"/>
                    </a:lnTo>
                    <a:lnTo>
                      <a:pt x="2279" y="7382"/>
                    </a:lnTo>
                    <a:lnTo>
                      <a:pt x="2326" y="7407"/>
                    </a:lnTo>
                    <a:lnTo>
                      <a:pt x="2349" y="7434"/>
                    </a:lnTo>
                    <a:lnTo>
                      <a:pt x="2397" y="7460"/>
                    </a:lnTo>
                    <a:lnTo>
                      <a:pt x="2443" y="7486"/>
                    </a:lnTo>
                    <a:lnTo>
                      <a:pt x="2489" y="7514"/>
                    </a:lnTo>
                    <a:lnTo>
                      <a:pt x="2630" y="7566"/>
                    </a:lnTo>
                    <a:lnTo>
                      <a:pt x="2699" y="7593"/>
                    </a:lnTo>
                    <a:lnTo>
                      <a:pt x="2794" y="7619"/>
                    </a:lnTo>
                    <a:lnTo>
                      <a:pt x="2888" y="7644"/>
                    </a:lnTo>
                    <a:lnTo>
                      <a:pt x="3098" y="7673"/>
                    </a:lnTo>
                    <a:lnTo>
                      <a:pt x="3333" y="7673"/>
                    </a:lnTo>
                    <a:lnTo>
                      <a:pt x="3520" y="7644"/>
                    </a:lnTo>
                    <a:lnTo>
                      <a:pt x="3637" y="7619"/>
                    </a:lnTo>
                    <a:lnTo>
                      <a:pt x="3732" y="7593"/>
                    </a:lnTo>
                    <a:lnTo>
                      <a:pt x="3801" y="7566"/>
                    </a:lnTo>
                    <a:lnTo>
                      <a:pt x="3872" y="7540"/>
                    </a:lnTo>
                    <a:lnTo>
                      <a:pt x="3917" y="7514"/>
                    </a:lnTo>
                    <a:lnTo>
                      <a:pt x="3965" y="7486"/>
                    </a:lnTo>
                    <a:lnTo>
                      <a:pt x="4059" y="7434"/>
                    </a:lnTo>
                    <a:lnTo>
                      <a:pt x="4105" y="7407"/>
                    </a:lnTo>
                    <a:lnTo>
                      <a:pt x="4129" y="7382"/>
                    </a:lnTo>
                    <a:lnTo>
                      <a:pt x="4176" y="7356"/>
                    </a:lnTo>
                    <a:lnTo>
                      <a:pt x="4223" y="7327"/>
                    </a:lnTo>
                    <a:lnTo>
                      <a:pt x="4245" y="7302"/>
                    </a:lnTo>
                    <a:lnTo>
                      <a:pt x="4271" y="7276"/>
                    </a:lnTo>
                    <a:lnTo>
                      <a:pt x="4316" y="7249"/>
                    </a:lnTo>
                    <a:lnTo>
                      <a:pt x="4340" y="7223"/>
                    </a:lnTo>
                    <a:lnTo>
                      <a:pt x="4363" y="7197"/>
                    </a:lnTo>
                    <a:lnTo>
                      <a:pt x="4387" y="7169"/>
                    </a:lnTo>
                    <a:lnTo>
                      <a:pt x="4411" y="7143"/>
                    </a:lnTo>
                    <a:lnTo>
                      <a:pt x="4433" y="7116"/>
                    </a:lnTo>
                    <a:lnTo>
                      <a:pt x="4456" y="7090"/>
                    </a:lnTo>
                    <a:lnTo>
                      <a:pt x="4480" y="7065"/>
                    </a:lnTo>
                    <a:lnTo>
                      <a:pt x="4504" y="7037"/>
                    </a:lnTo>
                    <a:lnTo>
                      <a:pt x="4527" y="7010"/>
                    </a:lnTo>
                    <a:lnTo>
                      <a:pt x="4551" y="6985"/>
                    </a:lnTo>
                    <a:lnTo>
                      <a:pt x="4573" y="6957"/>
                    </a:lnTo>
                    <a:lnTo>
                      <a:pt x="4596" y="6932"/>
                    </a:lnTo>
                    <a:lnTo>
                      <a:pt x="4621" y="6906"/>
                    </a:lnTo>
                    <a:lnTo>
                      <a:pt x="4644" y="6853"/>
                    </a:lnTo>
                    <a:lnTo>
                      <a:pt x="4667" y="6826"/>
                    </a:lnTo>
                    <a:lnTo>
                      <a:pt x="4691" y="6799"/>
                    </a:lnTo>
                    <a:lnTo>
                      <a:pt x="4715" y="6748"/>
                    </a:lnTo>
                    <a:lnTo>
                      <a:pt x="4737" y="6695"/>
                    </a:lnTo>
                    <a:lnTo>
                      <a:pt x="4761" y="6668"/>
                    </a:lnTo>
                    <a:lnTo>
                      <a:pt x="4807" y="6562"/>
                    </a:lnTo>
                    <a:lnTo>
                      <a:pt x="4832" y="6508"/>
                    </a:lnTo>
                    <a:lnTo>
                      <a:pt x="4855" y="6456"/>
                    </a:lnTo>
                    <a:lnTo>
                      <a:pt x="4879" y="6378"/>
                    </a:lnTo>
                    <a:lnTo>
                      <a:pt x="4902" y="6298"/>
                    </a:lnTo>
                    <a:lnTo>
                      <a:pt x="4924" y="6219"/>
                    </a:lnTo>
                    <a:lnTo>
                      <a:pt x="4950" y="6112"/>
                    </a:lnTo>
                    <a:lnTo>
                      <a:pt x="4972" y="5954"/>
                    </a:lnTo>
                    <a:lnTo>
                      <a:pt x="4972" y="5371"/>
                    </a:lnTo>
                    <a:lnTo>
                      <a:pt x="4950" y="5214"/>
                    </a:lnTo>
                    <a:lnTo>
                      <a:pt x="4924" y="5135"/>
                    </a:lnTo>
                    <a:lnTo>
                      <a:pt x="4902" y="5028"/>
                    </a:lnTo>
                    <a:lnTo>
                      <a:pt x="4879" y="4950"/>
                    </a:lnTo>
                    <a:lnTo>
                      <a:pt x="4832" y="4844"/>
                    </a:lnTo>
                    <a:lnTo>
                      <a:pt x="4807" y="4791"/>
                    </a:lnTo>
                    <a:lnTo>
                      <a:pt x="4784" y="4711"/>
                    </a:lnTo>
                    <a:lnTo>
                      <a:pt x="4761" y="4686"/>
                    </a:lnTo>
                    <a:lnTo>
                      <a:pt x="4737" y="4633"/>
                    </a:lnTo>
                    <a:lnTo>
                      <a:pt x="4715" y="4578"/>
                    </a:lnTo>
                    <a:lnTo>
                      <a:pt x="4691" y="4553"/>
                    </a:lnTo>
                    <a:lnTo>
                      <a:pt x="4667" y="4500"/>
                    </a:lnTo>
                    <a:lnTo>
                      <a:pt x="4644" y="4474"/>
                    </a:lnTo>
                    <a:lnTo>
                      <a:pt x="4621" y="4447"/>
                    </a:lnTo>
                    <a:lnTo>
                      <a:pt x="4596" y="4394"/>
                    </a:lnTo>
                    <a:lnTo>
                      <a:pt x="4573" y="4367"/>
                    </a:lnTo>
                    <a:lnTo>
                      <a:pt x="4551" y="4341"/>
                    </a:lnTo>
                    <a:lnTo>
                      <a:pt x="4527" y="4316"/>
                    </a:lnTo>
                    <a:lnTo>
                      <a:pt x="4504" y="4290"/>
                    </a:lnTo>
                    <a:lnTo>
                      <a:pt x="4480" y="4261"/>
                    </a:lnTo>
                    <a:lnTo>
                      <a:pt x="4456" y="4236"/>
                    </a:lnTo>
                    <a:lnTo>
                      <a:pt x="4433" y="4209"/>
                    </a:lnTo>
                    <a:lnTo>
                      <a:pt x="4411" y="4183"/>
                    </a:lnTo>
                    <a:lnTo>
                      <a:pt x="4387" y="4157"/>
                    </a:lnTo>
                    <a:lnTo>
                      <a:pt x="4363" y="4130"/>
                    </a:lnTo>
                    <a:lnTo>
                      <a:pt x="4340" y="4103"/>
                    </a:lnTo>
                    <a:lnTo>
                      <a:pt x="4293" y="4077"/>
                    </a:lnTo>
                    <a:lnTo>
                      <a:pt x="4271" y="4050"/>
                    </a:lnTo>
                    <a:lnTo>
                      <a:pt x="4245" y="4024"/>
                    </a:lnTo>
                    <a:lnTo>
                      <a:pt x="4200" y="3997"/>
                    </a:lnTo>
                    <a:lnTo>
                      <a:pt x="4176" y="3972"/>
                    </a:lnTo>
                    <a:lnTo>
                      <a:pt x="4129" y="3944"/>
                    </a:lnTo>
                    <a:lnTo>
                      <a:pt x="4083" y="3919"/>
                    </a:lnTo>
                    <a:lnTo>
                      <a:pt x="4059" y="3892"/>
                    </a:lnTo>
                    <a:lnTo>
                      <a:pt x="3988" y="3866"/>
                    </a:lnTo>
                    <a:lnTo>
                      <a:pt x="3943" y="3839"/>
                    </a:lnTo>
                    <a:lnTo>
                      <a:pt x="3895" y="3813"/>
                    </a:lnTo>
                    <a:lnTo>
                      <a:pt x="3848" y="3786"/>
                    </a:lnTo>
                    <a:lnTo>
                      <a:pt x="3777" y="3759"/>
                    </a:lnTo>
                    <a:lnTo>
                      <a:pt x="3706" y="3733"/>
                    </a:lnTo>
                    <a:lnTo>
                      <a:pt x="3614" y="3707"/>
                    </a:lnTo>
                    <a:lnTo>
                      <a:pt x="3473" y="3680"/>
                    </a:lnTo>
                    <a:lnTo>
                      <a:pt x="2934" y="3680"/>
                    </a:lnTo>
                    <a:lnTo>
                      <a:pt x="2817" y="3707"/>
                    </a:lnTo>
                    <a:close/>
                  </a:path>
                </a:pathLst>
              </a:custGeom>
              <a:noFill/>
              <a:ln w="3175" cap="flat">
                <a:solidFill>
                  <a:srgbClr val="666666">
                    <a:lumMod val="60000"/>
                    <a:lumOff val="40000"/>
                  </a:srgbClr>
                </a:solidFill>
                <a:prstDash val="solid"/>
                <a:round/>
              </a:ln>
              <a:effectLst/>
            </p:spPr>
            <p:txBody>
              <a:bodyPr wrap="square" lIns="45701" tIns="45701" rIns="45701" bIns="45701" numCol="1" anchor="t">
                <a:noAutofit/>
              </a:bodyPr>
              <a:lstStyle/>
              <a:p>
                <a:pPr marL="0" marR="0" lvl="0" indent="0" defTabSz="405765" eaLnBrk="1" fontAlgn="auto" latinLnBrk="0" hangingPunct="1">
                  <a:lnSpc>
                    <a:spcPct val="100000"/>
                  </a:lnSpc>
                  <a:spcBef>
                    <a:spcPts val="0"/>
                  </a:spcBef>
                  <a:spcAft>
                    <a:spcPts val="0"/>
                  </a:spcAft>
                  <a:buClrTx/>
                  <a:buSzTx/>
                  <a:buFontTx/>
                  <a:buNone/>
                  <a:defRPr sz="1200"/>
                </a:pPr>
                <a:endParaRPr kumimoji="0" sz="12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67" name="组合 66"/>
            <p:cNvGrpSpPr/>
            <p:nvPr/>
          </p:nvGrpSpPr>
          <p:grpSpPr>
            <a:xfrm>
              <a:off x="4655793" y="1534577"/>
              <a:ext cx="571042" cy="531106"/>
              <a:chOff x="4765252" y="1730062"/>
              <a:chExt cx="571042" cy="531106"/>
            </a:xfrm>
          </p:grpSpPr>
          <p:sp>
            <p:nvSpPr>
              <p:cNvPr id="93" name="文本框 92"/>
              <p:cNvSpPr txBox="1"/>
              <p:nvPr/>
            </p:nvSpPr>
            <p:spPr>
              <a:xfrm>
                <a:off x="4765252" y="2011843"/>
                <a:ext cx="571042" cy="249325"/>
              </a:xfrm>
              <a:prstGeom prst="rect">
                <a:avLst/>
              </a:prstGeom>
              <a:noFill/>
              <a:ln>
                <a:noFill/>
                <a:prstDash val="dash"/>
              </a:ln>
            </p:spPr>
            <p:txBody>
              <a:bodyPr wrap="none" lIns="35986" tIns="35986" rIns="35986" bIns="35986" rtlCol="0" anchor="ctr">
                <a:noAutofit/>
              </a:bodyPr>
              <a:lstStyle>
                <a:defPPr>
                  <a:defRPr lang="en-US"/>
                </a:defPPr>
                <a:lvl1pPr algn="ctr" defTabSz="914400">
                  <a:defRPr kumimoji="1" sz="1000" kern="0">
                    <a:solidFill>
                      <a:sysClr val="windowText" lastClr="000000"/>
                    </a:solidFill>
                    <a:latin typeface="微软雅黑" panose="020B0503020204020204" charset="-122"/>
                    <a:ea typeface="微软雅黑" panose="020B050302020402020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电力</a:t>
                </a:r>
                <a:endParaRPr kumimoji="1"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94" name="组合 93"/>
              <p:cNvGrpSpPr/>
              <p:nvPr/>
            </p:nvGrpSpPr>
            <p:grpSpPr>
              <a:xfrm>
                <a:off x="4889748" y="1730062"/>
                <a:ext cx="322051" cy="265937"/>
                <a:chOff x="7699376" y="3813176"/>
                <a:chExt cx="952500" cy="865188"/>
              </a:xfrm>
              <a:solidFill>
                <a:srgbClr val="666666">
                  <a:lumMod val="60000"/>
                  <a:lumOff val="40000"/>
                </a:srgbClr>
              </a:solidFill>
            </p:grpSpPr>
            <p:sp>
              <p:nvSpPr>
                <p:cNvPr id="95" name="Freeform 353"/>
                <p:cNvSpPr>
                  <a:spLocks noEditPoints="1"/>
                </p:cNvSpPr>
                <p:nvPr/>
              </p:nvSpPr>
              <p:spPr bwMode="auto">
                <a:xfrm>
                  <a:off x="7751763" y="4397376"/>
                  <a:ext cx="280988" cy="280988"/>
                </a:xfrm>
                <a:custGeom>
                  <a:avLst/>
                  <a:gdLst/>
                  <a:ahLst/>
                  <a:cxnLst>
                    <a:cxn ang="0">
                      <a:pos x="177" y="177"/>
                    </a:cxn>
                    <a:cxn ang="0">
                      <a:pos x="0" y="177"/>
                    </a:cxn>
                    <a:cxn ang="0">
                      <a:pos x="0" y="0"/>
                    </a:cxn>
                    <a:cxn ang="0">
                      <a:pos x="177" y="0"/>
                    </a:cxn>
                    <a:cxn ang="0">
                      <a:pos x="177" y="177"/>
                    </a:cxn>
                    <a:cxn ang="0">
                      <a:pos x="9" y="168"/>
                    </a:cxn>
                    <a:cxn ang="0">
                      <a:pos x="168" y="168"/>
                    </a:cxn>
                    <a:cxn ang="0">
                      <a:pos x="168" y="8"/>
                    </a:cxn>
                    <a:cxn ang="0">
                      <a:pos x="9" y="8"/>
                    </a:cxn>
                    <a:cxn ang="0">
                      <a:pos x="9" y="168"/>
                    </a:cxn>
                  </a:cxnLst>
                  <a:rect l="0" t="0" r="r" b="b"/>
                  <a:pathLst>
                    <a:path w="177" h="177">
                      <a:moveTo>
                        <a:pt x="177" y="177"/>
                      </a:moveTo>
                      <a:lnTo>
                        <a:pt x="0" y="177"/>
                      </a:lnTo>
                      <a:lnTo>
                        <a:pt x="0" y="0"/>
                      </a:lnTo>
                      <a:lnTo>
                        <a:pt x="177" y="0"/>
                      </a:lnTo>
                      <a:lnTo>
                        <a:pt x="177" y="177"/>
                      </a:lnTo>
                      <a:close/>
                      <a:moveTo>
                        <a:pt x="9" y="168"/>
                      </a:moveTo>
                      <a:lnTo>
                        <a:pt x="168" y="168"/>
                      </a:lnTo>
                      <a:lnTo>
                        <a:pt x="168" y="8"/>
                      </a:lnTo>
                      <a:lnTo>
                        <a:pt x="9" y="8"/>
                      </a:lnTo>
                      <a:lnTo>
                        <a:pt x="9" y="168"/>
                      </a:lnTo>
                      <a:close/>
                    </a:path>
                  </a:pathLst>
                </a:custGeom>
                <a:grpFill/>
                <a:ln w="9525">
                  <a:solidFill>
                    <a:srgbClr val="666666">
                      <a:lumMod val="60000"/>
                      <a:lumOff val="40000"/>
                    </a:srgbClr>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6" name="Freeform 354"/>
                <p:cNvSpPr>
                  <a:spLocks noEditPoints="1"/>
                </p:cNvSpPr>
                <p:nvPr/>
              </p:nvSpPr>
              <p:spPr bwMode="auto">
                <a:xfrm>
                  <a:off x="7824788" y="4449763"/>
                  <a:ext cx="138113" cy="173038"/>
                </a:xfrm>
                <a:custGeom>
                  <a:avLst/>
                  <a:gdLst/>
                  <a:ahLst/>
                  <a:cxnLst>
                    <a:cxn ang="0">
                      <a:pos x="38" y="109"/>
                    </a:cxn>
                    <a:cxn ang="0">
                      <a:pos x="28" y="109"/>
                    </a:cxn>
                    <a:cxn ang="0">
                      <a:pos x="38" y="63"/>
                    </a:cxn>
                    <a:cxn ang="0">
                      <a:pos x="0" y="63"/>
                    </a:cxn>
                    <a:cxn ang="0">
                      <a:pos x="21" y="0"/>
                    </a:cxn>
                    <a:cxn ang="0">
                      <a:pos x="65" y="0"/>
                    </a:cxn>
                    <a:cxn ang="0">
                      <a:pos x="52" y="33"/>
                    </a:cxn>
                    <a:cxn ang="0">
                      <a:pos x="87" y="33"/>
                    </a:cxn>
                    <a:cxn ang="0">
                      <a:pos x="38" y="109"/>
                    </a:cxn>
                    <a:cxn ang="0">
                      <a:pos x="12" y="54"/>
                    </a:cxn>
                    <a:cxn ang="0">
                      <a:pos x="51" y="54"/>
                    </a:cxn>
                    <a:cxn ang="0">
                      <a:pos x="42" y="86"/>
                    </a:cxn>
                    <a:cxn ang="0">
                      <a:pos x="70" y="42"/>
                    </a:cxn>
                    <a:cxn ang="0">
                      <a:pos x="40" y="42"/>
                    </a:cxn>
                    <a:cxn ang="0">
                      <a:pos x="52" y="9"/>
                    </a:cxn>
                    <a:cxn ang="0">
                      <a:pos x="28" y="9"/>
                    </a:cxn>
                    <a:cxn ang="0">
                      <a:pos x="12" y="54"/>
                    </a:cxn>
                  </a:cxnLst>
                  <a:rect l="0" t="0" r="r" b="b"/>
                  <a:pathLst>
                    <a:path w="87" h="109">
                      <a:moveTo>
                        <a:pt x="38" y="109"/>
                      </a:moveTo>
                      <a:lnTo>
                        <a:pt x="28" y="109"/>
                      </a:lnTo>
                      <a:lnTo>
                        <a:pt x="38" y="63"/>
                      </a:lnTo>
                      <a:lnTo>
                        <a:pt x="0" y="63"/>
                      </a:lnTo>
                      <a:lnTo>
                        <a:pt x="21" y="0"/>
                      </a:lnTo>
                      <a:lnTo>
                        <a:pt x="65" y="0"/>
                      </a:lnTo>
                      <a:lnTo>
                        <a:pt x="52" y="33"/>
                      </a:lnTo>
                      <a:lnTo>
                        <a:pt x="87" y="33"/>
                      </a:lnTo>
                      <a:lnTo>
                        <a:pt x="38" y="109"/>
                      </a:lnTo>
                      <a:close/>
                      <a:moveTo>
                        <a:pt x="12" y="54"/>
                      </a:moveTo>
                      <a:lnTo>
                        <a:pt x="51" y="54"/>
                      </a:lnTo>
                      <a:lnTo>
                        <a:pt x="42" y="86"/>
                      </a:lnTo>
                      <a:lnTo>
                        <a:pt x="70" y="42"/>
                      </a:lnTo>
                      <a:lnTo>
                        <a:pt x="40" y="42"/>
                      </a:lnTo>
                      <a:lnTo>
                        <a:pt x="52" y="9"/>
                      </a:lnTo>
                      <a:lnTo>
                        <a:pt x="28" y="9"/>
                      </a:lnTo>
                      <a:lnTo>
                        <a:pt x="12" y="54"/>
                      </a:lnTo>
                      <a:close/>
                    </a:path>
                  </a:pathLst>
                </a:custGeom>
                <a:grpFill/>
                <a:ln w="9525">
                  <a:solidFill>
                    <a:srgbClr val="666666">
                      <a:lumMod val="60000"/>
                      <a:lumOff val="40000"/>
                    </a:srgbClr>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7" name="Rectangle 355"/>
                <p:cNvSpPr>
                  <a:spLocks noChangeArrowheads="1"/>
                </p:cNvSpPr>
                <p:nvPr/>
              </p:nvSpPr>
              <p:spPr bwMode="auto">
                <a:xfrm>
                  <a:off x="7699376" y="4664076"/>
                  <a:ext cx="647700" cy="14288"/>
                </a:xfrm>
                <a:prstGeom prst="rect">
                  <a:avLst/>
                </a:prstGeom>
                <a:grpFill/>
                <a:ln w="9525">
                  <a:solidFill>
                    <a:srgbClr val="666666">
                      <a:lumMod val="60000"/>
                      <a:lumOff val="40000"/>
                    </a:srgbClr>
                  </a:solidFill>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8" name="Rectangle 356"/>
                <p:cNvSpPr>
                  <a:spLocks noChangeArrowheads="1"/>
                </p:cNvSpPr>
                <p:nvPr/>
              </p:nvSpPr>
              <p:spPr bwMode="auto">
                <a:xfrm>
                  <a:off x="7804151" y="4324351"/>
                  <a:ext cx="14288" cy="77788"/>
                </a:xfrm>
                <a:prstGeom prst="rect">
                  <a:avLst/>
                </a:prstGeom>
                <a:grpFill/>
                <a:ln w="9525">
                  <a:solidFill>
                    <a:srgbClr val="666666">
                      <a:lumMod val="60000"/>
                      <a:lumOff val="40000"/>
                    </a:srgbClr>
                  </a:solidFill>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9" name="Rectangle 357"/>
                <p:cNvSpPr>
                  <a:spLocks noChangeArrowheads="1"/>
                </p:cNvSpPr>
                <p:nvPr/>
              </p:nvSpPr>
              <p:spPr bwMode="auto">
                <a:xfrm>
                  <a:off x="7788276" y="4340226"/>
                  <a:ext cx="47625" cy="14288"/>
                </a:xfrm>
                <a:prstGeom prst="rect">
                  <a:avLst/>
                </a:prstGeom>
                <a:grpFill/>
                <a:ln w="9525">
                  <a:solidFill>
                    <a:srgbClr val="666666">
                      <a:lumMod val="60000"/>
                      <a:lumOff val="40000"/>
                    </a:srgbClr>
                  </a:solidFill>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0" name="Rectangle 358"/>
                <p:cNvSpPr>
                  <a:spLocks noChangeArrowheads="1"/>
                </p:cNvSpPr>
                <p:nvPr/>
              </p:nvSpPr>
              <p:spPr bwMode="auto">
                <a:xfrm>
                  <a:off x="7788276" y="4368801"/>
                  <a:ext cx="47625" cy="14288"/>
                </a:xfrm>
                <a:prstGeom prst="rect">
                  <a:avLst/>
                </a:prstGeom>
                <a:grpFill/>
                <a:ln w="9525">
                  <a:solidFill>
                    <a:srgbClr val="666666">
                      <a:lumMod val="60000"/>
                      <a:lumOff val="40000"/>
                    </a:srgbClr>
                  </a:solidFill>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1" name="Rectangle 359"/>
                <p:cNvSpPr>
                  <a:spLocks noChangeArrowheads="1"/>
                </p:cNvSpPr>
                <p:nvPr/>
              </p:nvSpPr>
              <p:spPr bwMode="auto">
                <a:xfrm>
                  <a:off x="7885113" y="4324351"/>
                  <a:ext cx="14288" cy="77788"/>
                </a:xfrm>
                <a:prstGeom prst="rect">
                  <a:avLst/>
                </a:prstGeom>
                <a:grpFill/>
                <a:ln w="9525">
                  <a:solidFill>
                    <a:srgbClr val="666666">
                      <a:lumMod val="60000"/>
                      <a:lumOff val="40000"/>
                    </a:srgbClr>
                  </a:solidFill>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2" name="Rectangle 360"/>
                <p:cNvSpPr>
                  <a:spLocks noChangeArrowheads="1"/>
                </p:cNvSpPr>
                <p:nvPr/>
              </p:nvSpPr>
              <p:spPr bwMode="auto">
                <a:xfrm>
                  <a:off x="7869238" y="4340226"/>
                  <a:ext cx="47625" cy="14288"/>
                </a:xfrm>
                <a:prstGeom prst="rect">
                  <a:avLst/>
                </a:prstGeom>
                <a:grpFill/>
                <a:ln w="9525">
                  <a:solidFill>
                    <a:srgbClr val="666666">
                      <a:lumMod val="60000"/>
                      <a:lumOff val="40000"/>
                    </a:srgbClr>
                  </a:solidFill>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3" name="Rectangle 361"/>
                <p:cNvSpPr>
                  <a:spLocks noChangeArrowheads="1"/>
                </p:cNvSpPr>
                <p:nvPr/>
              </p:nvSpPr>
              <p:spPr bwMode="auto">
                <a:xfrm>
                  <a:off x="7869238" y="4368801"/>
                  <a:ext cx="47625" cy="14288"/>
                </a:xfrm>
                <a:prstGeom prst="rect">
                  <a:avLst/>
                </a:prstGeom>
                <a:grpFill/>
                <a:ln w="9525">
                  <a:solidFill>
                    <a:srgbClr val="666666">
                      <a:lumMod val="60000"/>
                      <a:lumOff val="40000"/>
                    </a:srgbClr>
                  </a:solidFill>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4" name="Rectangle 362"/>
                <p:cNvSpPr>
                  <a:spLocks noChangeArrowheads="1"/>
                </p:cNvSpPr>
                <p:nvPr/>
              </p:nvSpPr>
              <p:spPr bwMode="auto">
                <a:xfrm>
                  <a:off x="7966076" y="4324351"/>
                  <a:ext cx="14288" cy="77788"/>
                </a:xfrm>
                <a:prstGeom prst="rect">
                  <a:avLst/>
                </a:prstGeom>
                <a:grpFill/>
                <a:ln w="9525">
                  <a:solidFill>
                    <a:srgbClr val="666666">
                      <a:lumMod val="60000"/>
                      <a:lumOff val="40000"/>
                    </a:srgbClr>
                  </a:solidFill>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5" name="Rectangle 363"/>
                <p:cNvSpPr>
                  <a:spLocks noChangeArrowheads="1"/>
                </p:cNvSpPr>
                <p:nvPr/>
              </p:nvSpPr>
              <p:spPr bwMode="auto">
                <a:xfrm>
                  <a:off x="7950201" y="4340226"/>
                  <a:ext cx="46038" cy="14288"/>
                </a:xfrm>
                <a:prstGeom prst="rect">
                  <a:avLst/>
                </a:prstGeom>
                <a:grpFill/>
                <a:ln w="9525">
                  <a:solidFill>
                    <a:srgbClr val="666666">
                      <a:lumMod val="60000"/>
                      <a:lumOff val="40000"/>
                    </a:srgbClr>
                  </a:solidFill>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6" name="Rectangle 364"/>
                <p:cNvSpPr>
                  <a:spLocks noChangeArrowheads="1"/>
                </p:cNvSpPr>
                <p:nvPr/>
              </p:nvSpPr>
              <p:spPr bwMode="auto">
                <a:xfrm>
                  <a:off x="7950201" y="4368801"/>
                  <a:ext cx="46038" cy="14288"/>
                </a:xfrm>
                <a:prstGeom prst="rect">
                  <a:avLst/>
                </a:prstGeom>
                <a:grpFill/>
                <a:ln w="9525">
                  <a:solidFill>
                    <a:srgbClr val="666666">
                      <a:lumMod val="60000"/>
                      <a:lumOff val="40000"/>
                    </a:srgbClr>
                  </a:solidFill>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7" name="Freeform 365"/>
                <p:cNvSpPr>
                  <a:spLocks noEditPoints="1"/>
                </p:cNvSpPr>
                <p:nvPr/>
              </p:nvSpPr>
              <p:spPr bwMode="auto">
                <a:xfrm>
                  <a:off x="8043863" y="3813176"/>
                  <a:ext cx="608013" cy="865188"/>
                </a:xfrm>
                <a:custGeom>
                  <a:avLst/>
                  <a:gdLst/>
                  <a:ahLst/>
                  <a:cxnLst>
                    <a:cxn ang="0">
                      <a:pos x="0" y="305"/>
                    </a:cxn>
                    <a:cxn ang="0">
                      <a:pos x="56" y="230"/>
                    </a:cxn>
                    <a:cxn ang="0">
                      <a:pos x="73" y="153"/>
                    </a:cxn>
                    <a:cxn ang="0">
                      <a:pos x="11" y="179"/>
                    </a:cxn>
                    <a:cxn ang="0">
                      <a:pos x="71" y="99"/>
                    </a:cxn>
                    <a:cxn ang="0">
                      <a:pos x="17" y="71"/>
                    </a:cxn>
                    <a:cxn ang="0">
                      <a:pos x="11" y="67"/>
                    </a:cxn>
                    <a:cxn ang="0">
                      <a:pos x="73" y="19"/>
                    </a:cxn>
                    <a:cxn ang="0">
                      <a:pos x="135" y="0"/>
                    </a:cxn>
                    <a:cxn ang="0">
                      <a:pos x="147" y="17"/>
                    </a:cxn>
                    <a:cxn ang="0">
                      <a:pos x="207" y="97"/>
                    </a:cxn>
                    <a:cxn ang="0">
                      <a:pos x="146" y="71"/>
                    </a:cxn>
                    <a:cxn ang="0">
                      <a:pos x="208" y="147"/>
                    </a:cxn>
                    <a:cxn ang="0">
                      <a:pos x="202" y="179"/>
                    </a:cxn>
                    <a:cxn ang="0">
                      <a:pos x="146" y="155"/>
                    </a:cxn>
                    <a:cxn ang="0">
                      <a:pos x="218" y="310"/>
                    </a:cxn>
                    <a:cxn ang="0">
                      <a:pos x="158" y="235"/>
                    </a:cxn>
                    <a:cxn ang="0">
                      <a:pos x="114" y="265"/>
                    </a:cxn>
                    <a:cxn ang="0">
                      <a:pos x="54" y="305"/>
                    </a:cxn>
                    <a:cxn ang="0">
                      <a:pos x="54" y="305"/>
                    </a:cxn>
                    <a:cxn ang="0">
                      <a:pos x="105" y="265"/>
                    </a:cxn>
                    <a:cxn ang="0">
                      <a:pos x="109" y="262"/>
                    </a:cxn>
                    <a:cxn ang="0">
                      <a:pos x="61" y="232"/>
                    </a:cxn>
                    <a:cxn ang="0">
                      <a:pos x="141" y="157"/>
                    </a:cxn>
                    <a:cxn ang="0">
                      <a:pos x="63" y="223"/>
                    </a:cxn>
                    <a:cxn ang="0">
                      <a:pos x="78" y="153"/>
                    </a:cxn>
                    <a:cxn ang="0">
                      <a:pos x="78" y="153"/>
                    </a:cxn>
                    <a:cxn ang="0">
                      <a:pos x="146" y="105"/>
                    </a:cxn>
                    <a:cxn ang="0">
                      <a:pos x="136" y="148"/>
                    </a:cxn>
                    <a:cxn ang="0">
                      <a:pos x="18" y="148"/>
                    </a:cxn>
                    <a:cxn ang="0">
                      <a:pos x="18" y="148"/>
                    </a:cxn>
                    <a:cxn ang="0">
                      <a:pos x="141" y="75"/>
                    </a:cxn>
                    <a:cxn ang="0">
                      <a:pos x="78" y="143"/>
                    </a:cxn>
                    <a:cxn ang="0">
                      <a:pos x="79" y="71"/>
                    </a:cxn>
                    <a:cxn ang="0">
                      <a:pos x="79" y="71"/>
                    </a:cxn>
                    <a:cxn ang="0">
                      <a:pos x="146" y="23"/>
                    </a:cxn>
                    <a:cxn ang="0">
                      <a:pos x="135" y="66"/>
                    </a:cxn>
                    <a:cxn ang="0">
                      <a:pos x="18" y="66"/>
                    </a:cxn>
                    <a:cxn ang="0">
                      <a:pos x="18" y="66"/>
                    </a:cxn>
                    <a:cxn ang="0">
                      <a:pos x="141" y="11"/>
                    </a:cxn>
                    <a:cxn ang="0">
                      <a:pos x="78" y="11"/>
                    </a:cxn>
                    <a:cxn ang="0">
                      <a:pos x="78" y="11"/>
                    </a:cxn>
                    <a:cxn ang="0">
                      <a:pos x="137" y="5"/>
                    </a:cxn>
                    <a:cxn ang="0">
                      <a:pos x="80" y="6"/>
                    </a:cxn>
                  </a:cxnLst>
                  <a:rect l="0" t="0" r="r" b="b"/>
                  <a:pathLst>
                    <a:path w="218" h="310">
                      <a:moveTo>
                        <a:pt x="218" y="310"/>
                      </a:moveTo>
                      <a:cubicBezTo>
                        <a:pt x="0" y="310"/>
                        <a:pt x="0" y="310"/>
                        <a:pt x="0" y="310"/>
                      </a:cubicBezTo>
                      <a:cubicBezTo>
                        <a:pt x="0" y="305"/>
                        <a:pt x="0" y="305"/>
                        <a:pt x="0" y="305"/>
                      </a:cubicBezTo>
                      <a:cubicBezTo>
                        <a:pt x="40" y="305"/>
                        <a:pt x="40" y="305"/>
                        <a:pt x="40" y="305"/>
                      </a:cubicBezTo>
                      <a:cubicBezTo>
                        <a:pt x="56" y="231"/>
                        <a:pt x="56" y="231"/>
                        <a:pt x="56" y="231"/>
                      </a:cubicBezTo>
                      <a:cubicBezTo>
                        <a:pt x="56" y="230"/>
                        <a:pt x="56" y="230"/>
                        <a:pt x="56" y="230"/>
                      </a:cubicBezTo>
                      <a:cubicBezTo>
                        <a:pt x="56" y="230"/>
                        <a:pt x="56" y="230"/>
                        <a:pt x="56" y="230"/>
                      </a:cubicBezTo>
                      <a:cubicBezTo>
                        <a:pt x="73" y="155"/>
                        <a:pt x="73" y="155"/>
                        <a:pt x="73" y="155"/>
                      </a:cubicBezTo>
                      <a:cubicBezTo>
                        <a:pt x="73" y="153"/>
                        <a:pt x="73" y="153"/>
                        <a:pt x="73" y="153"/>
                      </a:cubicBezTo>
                      <a:cubicBezTo>
                        <a:pt x="17" y="153"/>
                        <a:pt x="17" y="153"/>
                        <a:pt x="17" y="153"/>
                      </a:cubicBezTo>
                      <a:cubicBezTo>
                        <a:pt x="17" y="179"/>
                        <a:pt x="17" y="179"/>
                        <a:pt x="17" y="179"/>
                      </a:cubicBezTo>
                      <a:cubicBezTo>
                        <a:pt x="11" y="179"/>
                        <a:pt x="11" y="179"/>
                        <a:pt x="11" y="179"/>
                      </a:cubicBezTo>
                      <a:cubicBezTo>
                        <a:pt x="11" y="148"/>
                        <a:pt x="11" y="148"/>
                        <a:pt x="11" y="148"/>
                      </a:cubicBezTo>
                      <a:cubicBezTo>
                        <a:pt x="10" y="147"/>
                        <a:pt x="10" y="147"/>
                        <a:pt x="10" y="147"/>
                      </a:cubicBezTo>
                      <a:cubicBezTo>
                        <a:pt x="71" y="99"/>
                        <a:pt x="71" y="99"/>
                        <a:pt x="71" y="99"/>
                      </a:cubicBezTo>
                      <a:cubicBezTo>
                        <a:pt x="73" y="101"/>
                        <a:pt x="73" y="101"/>
                        <a:pt x="73" y="101"/>
                      </a:cubicBezTo>
                      <a:cubicBezTo>
                        <a:pt x="73" y="71"/>
                        <a:pt x="73" y="71"/>
                        <a:pt x="73" y="71"/>
                      </a:cubicBezTo>
                      <a:cubicBezTo>
                        <a:pt x="17" y="71"/>
                        <a:pt x="17" y="71"/>
                        <a:pt x="17" y="71"/>
                      </a:cubicBezTo>
                      <a:cubicBezTo>
                        <a:pt x="17" y="97"/>
                        <a:pt x="17" y="97"/>
                        <a:pt x="17" y="97"/>
                      </a:cubicBezTo>
                      <a:cubicBezTo>
                        <a:pt x="11" y="97"/>
                        <a:pt x="11" y="97"/>
                        <a:pt x="11" y="97"/>
                      </a:cubicBezTo>
                      <a:cubicBezTo>
                        <a:pt x="11" y="67"/>
                        <a:pt x="11" y="67"/>
                        <a:pt x="11" y="67"/>
                      </a:cubicBezTo>
                      <a:cubicBezTo>
                        <a:pt x="10" y="65"/>
                        <a:pt x="10" y="65"/>
                        <a:pt x="10" y="65"/>
                      </a:cubicBezTo>
                      <a:cubicBezTo>
                        <a:pt x="71" y="17"/>
                        <a:pt x="71" y="17"/>
                        <a:pt x="71" y="17"/>
                      </a:cubicBezTo>
                      <a:cubicBezTo>
                        <a:pt x="73" y="19"/>
                        <a:pt x="73" y="19"/>
                        <a:pt x="73" y="19"/>
                      </a:cubicBezTo>
                      <a:cubicBezTo>
                        <a:pt x="73" y="11"/>
                        <a:pt x="73" y="11"/>
                        <a:pt x="73" y="11"/>
                      </a:cubicBezTo>
                      <a:cubicBezTo>
                        <a:pt x="73" y="5"/>
                        <a:pt x="77" y="0"/>
                        <a:pt x="83" y="0"/>
                      </a:cubicBezTo>
                      <a:cubicBezTo>
                        <a:pt x="135" y="0"/>
                        <a:pt x="135" y="0"/>
                        <a:pt x="135" y="0"/>
                      </a:cubicBezTo>
                      <a:cubicBezTo>
                        <a:pt x="141" y="0"/>
                        <a:pt x="146" y="5"/>
                        <a:pt x="146" y="11"/>
                      </a:cubicBezTo>
                      <a:cubicBezTo>
                        <a:pt x="146" y="19"/>
                        <a:pt x="146" y="19"/>
                        <a:pt x="146" y="19"/>
                      </a:cubicBezTo>
                      <a:cubicBezTo>
                        <a:pt x="147" y="17"/>
                        <a:pt x="147" y="17"/>
                        <a:pt x="147" y="17"/>
                      </a:cubicBezTo>
                      <a:cubicBezTo>
                        <a:pt x="208" y="65"/>
                        <a:pt x="208" y="65"/>
                        <a:pt x="208" y="65"/>
                      </a:cubicBezTo>
                      <a:cubicBezTo>
                        <a:pt x="207" y="66"/>
                        <a:pt x="207" y="66"/>
                        <a:pt x="207" y="66"/>
                      </a:cubicBezTo>
                      <a:cubicBezTo>
                        <a:pt x="207" y="97"/>
                        <a:pt x="207" y="97"/>
                        <a:pt x="207" y="97"/>
                      </a:cubicBezTo>
                      <a:cubicBezTo>
                        <a:pt x="202" y="97"/>
                        <a:pt x="202" y="97"/>
                        <a:pt x="202" y="97"/>
                      </a:cubicBezTo>
                      <a:cubicBezTo>
                        <a:pt x="202" y="71"/>
                        <a:pt x="202" y="71"/>
                        <a:pt x="202" y="71"/>
                      </a:cubicBezTo>
                      <a:cubicBezTo>
                        <a:pt x="146" y="71"/>
                        <a:pt x="146" y="71"/>
                        <a:pt x="146" y="71"/>
                      </a:cubicBezTo>
                      <a:cubicBezTo>
                        <a:pt x="146" y="101"/>
                        <a:pt x="146" y="101"/>
                        <a:pt x="146" y="101"/>
                      </a:cubicBezTo>
                      <a:cubicBezTo>
                        <a:pt x="147" y="99"/>
                        <a:pt x="147" y="99"/>
                        <a:pt x="147" y="99"/>
                      </a:cubicBezTo>
                      <a:cubicBezTo>
                        <a:pt x="208" y="147"/>
                        <a:pt x="208" y="147"/>
                        <a:pt x="208" y="147"/>
                      </a:cubicBezTo>
                      <a:cubicBezTo>
                        <a:pt x="207" y="148"/>
                        <a:pt x="207" y="148"/>
                        <a:pt x="207" y="148"/>
                      </a:cubicBezTo>
                      <a:cubicBezTo>
                        <a:pt x="207" y="179"/>
                        <a:pt x="207" y="179"/>
                        <a:pt x="207" y="179"/>
                      </a:cubicBezTo>
                      <a:cubicBezTo>
                        <a:pt x="202" y="179"/>
                        <a:pt x="202" y="179"/>
                        <a:pt x="202" y="179"/>
                      </a:cubicBezTo>
                      <a:cubicBezTo>
                        <a:pt x="202" y="153"/>
                        <a:pt x="202" y="153"/>
                        <a:pt x="202" y="153"/>
                      </a:cubicBezTo>
                      <a:cubicBezTo>
                        <a:pt x="146" y="153"/>
                        <a:pt x="146" y="153"/>
                        <a:pt x="146" y="153"/>
                      </a:cubicBezTo>
                      <a:cubicBezTo>
                        <a:pt x="146" y="155"/>
                        <a:pt x="146" y="155"/>
                        <a:pt x="146" y="155"/>
                      </a:cubicBezTo>
                      <a:cubicBezTo>
                        <a:pt x="179" y="305"/>
                        <a:pt x="179" y="305"/>
                        <a:pt x="179" y="305"/>
                      </a:cubicBezTo>
                      <a:cubicBezTo>
                        <a:pt x="218" y="305"/>
                        <a:pt x="218" y="305"/>
                        <a:pt x="218" y="305"/>
                      </a:cubicBezTo>
                      <a:lnTo>
                        <a:pt x="218" y="310"/>
                      </a:lnTo>
                      <a:close/>
                      <a:moveTo>
                        <a:pt x="172" y="305"/>
                      </a:moveTo>
                      <a:cubicBezTo>
                        <a:pt x="173" y="305"/>
                        <a:pt x="173" y="305"/>
                        <a:pt x="173" y="305"/>
                      </a:cubicBezTo>
                      <a:cubicBezTo>
                        <a:pt x="158" y="235"/>
                        <a:pt x="158" y="235"/>
                        <a:pt x="158" y="235"/>
                      </a:cubicBezTo>
                      <a:cubicBezTo>
                        <a:pt x="156" y="233"/>
                        <a:pt x="156" y="233"/>
                        <a:pt x="156" y="233"/>
                      </a:cubicBezTo>
                      <a:cubicBezTo>
                        <a:pt x="158" y="237"/>
                        <a:pt x="158" y="237"/>
                        <a:pt x="158" y="237"/>
                      </a:cubicBezTo>
                      <a:cubicBezTo>
                        <a:pt x="114" y="265"/>
                        <a:pt x="114" y="265"/>
                        <a:pt x="114" y="265"/>
                      </a:cubicBezTo>
                      <a:cubicBezTo>
                        <a:pt x="173" y="304"/>
                        <a:pt x="173" y="304"/>
                        <a:pt x="173" y="304"/>
                      </a:cubicBezTo>
                      <a:lnTo>
                        <a:pt x="172" y="305"/>
                      </a:lnTo>
                      <a:close/>
                      <a:moveTo>
                        <a:pt x="54" y="305"/>
                      </a:moveTo>
                      <a:cubicBezTo>
                        <a:pt x="165" y="305"/>
                        <a:pt x="165" y="305"/>
                        <a:pt x="165" y="305"/>
                      </a:cubicBezTo>
                      <a:cubicBezTo>
                        <a:pt x="109" y="268"/>
                        <a:pt x="109" y="268"/>
                        <a:pt x="109" y="268"/>
                      </a:cubicBezTo>
                      <a:lnTo>
                        <a:pt x="54" y="305"/>
                      </a:lnTo>
                      <a:close/>
                      <a:moveTo>
                        <a:pt x="61" y="232"/>
                      </a:moveTo>
                      <a:cubicBezTo>
                        <a:pt x="46" y="304"/>
                        <a:pt x="46" y="304"/>
                        <a:pt x="46" y="304"/>
                      </a:cubicBezTo>
                      <a:cubicBezTo>
                        <a:pt x="105" y="265"/>
                        <a:pt x="105" y="265"/>
                        <a:pt x="105" y="265"/>
                      </a:cubicBezTo>
                      <a:cubicBezTo>
                        <a:pt x="60" y="237"/>
                        <a:pt x="60" y="237"/>
                        <a:pt x="60" y="237"/>
                      </a:cubicBezTo>
                      <a:cubicBezTo>
                        <a:pt x="63" y="232"/>
                        <a:pt x="63" y="232"/>
                        <a:pt x="63" y="232"/>
                      </a:cubicBezTo>
                      <a:cubicBezTo>
                        <a:pt x="109" y="262"/>
                        <a:pt x="109" y="262"/>
                        <a:pt x="109" y="262"/>
                      </a:cubicBezTo>
                      <a:cubicBezTo>
                        <a:pt x="155" y="232"/>
                        <a:pt x="155" y="232"/>
                        <a:pt x="155" y="232"/>
                      </a:cubicBezTo>
                      <a:cubicBezTo>
                        <a:pt x="108" y="188"/>
                        <a:pt x="108" y="188"/>
                        <a:pt x="108" y="188"/>
                      </a:cubicBezTo>
                      <a:lnTo>
                        <a:pt x="61" y="232"/>
                      </a:lnTo>
                      <a:close/>
                      <a:moveTo>
                        <a:pt x="112" y="185"/>
                      </a:moveTo>
                      <a:cubicBezTo>
                        <a:pt x="156" y="226"/>
                        <a:pt x="156" y="226"/>
                        <a:pt x="156" y="226"/>
                      </a:cubicBezTo>
                      <a:cubicBezTo>
                        <a:pt x="141" y="157"/>
                        <a:pt x="141" y="157"/>
                        <a:pt x="141" y="157"/>
                      </a:cubicBezTo>
                      <a:lnTo>
                        <a:pt x="112" y="185"/>
                      </a:lnTo>
                      <a:close/>
                      <a:moveTo>
                        <a:pt x="77" y="159"/>
                      </a:moveTo>
                      <a:cubicBezTo>
                        <a:pt x="63" y="223"/>
                        <a:pt x="63" y="223"/>
                        <a:pt x="63" y="223"/>
                      </a:cubicBezTo>
                      <a:cubicBezTo>
                        <a:pt x="104" y="185"/>
                        <a:pt x="104" y="185"/>
                        <a:pt x="104" y="185"/>
                      </a:cubicBezTo>
                      <a:lnTo>
                        <a:pt x="77" y="159"/>
                      </a:lnTo>
                      <a:close/>
                      <a:moveTo>
                        <a:pt x="78" y="153"/>
                      </a:moveTo>
                      <a:cubicBezTo>
                        <a:pt x="108" y="181"/>
                        <a:pt x="108" y="181"/>
                        <a:pt x="108" y="181"/>
                      </a:cubicBezTo>
                      <a:cubicBezTo>
                        <a:pt x="139" y="153"/>
                        <a:pt x="139" y="153"/>
                        <a:pt x="139" y="153"/>
                      </a:cubicBezTo>
                      <a:lnTo>
                        <a:pt x="78" y="153"/>
                      </a:lnTo>
                      <a:close/>
                      <a:moveTo>
                        <a:pt x="146" y="148"/>
                      </a:moveTo>
                      <a:cubicBezTo>
                        <a:pt x="201" y="148"/>
                        <a:pt x="201" y="148"/>
                        <a:pt x="201" y="148"/>
                      </a:cubicBezTo>
                      <a:cubicBezTo>
                        <a:pt x="146" y="105"/>
                        <a:pt x="146" y="105"/>
                        <a:pt x="146" y="105"/>
                      </a:cubicBezTo>
                      <a:lnTo>
                        <a:pt x="146" y="148"/>
                      </a:lnTo>
                      <a:close/>
                      <a:moveTo>
                        <a:pt x="80" y="148"/>
                      </a:moveTo>
                      <a:cubicBezTo>
                        <a:pt x="136" y="148"/>
                        <a:pt x="136" y="148"/>
                        <a:pt x="136" y="148"/>
                      </a:cubicBezTo>
                      <a:cubicBezTo>
                        <a:pt x="108" y="114"/>
                        <a:pt x="108" y="114"/>
                        <a:pt x="108" y="114"/>
                      </a:cubicBezTo>
                      <a:lnTo>
                        <a:pt x="80" y="148"/>
                      </a:lnTo>
                      <a:close/>
                      <a:moveTo>
                        <a:pt x="18" y="148"/>
                      </a:moveTo>
                      <a:cubicBezTo>
                        <a:pt x="73" y="148"/>
                        <a:pt x="73" y="148"/>
                        <a:pt x="73" y="148"/>
                      </a:cubicBezTo>
                      <a:cubicBezTo>
                        <a:pt x="73" y="105"/>
                        <a:pt x="73" y="105"/>
                        <a:pt x="73" y="105"/>
                      </a:cubicBezTo>
                      <a:lnTo>
                        <a:pt x="18" y="148"/>
                      </a:lnTo>
                      <a:close/>
                      <a:moveTo>
                        <a:pt x="112" y="110"/>
                      </a:moveTo>
                      <a:cubicBezTo>
                        <a:pt x="141" y="146"/>
                        <a:pt x="141" y="146"/>
                        <a:pt x="141" y="146"/>
                      </a:cubicBezTo>
                      <a:cubicBezTo>
                        <a:pt x="141" y="75"/>
                        <a:pt x="141" y="75"/>
                        <a:pt x="141" y="75"/>
                      </a:cubicBezTo>
                      <a:lnTo>
                        <a:pt x="112" y="110"/>
                      </a:lnTo>
                      <a:close/>
                      <a:moveTo>
                        <a:pt x="78" y="78"/>
                      </a:moveTo>
                      <a:cubicBezTo>
                        <a:pt x="78" y="143"/>
                        <a:pt x="78" y="143"/>
                        <a:pt x="78" y="143"/>
                      </a:cubicBezTo>
                      <a:cubicBezTo>
                        <a:pt x="105" y="110"/>
                        <a:pt x="105" y="110"/>
                        <a:pt x="105" y="110"/>
                      </a:cubicBezTo>
                      <a:lnTo>
                        <a:pt x="78" y="78"/>
                      </a:lnTo>
                      <a:close/>
                      <a:moveTo>
                        <a:pt x="79" y="71"/>
                      </a:moveTo>
                      <a:cubicBezTo>
                        <a:pt x="108" y="106"/>
                        <a:pt x="108" y="106"/>
                        <a:pt x="108" y="106"/>
                      </a:cubicBezTo>
                      <a:cubicBezTo>
                        <a:pt x="137" y="71"/>
                        <a:pt x="137" y="71"/>
                        <a:pt x="137" y="71"/>
                      </a:cubicBezTo>
                      <a:lnTo>
                        <a:pt x="79" y="71"/>
                      </a:lnTo>
                      <a:close/>
                      <a:moveTo>
                        <a:pt x="146" y="66"/>
                      </a:moveTo>
                      <a:cubicBezTo>
                        <a:pt x="201" y="66"/>
                        <a:pt x="201" y="66"/>
                        <a:pt x="201" y="66"/>
                      </a:cubicBezTo>
                      <a:cubicBezTo>
                        <a:pt x="146" y="23"/>
                        <a:pt x="146" y="23"/>
                        <a:pt x="146" y="23"/>
                      </a:cubicBezTo>
                      <a:lnTo>
                        <a:pt x="146" y="66"/>
                      </a:lnTo>
                      <a:close/>
                      <a:moveTo>
                        <a:pt x="82" y="66"/>
                      </a:moveTo>
                      <a:cubicBezTo>
                        <a:pt x="135" y="66"/>
                        <a:pt x="135" y="66"/>
                        <a:pt x="135" y="66"/>
                      </a:cubicBezTo>
                      <a:cubicBezTo>
                        <a:pt x="108" y="40"/>
                        <a:pt x="108" y="40"/>
                        <a:pt x="108" y="40"/>
                      </a:cubicBezTo>
                      <a:lnTo>
                        <a:pt x="82" y="66"/>
                      </a:lnTo>
                      <a:close/>
                      <a:moveTo>
                        <a:pt x="18" y="66"/>
                      </a:moveTo>
                      <a:cubicBezTo>
                        <a:pt x="73" y="66"/>
                        <a:pt x="73" y="66"/>
                        <a:pt x="73" y="66"/>
                      </a:cubicBezTo>
                      <a:cubicBezTo>
                        <a:pt x="73" y="23"/>
                        <a:pt x="73" y="23"/>
                        <a:pt x="73" y="23"/>
                      </a:cubicBezTo>
                      <a:lnTo>
                        <a:pt x="18" y="66"/>
                      </a:lnTo>
                      <a:close/>
                      <a:moveTo>
                        <a:pt x="112" y="37"/>
                      </a:moveTo>
                      <a:cubicBezTo>
                        <a:pt x="141" y="64"/>
                        <a:pt x="141" y="64"/>
                        <a:pt x="141" y="64"/>
                      </a:cubicBezTo>
                      <a:cubicBezTo>
                        <a:pt x="141" y="11"/>
                        <a:pt x="141" y="11"/>
                        <a:pt x="141" y="11"/>
                      </a:cubicBezTo>
                      <a:cubicBezTo>
                        <a:pt x="141" y="10"/>
                        <a:pt x="141" y="10"/>
                        <a:pt x="141" y="9"/>
                      </a:cubicBezTo>
                      <a:lnTo>
                        <a:pt x="112" y="37"/>
                      </a:lnTo>
                      <a:close/>
                      <a:moveTo>
                        <a:pt x="78" y="11"/>
                      </a:moveTo>
                      <a:cubicBezTo>
                        <a:pt x="78" y="62"/>
                        <a:pt x="78" y="62"/>
                        <a:pt x="78" y="62"/>
                      </a:cubicBezTo>
                      <a:cubicBezTo>
                        <a:pt x="104" y="37"/>
                        <a:pt x="104" y="37"/>
                        <a:pt x="104" y="37"/>
                      </a:cubicBezTo>
                      <a:lnTo>
                        <a:pt x="78" y="11"/>
                      </a:lnTo>
                      <a:close/>
                      <a:moveTo>
                        <a:pt x="80" y="6"/>
                      </a:moveTo>
                      <a:cubicBezTo>
                        <a:pt x="108" y="33"/>
                        <a:pt x="108" y="33"/>
                        <a:pt x="108" y="33"/>
                      </a:cubicBezTo>
                      <a:cubicBezTo>
                        <a:pt x="137" y="5"/>
                        <a:pt x="137" y="5"/>
                        <a:pt x="137" y="5"/>
                      </a:cubicBezTo>
                      <a:cubicBezTo>
                        <a:pt x="137" y="5"/>
                        <a:pt x="136" y="5"/>
                        <a:pt x="135" y="5"/>
                      </a:cubicBezTo>
                      <a:cubicBezTo>
                        <a:pt x="83" y="5"/>
                        <a:pt x="83" y="5"/>
                        <a:pt x="83" y="5"/>
                      </a:cubicBezTo>
                      <a:cubicBezTo>
                        <a:pt x="82" y="5"/>
                        <a:pt x="81" y="5"/>
                        <a:pt x="80" y="6"/>
                      </a:cubicBezTo>
                      <a:close/>
                    </a:path>
                  </a:pathLst>
                </a:custGeom>
                <a:grpFill/>
                <a:ln w="9525">
                  <a:solidFill>
                    <a:srgbClr val="666666">
                      <a:lumMod val="60000"/>
                      <a:lumOff val="40000"/>
                    </a:srgbClr>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68" name="组合 67"/>
            <p:cNvGrpSpPr/>
            <p:nvPr/>
          </p:nvGrpSpPr>
          <p:grpSpPr>
            <a:xfrm>
              <a:off x="5651412" y="1527549"/>
              <a:ext cx="571042" cy="493402"/>
              <a:chOff x="5942536" y="1720761"/>
              <a:chExt cx="571042" cy="493402"/>
            </a:xfrm>
          </p:grpSpPr>
          <p:sp>
            <p:nvSpPr>
              <p:cNvPr id="89" name="文本框 88"/>
              <p:cNvSpPr txBox="1"/>
              <p:nvPr/>
            </p:nvSpPr>
            <p:spPr>
              <a:xfrm>
                <a:off x="5942536" y="1964838"/>
                <a:ext cx="571042" cy="249325"/>
              </a:xfrm>
              <a:prstGeom prst="rect">
                <a:avLst/>
              </a:prstGeom>
              <a:noFill/>
              <a:ln>
                <a:noFill/>
                <a:prstDash val="dash"/>
              </a:ln>
            </p:spPr>
            <p:txBody>
              <a:bodyPr wrap="none" lIns="35986" tIns="35986" rIns="35986" bIns="35986" rtlCol="0" anchor="ctr">
                <a:noAutofit/>
              </a:bodyPr>
              <a:lstStyle>
                <a:defPPr>
                  <a:defRPr lang="en-US"/>
                </a:defPPr>
                <a:lvl1pPr algn="ctr" defTabSz="914400">
                  <a:defRPr kumimoji="1" sz="1000" kern="0">
                    <a:solidFill>
                      <a:sysClr val="windowText" lastClr="000000"/>
                    </a:solidFill>
                    <a:latin typeface="微软雅黑" panose="020B0503020204020204" charset="-122"/>
                    <a:ea typeface="微软雅黑" panose="020B050302020402020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公路</a:t>
                </a:r>
                <a:endParaRPr kumimoji="1"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90" name="组合 589"/>
              <p:cNvGrpSpPr/>
              <p:nvPr/>
            </p:nvGrpSpPr>
            <p:grpSpPr>
              <a:xfrm>
                <a:off x="6024240" y="1720761"/>
                <a:ext cx="407635" cy="195345"/>
                <a:chOff x="4194175" y="5092700"/>
                <a:chExt cx="1374775" cy="658813"/>
              </a:xfrm>
              <a:solidFill>
                <a:srgbClr val="666666">
                  <a:lumMod val="60000"/>
                  <a:lumOff val="40000"/>
                </a:srgbClr>
              </a:solidFill>
            </p:grpSpPr>
            <p:sp>
              <p:nvSpPr>
                <p:cNvPr id="91" name="Freeform 110"/>
                <p:cNvSpPr>
                  <a:spLocks noEditPoints="1"/>
                </p:cNvSpPr>
                <p:nvPr/>
              </p:nvSpPr>
              <p:spPr bwMode="auto">
                <a:xfrm>
                  <a:off x="4249738" y="5646738"/>
                  <a:ext cx="1263650" cy="41275"/>
                </a:xfrm>
                <a:custGeom>
                  <a:avLst/>
                  <a:gdLst/>
                  <a:ahLst/>
                  <a:cxnLst>
                    <a:cxn ang="0">
                      <a:pos x="0" y="0"/>
                    </a:cxn>
                    <a:cxn ang="0">
                      <a:pos x="1129" y="0"/>
                    </a:cxn>
                    <a:cxn ang="0">
                      <a:pos x="1144" y="63"/>
                    </a:cxn>
                    <a:cxn ang="0">
                      <a:pos x="1161" y="127"/>
                    </a:cxn>
                    <a:cxn ang="0">
                      <a:pos x="1170" y="159"/>
                    </a:cxn>
                    <a:cxn ang="0">
                      <a:pos x="1180" y="190"/>
                    </a:cxn>
                    <a:cxn ang="0">
                      <a:pos x="1190" y="222"/>
                    </a:cxn>
                    <a:cxn ang="0">
                      <a:pos x="1200" y="252"/>
                    </a:cxn>
                    <a:cxn ang="0">
                      <a:pos x="1223" y="314"/>
                    </a:cxn>
                    <a:cxn ang="0">
                      <a:pos x="1247" y="374"/>
                    </a:cxn>
                    <a:cxn ang="0">
                      <a:pos x="1260" y="404"/>
                    </a:cxn>
                    <a:cxn ang="0">
                      <a:pos x="1272" y="434"/>
                    </a:cxn>
                    <a:cxn ang="0">
                      <a:pos x="1287" y="463"/>
                    </a:cxn>
                    <a:cxn ang="0">
                      <a:pos x="1300" y="492"/>
                    </a:cxn>
                    <a:cxn ang="0">
                      <a:pos x="0" y="492"/>
                    </a:cxn>
                    <a:cxn ang="0">
                      <a:pos x="0" y="0"/>
                    </a:cxn>
                    <a:cxn ang="0">
                      <a:pos x="5395" y="0"/>
                    </a:cxn>
                    <a:cxn ang="0">
                      <a:pos x="10024" y="0"/>
                    </a:cxn>
                    <a:cxn ang="0">
                      <a:pos x="10039" y="63"/>
                    </a:cxn>
                    <a:cxn ang="0">
                      <a:pos x="10056" y="127"/>
                    </a:cxn>
                    <a:cxn ang="0">
                      <a:pos x="10065" y="159"/>
                    </a:cxn>
                    <a:cxn ang="0">
                      <a:pos x="10074" y="190"/>
                    </a:cxn>
                    <a:cxn ang="0">
                      <a:pos x="10084" y="222"/>
                    </a:cxn>
                    <a:cxn ang="0">
                      <a:pos x="10096" y="252"/>
                    </a:cxn>
                    <a:cxn ang="0">
                      <a:pos x="10106" y="283"/>
                    </a:cxn>
                    <a:cxn ang="0">
                      <a:pos x="10117" y="314"/>
                    </a:cxn>
                    <a:cxn ang="0">
                      <a:pos x="10130" y="345"/>
                    </a:cxn>
                    <a:cxn ang="0">
                      <a:pos x="10142" y="374"/>
                    </a:cxn>
                    <a:cxn ang="0">
                      <a:pos x="10168" y="434"/>
                    </a:cxn>
                    <a:cxn ang="0">
                      <a:pos x="10196" y="492"/>
                    </a:cxn>
                    <a:cxn ang="0">
                      <a:pos x="5223" y="492"/>
                    </a:cxn>
                    <a:cxn ang="0">
                      <a:pos x="5250" y="434"/>
                    </a:cxn>
                    <a:cxn ang="0">
                      <a:pos x="5277" y="374"/>
                    </a:cxn>
                    <a:cxn ang="0">
                      <a:pos x="5300" y="314"/>
                    </a:cxn>
                    <a:cxn ang="0">
                      <a:pos x="5323" y="252"/>
                    </a:cxn>
                    <a:cxn ang="0">
                      <a:pos x="5344" y="190"/>
                    </a:cxn>
                    <a:cxn ang="0">
                      <a:pos x="5363" y="127"/>
                    </a:cxn>
                    <a:cxn ang="0">
                      <a:pos x="5380" y="63"/>
                    </a:cxn>
                    <a:cxn ang="0">
                      <a:pos x="5395" y="0"/>
                    </a:cxn>
                    <a:cxn ang="0">
                      <a:pos x="14290" y="0"/>
                    </a:cxn>
                    <a:cxn ang="0">
                      <a:pos x="15132" y="0"/>
                    </a:cxn>
                    <a:cxn ang="0">
                      <a:pos x="15132" y="492"/>
                    </a:cxn>
                    <a:cxn ang="0">
                      <a:pos x="14118" y="492"/>
                    </a:cxn>
                    <a:cxn ang="0">
                      <a:pos x="14146" y="434"/>
                    </a:cxn>
                    <a:cxn ang="0">
                      <a:pos x="14171" y="374"/>
                    </a:cxn>
                    <a:cxn ang="0">
                      <a:pos x="14196" y="314"/>
                    </a:cxn>
                    <a:cxn ang="0">
                      <a:pos x="14219" y="252"/>
                    </a:cxn>
                    <a:cxn ang="0">
                      <a:pos x="14239" y="190"/>
                    </a:cxn>
                    <a:cxn ang="0">
                      <a:pos x="14258" y="127"/>
                    </a:cxn>
                    <a:cxn ang="0">
                      <a:pos x="14274" y="63"/>
                    </a:cxn>
                    <a:cxn ang="0">
                      <a:pos x="14290" y="0"/>
                    </a:cxn>
                  </a:cxnLst>
                  <a:rect l="0" t="0" r="r" b="b"/>
                  <a:pathLst>
                    <a:path w="15132" h="492">
                      <a:moveTo>
                        <a:pt x="0" y="0"/>
                      </a:moveTo>
                      <a:lnTo>
                        <a:pt x="1129" y="0"/>
                      </a:lnTo>
                      <a:lnTo>
                        <a:pt x="1144" y="63"/>
                      </a:lnTo>
                      <a:lnTo>
                        <a:pt x="1161" y="127"/>
                      </a:lnTo>
                      <a:lnTo>
                        <a:pt x="1170" y="159"/>
                      </a:lnTo>
                      <a:lnTo>
                        <a:pt x="1180" y="190"/>
                      </a:lnTo>
                      <a:lnTo>
                        <a:pt x="1190" y="222"/>
                      </a:lnTo>
                      <a:lnTo>
                        <a:pt x="1200" y="252"/>
                      </a:lnTo>
                      <a:lnTo>
                        <a:pt x="1223" y="314"/>
                      </a:lnTo>
                      <a:lnTo>
                        <a:pt x="1247" y="374"/>
                      </a:lnTo>
                      <a:lnTo>
                        <a:pt x="1260" y="404"/>
                      </a:lnTo>
                      <a:lnTo>
                        <a:pt x="1272" y="434"/>
                      </a:lnTo>
                      <a:lnTo>
                        <a:pt x="1287" y="463"/>
                      </a:lnTo>
                      <a:lnTo>
                        <a:pt x="1300" y="492"/>
                      </a:lnTo>
                      <a:lnTo>
                        <a:pt x="0" y="492"/>
                      </a:lnTo>
                      <a:lnTo>
                        <a:pt x="0" y="0"/>
                      </a:lnTo>
                      <a:close/>
                      <a:moveTo>
                        <a:pt x="5395" y="0"/>
                      </a:moveTo>
                      <a:lnTo>
                        <a:pt x="10024" y="0"/>
                      </a:lnTo>
                      <a:lnTo>
                        <a:pt x="10039" y="63"/>
                      </a:lnTo>
                      <a:lnTo>
                        <a:pt x="10056" y="127"/>
                      </a:lnTo>
                      <a:lnTo>
                        <a:pt x="10065" y="159"/>
                      </a:lnTo>
                      <a:lnTo>
                        <a:pt x="10074" y="190"/>
                      </a:lnTo>
                      <a:lnTo>
                        <a:pt x="10084" y="222"/>
                      </a:lnTo>
                      <a:lnTo>
                        <a:pt x="10096" y="252"/>
                      </a:lnTo>
                      <a:lnTo>
                        <a:pt x="10106" y="283"/>
                      </a:lnTo>
                      <a:lnTo>
                        <a:pt x="10117" y="314"/>
                      </a:lnTo>
                      <a:lnTo>
                        <a:pt x="10130" y="345"/>
                      </a:lnTo>
                      <a:lnTo>
                        <a:pt x="10142" y="374"/>
                      </a:lnTo>
                      <a:lnTo>
                        <a:pt x="10168" y="434"/>
                      </a:lnTo>
                      <a:lnTo>
                        <a:pt x="10196" y="492"/>
                      </a:lnTo>
                      <a:lnTo>
                        <a:pt x="5223" y="492"/>
                      </a:lnTo>
                      <a:lnTo>
                        <a:pt x="5250" y="434"/>
                      </a:lnTo>
                      <a:lnTo>
                        <a:pt x="5277" y="374"/>
                      </a:lnTo>
                      <a:lnTo>
                        <a:pt x="5300" y="314"/>
                      </a:lnTo>
                      <a:lnTo>
                        <a:pt x="5323" y="252"/>
                      </a:lnTo>
                      <a:lnTo>
                        <a:pt x="5344" y="190"/>
                      </a:lnTo>
                      <a:lnTo>
                        <a:pt x="5363" y="127"/>
                      </a:lnTo>
                      <a:lnTo>
                        <a:pt x="5380" y="63"/>
                      </a:lnTo>
                      <a:lnTo>
                        <a:pt x="5395" y="0"/>
                      </a:lnTo>
                      <a:close/>
                      <a:moveTo>
                        <a:pt x="14290" y="0"/>
                      </a:moveTo>
                      <a:lnTo>
                        <a:pt x="15132" y="0"/>
                      </a:lnTo>
                      <a:lnTo>
                        <a:pt x="15132" y="492"/>
                      </a:lnTo>
                      <a:lnTo>
                        <a:pt x="14118" y="492"/>
                      </a:lnTo>
                      <a:lnTo>
                        <a:pt x="14146" y="434"/>
                      </a:lnTo>
                      <a:lnTo>
                        <a:pt x="14171" y="374"/>
                      </a:lnTo>
                      <a:lnTo>
                        <a:pt x="14196" y="314"/>
                      </a:lnTo>
                      <a:lnTo>
                        <a:pt x="14219" y="252"/>
                      </a:lnTo>
                      <a:lnTo>
                        <a:pt x="14239" y="190"/>
                      </a:lnTo>
                      <a:lnTo>
                        <a:pt x="14258" y="127"/>
                      </a:lnTo>
                      <a:lnTo>
                        <a:pt x="14274" y="63"/>
                      </a:lnTo>
                      <a:lnTo>
                        <a:pt x="14290" y="0"/>
                      </a:lnTo>
                      <a:close/>
                    </a:path>
                  </a:pathLst>
                </a:custGeom>
                <a:grpFill/>
                <a:ln w="9525">
                  <a:noFill/>
                  <a:round/>
                </a:ln>
              </p:spPr>
              <p:txBody>
                <a:bodyPr vert="horz" wrap="square" lIns="91461" tIns="45731" rIns="91461" bIns="4573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2" name="Freeform 111"/>
                <p:cNvSpPr>
                  <a:spLocks noEditPoints="1"/>
                </p:cNvSpPr>
                <p:nvPr/>
              </p:nvSpPr>
              <p:spPr bwMode="auto">
                <a:xfrm>
                  <a:off x="4194175" y="5092700"/>
                  <a:ext cx="1374775" cy="658813"/>
                </a:xfrm>
                <a:custGeom>
                  <a:avLst/>
                  <a:gdLst/>
                  <a:ahLst/>
                  <a:cxnLst>
                    <a:cxn ang="0">
                      <a:pos x="15565" y="4694"/>
                    </a:cxn>
                    <a:cxn ang="0">
                      <a:pos x="14497" y="6534"/>
                    </a:cxn>
                    <a:cxn ang="0">
                      <a:pos x="14278" y="7070"/>
                    </a:cxn>
                    <a:cxn ang="0">
                      <a:pos x="13902" y="7499"/>
                    </a:cxn>
                    <a:cxn ang="0">
                      <a:pos x="13403" y="7782"/>
                    </a:cxn>
                    <a:cxn ang="0">
                      <a:pos x="12819" y="7885"/>
                    </a:cxn>
                    <a:cxn ang="0">
                      <a:pos x="12234" y="7782"/>
                    </a:cxn>
                    <a:cxn ang="0">
                      <a:pos x="11735" y="7499"/>
                    </a:cxn>
                    <a:cxn ang="0">
                      <a:pos x="11357" y="7070"/>
                    </a:cxn>
                    <a:cxn ang="0">
                      <a:pos x="11139" y="6534"/>
                    </a:cxn>
                    <a:cxn ang="0">
                      <a:pos x="5630" y="6366"/>
                    </a:cxn>
                    <a:cxn ang="0">
                      <a:pos x="5464" y="6926"/>
                    </a:cxn>
                    <a:cxn ang="0">
                      <a:pos x="5129" y="7390"/>
                    </a:cxn>
                    <a:cxn ang="0">
                      <a:pos x="4661" y="7718"/>
                    </a:cxn>
                    <a:cxn ang="0">
                      <a:pos x="4097" y="7877"/>
                    </a:cxn>
                    <a:cxn ang="0">
                      <a:pos x="3499" y="7831"/>
                    </a:cxn>
                    <a:cxn ang="0">
                      <a:pos x="2971" y="7596"/>
                    </a:cxn>
                    <a:cxn ang="0">
                      <a:pos x="2556" y="7205"/>
                    </a:cxn>
                    <a:cxn ang="0">
                      <a:pos x="2288" y="6695"/>
                    </a:cxn>
                    <a:cxn ang="0">
                      <a:pos x="0" y="6192"/>
                    </a:cxn>
                    <a:cxn ang="0">
                      <a:pos x="12951" y="5299"/>
                    </a:cxn>
                    <a:cxn ang="0">
                      <a:pos x="13234" y="5395"/>
                    </a:cxn>
                    <a:cxn ang="0">
                      <a:pos x="13465" y="5576"/>
                    </a:cxn>
                    <a:cxn ang="0">
                      <a:pos x="13623" y="5823"/>
                    </a:cxn>
                    <a:cxn ang="0">
                      <a:pos x="13691" y="6119"/>
                    </a:cxn>
                    <a:cxn ang="0">
                      <a:pos x="13653" y="6424"/>
                    </a:cxn>
                    <a:cxn ang="0">
                      <a:pos x="13518" y="6687"/>
                    </a:cxn>
                    <a:cxn ang="0">
                      <a:pos x="13306" y="6889"/>
                    </a:cxn>
                    <a:cxn ang="0">
                      <a:pos x="13036" y="7012"/>
                    </a:cxn>
                    <a:cxn ang="0">
                      <a:pos x="12729" y="7034"/>
                    </a:cxn>
                    <a:cxn ang="0">
                      <a:pos x="12440" y="6952"/>
                    </a:cxn>
                    <a:cxn ang="0">
                      <a:pos x="12201" y="6782"/>
                    </a:cxn>
                    <a:cxn ang="0">
                      <a:pos x="12031" y="6542"/>
                    </a:cxn>
                    <a:cxn ang="0">
                      <a:pos x="11949" y="6253"/>
                    </a:cxn>
                    <a:cxn ang="0">
                      <a:pos x="11972" y="5946"/>
                    </a:cxn>
                    <a:cxn ang="0">
                      <a:pos x="12094" y="5675"/>
                    </a:cxn>
                    <a:cxn ang="0">
                      <a:pos x="12296" y="5463"/>
                    </a:cxn>
                    <a:cxn ang="0">
                      <a:pos x="12559" y="5328"/>
                    </a:cxn>
                    <a:cxn ang="0">
                      <a:pos x="3923" y="5289"/>
                    </a:cxn>
                    <a:cxn ang="0">
                      <a:pos x="4224" y="5342"/>
                    </a:cxn>
                    <a:cxn ang="0">
                      <a:pos x="4479" y="5489"/>
                    </a:cxn>
                    <a:cxn ang="0">
                      <a:pos x="4670" y="5711"/>
                    </a:cxn>
                    <a:cxn ang="0">
                      <a:pos x="4779" y="5988"/>
                    </a:cxn>
                    <a:cxn ang="0">
                      <a:pos x="4787" y="6297"/>
                    </a:cxn>
                    <a:cxn ang="0">
                      <a:pos x="4691" y="6580"/>
                    </a:cxn>
                    <a:cxn ang="0">
                      <a:pos x="4510" y="6811"/>
                    </a:cxn>
                    <a:cxn ang="0">
                      <a:pos x="4263" y="6969"/>
                    </a:cxn>
                    <a:cxn ang="0">
                      <a:pos x="3968" y="7037"/>
                    </a:cxn>
                    <a:cxn ang="0">
                      <a:pos x="3664" y="6999"/>
                    </a:cxn>
                    <a:cxn ang="0">
                      <a:pos x="3401" y="6864"/>
                    </a:cxn>
                    <a:cxn ang="0">
                      <a:pos x="3199" y="6652"/>
                    </a:cxn>
                    <a:cxn ang="0">
                      <a:pos x="3077" y="6382"/>
                    </a:cxn>
                    <a:cxn ang="0">
                      <a:pos x="3054" y="6074"/>
                    </a:cxn>
                    <a:cxn ang="0">
                      <a:pos x="3136" y="5785"/>
                    </a:cxn>
                    <a:cxn ang="0">
                      <a:pos x="3306" y="5545"/>
                    </a:cxn>
                    <a:cxn ang="0">
                      <a:pos x="3545" y="5375"/>
                    </a:cxn>
                    <a:cxn ang="0">
                      <a:pos x="3834" y="5293"/>
                    </a:cxn>
                    <a:cxn ang="0">
                      <a:pos x="4469" y="944"/>
                    </a:cxn>
                  </a:cxnLst>
                  <a:rect l="0" t="0" r="r" b="b"/>
                  <a:pathLst>
                    <a:path w="16454" h="7885">
                      <a:moveTo>
                        <a:pt x="889" y="3618"/>
                      </a:moveTo>
                      <a:lnTo>
                        <a:pt x="2425" y="2994"/>
                      </a:lnTo>
                      <a:lnTo>
                        <a:pt x="4207" y="61"/>
                      </a:lnTo>
                      <a:lnTo>
                        <a:pt x="10146" y="0"/>
                      </a:lnTo>
                      <a:lnTo>
                        <a:pt x="11966" y="2775"/>
                      </a:lnTo>
                      <a:lnTo>
                        <a:pt x="15565" y="3618"/>
                      </a:lnTo>
                      <a:lnTo>
                        <a:pt x="15565" y="4694"/>
                      </a:lnTo>
                      <a:lnTo>
                        <a:pt x="16454" y="4694"/>
                      </a:lnTo>
                      <a:lnTo>
                        <a:pt x="16454" y="6192"/>
                      </a:lnTo>
                      <a:lnTo>
                        <a:pt x="14537" y="6192"/>
                      </a:lnTo>
                      <a:lnTo>
                        <a:pt x="14533" y="6279"/>
                      </a:lnTo>
                      <a:lnTo>
                        <a:pt x="14525" y="6366"/>
                      </a:lnTo>
                      <a:lnTo>
                        <a:pt x="14513" y="6450"/>
                      </a:lnTo>
                      <a:lnTo>
                        <a:pt x="14497" y="6534"/>
                      </a:lnTo>
                      <a:lnTo>
                        <a:pt x="14476" y="6615"/>
                      </a:lnTo>
                      <a:lnTo>
                        <a:pt x="14453" y="6695"/>
                      </a:lnTo>
                      <a:lnTo>
                        <a:pt x="14425" y="6775"/>
                      </a:lnTo>
                      <a:lnTo>
                        <a:pt x="14393" y="6851"/>
                      </a:lnTo>
                      <a:lnTo>
                        <a:pt x="14358" y="6926"/>
                      </a:lnTo>
                      <a:lnTo>
                        <a:pt x="14320" y="6999"/>
                      </a:lnTo>
                      <a:lnTo>
                        <a:pt x="14278" y="7070"/>
                      </a:lnTo>
                      <a:lnTo>
                        <a:pt x="14234" y="7139"/>
                      </a:lnTo>
                      <a:lnTo>
                        <a:pt x="14185" y="7205"/>
                      </a:lnTo>
                      <a:lnTo>
                        <a:pt x="14134" y="7269"/>
                      </a:lnTo>
                      <a:lnTo>
                        <a:pt x="14081" y="7331"/>
                      </a:lnTo>
                      <a:lnTo>
                        <a:pt x="14023" y="7390"/>
                      </a:lnTo>
                      <a:lnTo>
                        <a:pt x="13963" y="7445"/>
                      </a:lnTo>
                      <a:lnTo>
                        <a:pt x="13902" y="7499"/>
                      </a:lnTo>
                      <a:lnTo>
                        <a:pt x="13837" y="7549"/>
                      </a:lnTo>
                      <a:lnTo>
                        <a:pt x="13770" y="7596"/>
                      </a:lnTo>
                      <a:lnTo>
                        <a:pt x="13700" y="7640"/>
                      </a:lnTo>
                      <a:lnTo>
                        <a:pt x="13629" y="7681"/>
                      </a:lnTo>
                      <a:lnTo>
                        <a:pt x="13556" y="7718"/>
                      </a:lnTo>
                      <a:lnTo>
                        <a:pt x="13480" y="7752"/>
                      </a:lnTo>
                      <a:lnTo>
                        <a:pt x="13403" y="7782"/>
                      </a:lnTo>
                      <a:lnTo>
                        <a:pt x="13324" y="7809"/>
                      </a:lnTo>
                      <a:lnTo>
                        <a:pt x="13242" y="7831"/>
                      </a:lnTo>
                      <a:lnTo>
                        <a:pt x="13161" y="7851"/>
                      </a:lnTo>
                      <a:lnTo>
                        <a:pt x="13077" y="7865"/>
                      </a:lnTo>
                      <a:lnTo>
                        <a:pt x="12991" y="7877"/>
                      </a:lnTo>
                      <a:lnTo>
                        <a:pt x="12906" y="7883"/>
                      </a:lnTo>
                      <a:lnTo>
                        <a:pt x="12819" y="7885"/>
                      </a:lnTo>
                      <a:lnTo>
                        <a:pt x="12731" y="7883"/>
                      </a:lnTo>
                      <a:lnTo>
                        <a:pt x="12645" y="7877"/>
                      </a:lnTo>
                      <a:lnTo>
                        <a:pt x="12560" y="7865"/>
                      </a:lnTo>
                      <a:lnTo>
                        <a:pt x="12476" y="7851"/>
                      </a:lnTo>
                      <a:lnTo>
                        <a:pt x="12393" y="7831"/>
                      </a:lnTo>
                      <a:lnTo>
                        <a:pt x="12313" y="7809"/>
                      </a:lnTo>
                      <a:lnTo>
                        <a:pt x="12234" y="7782"/>
                      </a:lnTo>
                      <a:lnTo>
                        <a:pt x="12156" y="7752"/>
                      </a:lnTo>
                      <a:lnTo>
                        <a:pt x="12080" y="7718"/>
                      </a:lnTo>
                      <a:lnTo>
                        <a:pt x="12007" y="7681"/>
                      </a:lnTo>
                      <a:lnTo>
                        <a:pt x="11935" y="7640"/>
                      </a:lnTo>
                      <a:lnTo>
                        <a:pt x="11866" y="7596"/>
                      </a:lnTo>
                      <a:lnTo>
                        <a:pt x="11800" y="7549"/>
                      </a:lnTo>
                      <a:lnTo>
                        <a:pt x="11735" y="7499"/>
                      </a:lnTo>
                      <a:lnTo>
                        <a:pt x="11672" y="7445"/>
                      </a:lnTo>
                      <a:lnTo>
                        <a:pt x="11613" y="7390"/>
                      </a:lnTo>
                      <a:lnTo>
                        <a:pt x="11556" y="7331"/>
                      </a:lnTo>
                      <a:lnTo>
                        <a:pt x="11502" y="7269"/>
                      </a:lnTo>
                      <a:lnTo>
                        <a:pt x="11451" y="7205"/>
                      </a:lnTo>
                      <a:lnTo>
                        <a:pt x="11403" y="7139"/>
                      </a:lnTo>
                      <a:lnTo>
                        <a:pt x="11357" y="7070"/>
                      </a:lnTo>
                      <a:lnTo>
                        <a:pt x="11316" y="6999"/>
                      </a:lnTo>
                      <a:lnTo>
                        <a:pt x="11277" y="6926"/>
                      </a:lnTo>
                      <a:lnTo>
                        <a:pt x="11242" y="6851"/>
                      </a:lnTo>
                      <a:lnTo>
                        <a:pt x="11211" y="6775"/>
                      </a:lnTo>
                      <a:lnTo>
                        <a:pt x="11184" y="6695"/>
                      </a:lnTo>
                      <a:lnTo>
                        <a:pt x="11159" y="6615"/>
                      </a:lnTo>
                      <a:lnTo>
                        <a:pt x="11139" y="6534"/>
                      </a:lnTo>
                      <a:lnTo>
                        <a:pt x="11123" y="6450"/>
                      </a:lnTo>
                      <a:lnTo>
                        <a:pt x="11111" y="6366"/>
                      </a:lnTo>
                      <a:lnTo>
                        <a:pt x="11103" y="6279"/>
                      </a:lnTo>
                      <a:lnTo>
                        <a:pt x="11099" y="6192"/>
                      </a:lnTo>
                      <a:lnTo>
                        <a:pt x="5642" y="6192"/>
                      </a:lnTo>
                      <a:lnTo>
                        <a:pt x="5639" y="6279"/>
                      </a:lnTo>
                      <a:lnTo>
                        <a:pt x="5630" y="6366"/>
                      </a:lnTo>
                      <a:lnTo>
                        <a:pt x="5618" y="6450"/>
                      </a:lnTo>
                      <a:lnTo>
                        <a:pt x="5602" y="6534"/>
                      </a:lnTo>
                      <a:lnTo>
                        <a:pt x="5582" y="6615"/>
                      </a:lnTo>
                      <a:lnTo>
                        <a:pt x="5557" y="6695"/>
                      </a:lnTo>
                      <a:lnTo>
                        <a:pt x="5530" y="6775"/>
                      </a:lnTo>
                      <a:lnTo>
                        <a:pt x="5499" y="6851"/>
                      </a:lnTo>
                      <a:lnTo>
                        <a:pt x="5464" y="6926"/>
                      </a:lnTo>
                      <a:lnTo>
                        <a:pt x="5425" y="6999"/>
                      </a:lnTo>
                      <a:lnTo>
                        <a:pt x="5384" y="7070"/>
                      </a:lnTo>
                      <a:lnTo>
                        <a:pt x="5338" y="7139"/>
                      </a:lnTo>
                      <a:lnTo>
                        <a:pt x="5290" y="7205"/>
                      </a:lnTo>
                      <a:lnTo>
                        <a:pt x="5240" y="7269"/>
                      </a:lnTo>
                      <a:lnTo>
                        <a:pt x="5185" y="7331"/>
                      </a:lnTo>
                      <a:lnTo>
                        <a:pt x="5129" y="7390"/>
                      </a:lnTo>
                      <a:lnTo>
                        <a:pt x="5069" y="7445"/>
                      </a:lnTo>
                      <a:lnTo>
                        <a:pt x="5006" y="7499"/>
                      </a:lnTo>
                      <a:lnTo>
                        <a:pt x="4942" y="7549"/>
                      </a:lnTo>
                      <a:lnTo>
                        <a:pt x="4874" y="7596"/>
                      </a:lnTo>
                      <a:lnTo>
                        <a:pt x="4806" y="7640"/>
                      </a:lnTo>
                      <a:lnTo>
                        <a:pt x="4734" y="7681"/>
                      </a:lnTo>
                      <a:lnTo>
                        <a:pt x="4661" y="7718"/>
                      </a:lnTo>
                      <a:lnTo>
                        <a:pt x="4586" y="7752"/>
                      </a:lnTo>
                      <a:lnTo>
                        <a:pt x="4507" y="7782"/>
                      </a:lnTo>
                      <a:lnTo>
                        <a:pt x="4428" y="7809"/>
                      </a:lnTo>
                      <a:lnTo>
                        <a:pt x="4348" y="7831"/>
                      </a:lnTo>
                      <a:lnTo>
                        <a:pt x="4266" y="7851"/>
                      </a:lnTo>
                      <a:lnTo>
                        <a:pt x="4182" y="7865"/>
                      </a:lnTo>
                      <a:lnTo>
                        <a:pt x="4097" y="7877"/>
                      </a:lnTo>
                      <a:lnTo>
                        <a:pt x="4011" y="7883"/>
                      </a:lnTo>
                      <a:lnTo>
                        <a:pt x="3923" y="7885"/>
                      </a:lnTo>
                      <a:lnTo>
                        <a:pt x="3836" y="7883"/>
                      </a:lnTo>
                      <a:lnTo>
                        <a:pt x="3749" y="7877"/>
                      </a:lnTo>
                      <a:lnTo>
                        <a:pt x="3664" y="7865"/>
                      </a:lnTo>
                      <a:lnTo>
                        <a:pt x="3581" y="7851"/>
                      </a:lnTo>
                      <a:lnTo>
                        <a:pt x="3499" y="7831"/>
                      </a:lnTo>
                      <a:lnTo>
                        <a:pt x="3417" y="7809"/>
                      </a:lnTo>
                      <a:lnTo>
                        <a:pt x="3339" y="7782"/>
                      </a:lnTo>
                      <a:lnTo>
                        <a:pt x="3261" y="7752"/>
                      </a:lnTo>
                      <a:lnTo>
                        <a:pt x="3186" y="7718"/>
                      </a:lnTo>
                      <a:lnTo>
                        <a:pt x="3112" y="7681"/>
                      </a:lnTo>
                      <a:lnTo>
                        <a:pt x="3041" y="7640"/>
                      </a:lnTo>
                      <a:lnTo>
                        <a:pt x="2971" y="7596"/>
                      </a:lnTo>
                      <a:lnTo>
                        <a:pt x="2904" y="7549"/>
                      </a:lnTo>
                      <a:lnTo>
                        <a:pt x="2839" y="7499"/>
                      </a:lnTo>
                      <a:lnTo>
                        <a:pt x="2778" y="7445"/>
                      </a:lnTo>
                      <a:lnTo>
                        <a:pt x="2718" y="7390"/>
                      </a:lnTo>
                      <a:lnTo>
                        <a:pt x="2661" y="7331"/>
                      </a:lnTo>
                      <a:lnTo>
                        <a:pt x="2607" y="7269"/>
                      </a:lnTo>
                      <a:lnTo>
                        <a:pt x="2556" y="7205"/>
                      </a:lnTo>
                      <a:lnTo>
                        <a:pt x="2508" y="7139"/>
                      </a:lnTo>
                      <a:lnTo>
                        <a:pt x="2463" y="7070"/>
                      </a:lnTo>
                      <a:lnTo>
                        <a:pt x="2421" y="6999"/>
                      </a:lnTo>
                      <a:lnTo>
                        <a:pt x="2383" y="6926"/>
                      </a:lnTo>
                      <a:lnTo>
                        <a:pt x="2348" y="6851"/>
                      </a:lnTo>
                      <a:lnTo>
                        <a:pt x="2316" y="6775"/>
                      </a:lnTo>
                      <a:lnTo>
                        <a:pt x="2288" y="6695"/>
                      </a:lnTo>
                      <a:lnTo>
                        <a:pt x="2264" y="6615"/>
                      </a:lnTo>
                      <a:lnTo>
                        <a:pt x="2244" y="6534"/>
                      </a:lnTo>
                      <a:lnTo>
                        <a:pt x="2228" y="6450"/>
                      </a:lnTo>
                      <a:lnTo>
                        <a:pt x="2216" y="6366"/>
                      </a:lnTo>
                      <a:lnTo>
                        <a:pt x="2208" y="6279"/>
                      </a:lnTo>
                      <a:lnTo>
                        <a:pt x="2205" y="6192"/>
                      </a:lnTo>
                      <a:lnTo>
                        <a:pt x="0" y="6192"/>
                      </a:lnTo>
                      <a:lnTo>
                        <a:pt x="0" y="4694"/>
                      </a:lnTo>
                      <a:lnTo>
                        <a:pt x="889" y="4694"/>
                      </a:lnTo>
                      <a:lnTo>
                        <a:pt x="889" y="3618"/>
                      </a:lnTo>
                      <a:close/>
                      <a:moveTo>
                        <a:pt x="12819" y="5289"/>
                      </a:moveTo>
                      <a:lnTo>
                        <a:pt x="12863" y="5290"/>
                      </a:lnTo>
                      <a:lnTo>
                        <a:pt x="12907" y="5293"/>
                      </a:lnTo>
                      <a:lnTo>
                        <a:pt x="12951" y="5299"/>
                      </a:lnTo>
                      <a:lnTo>
                        <a:pt x="12994" y="5306"/>
                      </a:lnTo>
                      <a:lnTo>
                        <a:pt x="13036" y="5316"/>
                      </a:lnTo>
                      <a:lnTo>
                        <a:pt x="13078" y="5328"/>
                      </a:lnTo>
                      <a:lnTo>
                        <a:pt x="13118" y="5342"/>
                      </a:lnTo>
                      <a:lnTo>
                        <a:pt x="13158" y="5358"/>
                      </a:lnTo>
                      <a:lnTo>
                        <a:pt x="13196" y="5375"/>
                      </a:lnTo>
                      <a:lnTo>
                        <a:pt x="13234" y="5395"/>
                      </a:lnTo>
                      <a:lnTo>
                        <a:pt x="13270" y="5416"/>
                      </a:lnTo>
                      <a:lnTo>
                        <a:pt x="13306" y="5439"/>
                      </a:lnTo>
                      <a:lnTo>
                        <a:pt x="13340" y="5463"/>
                      </a:lnTo>
                      <a:lnTo>
                        <a:pt x="13373" y="5489"/>
                      </a:lnTo>
                      <a:lnTo>
                        <a:pt x="13405" y="5516"/>
                      </a:lnTo>
                      <a:lnTo>
                        <a:pt x="13436" y="5545"/>
                      </a:lnTo>
                      <a:lnTo>
                        <a:pt x="13465" y="5576"/>
                      </a:lnTo>
                      <a:lnTo>
                        <a:pt x="13492" y="5608"/>
                      </a:lnTo>
                      <a:lnTo>
                        <a:pt x="13518" y="5641"/>
                      </a:lnTo>
                      <a:lnTo>
                        <a:pt x="13543" y="5675"/>
                      </a:lnTo>
                      <a:lnTo>
                        <a:pt x="13565" y="5711"/>
                      </a:lnTo>
                      <a:lnTo>
                        <a:pt x="13586" y="5747"/>
                      </a:lnTo>
                      <a:lnTo>
                        <a:pt x="13605" y="5785"/>
                      </a:lnTo>
                      <a:lnTo>
                        <a:pt x="13623" y="5823"/>
                      </a:lnTo>
                      <a:lnTo>
                        <a:pt x="13638" y="5863"/>
                      </a:lnTo>
                      <a:lnTo>
                        <a:pt x="13653" y="5904"/>
                      </a:lnTo>
                      <a:lnTo>
                        <a:pt x="13664" y="5946"/>
                      </a:lnTo>
                      <a:lnTo>
                        <a:pt x="13674" y="5988"/>
                      </a:lnTo>
                      <a:lnTo>
                        <a:pt x="13682" y="6031"/>
                      </a:lnTo>
                      <a:lnTo>
                        <a:pt x="13688" y="6074"/>
                      </a:lnTo>
                      <a:lnTo>
                        <a:pt x="13691" y="6119"/>
                      </a:lnTo>
                      <a:lnTo>
                        <a:pt x="13692" y="6164"/>
                      </a:lnTo>
                      <a:lnTo>
                        <a:pt x="13691" y="6208"/>
                      </a:lnTo>
                      <a:lnTo>
                        <a:pt x="13688" y="6253"/>
                      </a:lnTo>
                      <a:lnTo>
                        <a:pt x="13682" y="6297"/>
                      </a:lnTo>
                      <a:lnTo>
                        <a:pt x="13674" y="6340"/>
                      </a:lnTo>
                      <a:lnTo>
                        <a:pt x="13664" y="6382"/>
                      </a:lnTo>
                      <a:lnTo>
                        <a:pt x="13653" y="6424"/>
                      </a:lnTo>
                      <a:lnTo>
                        <a:pt x="13638" y="6464"/>
                      </a:lnTo>
                      <a:lnTo>
                        <a:pt x="13623" y="6504"/>
                      </a:lnTo>
                      <a:lnTo>
                        <a:pt x="13605" y="6542"/>
                      </a:lnTo>
                      <a:lnTo>
                        <a:pt x="13586" y="6580"/>
                      </a:lnTo>
                      <a:lnTo>
                        <a:pt x="13565" y="6617"/>
                      </a:lnTo>
                      <a:lnTo>
                        <a:pt x="13543" y="6652"/>
                      </a:lnTo>
                      <a:lnTo>
                        <a:pt x="13518" y="6687"/>
                      </a:lnTo>
                      <a:lnTo>
                        <a:pt x="13492" y="6720"/>
                      </a:lnTo>
                      <a:lnTo>
                        <a:pt x="13465" y="6751"/>
                      </a:lnTo>
                      <a:lnTo>
                        <a:pt x="13436" y="6782"/>
                      </a:lnTo>
                      <a:lnTo>
                        <a:pt x="13405" y="6811"/>
                      </a:lnTo>
                      <a:lnTo>
                        <a:pt x="13373" y="6839"/>
                      </a:lnTo>
                      <a:lnTo>
                        <a:pt x="13340" y="6864"/>
                      </a:lnTo>
                      <a:lnTo>
                        <a:pt x="13306" y="6889"/>
                      </a:lnTo>
                      <a:lnTo>
                        <a:pt x="13270" y="6912"/>
                      </a:lnTo>
                      <a:lnTo>
                        <a:pt x="13234" y="6933"/>
                      </a:lnTo>
                      <a:lnTo>
                        <a:pt x="13196" y="6952"/>
                      </a:lnTo>
                      <a:lnTo>
                        <a:pt x="13158" y="6969"/>
                      </a:lnTo>
                      <a:lnTo>
                        <a:pt x="13118" y="6986"/>
                      </a:lnTo>
                      <a:lnTo>
                        <a:pt x="13078" y="6999"/>
                      </a:lnTo>
                      <a:lnTo>
                        <a:pt x="13036" y="7012"/>
                      </a:lnTo>
                      <a:lnTo>
                        <a:pt x="12994" y="7021"/>
                      </a:lnTo>
                      <a:lnTo>
                        <a:pt x="12951" y="7028"/>
                      </a:lnTo>
                      <a:lnTo>
                        <a:pt x="12907" y="7034"/>
                      </a:lnTo>
                      <a:lnTo>
                        <a:pt x="12863" y="7037"/>
                      </a:lnTo>
                      <a:lnTo>
                        <a:pt x="12819" y="7038"/>
                      </a:lnTo>
                      <a:lnTo>
                        <a:pt x="12773" y="7037"/>
                      </a:lnTo>
                      <a:lnTo>
                        <a:pt x="12729" y="7034"/>
                      </a:lnTo>
                      <a:lnTo>
                        <a:pt x="12685" y="7028"/>
                      </a:lnTo>
                      <a:lnTo>
                        <a:pt x="12643" y="7021"/>
                      </a:lnTo>
                      <a:lnTo>
                        <a:pt x="12601" y="7012"/>
                      </a:lnTo>
                      <a:lnTo>
                        <a:pt x="12559" y="6999"/>
                      </a:lnTo>
                      <a:lnTo>
                        <a:pt x="12518" y="6986"/>
                      </a:lnTo>
                      <a:lnTo>
                        <a:pt x="12478" y="6969"/>
                      </a:lnTo>
                      <a:lnTo>
                        <a:pt x="12440" y="6952"/>
                      </a:lnTo>
                      <a:lnTo>
                        <a:pt x="12402" y="6933"/>
                      </a:lnTo>
                      <a:lnTo>
                        <a:pt x="12366" y="6912"/>
                      </a:lnTo>
                      <a:lnTo>
                        <a:pt x="12330" y="6889"/>
                      </a:lnTo>
                      <a:lnTo>
                        <a:pt x="12296" y="6864"/>
                      </a:lnTo>
                      <a:lnTo>
                        <a:pt x="12263" y="6839"/>
                      </a:lnTo>
                      <a:lnTo>
                        <a:pt x="12231" y="6811"/>
                      </a:lnTo>
                      <a:lnTo>
                        <a:pt x="12201" y="6782"/>
                      </a:lnTo>
                      <a:lnTo>
                        <a:pt x="12172" y="6751"/>
                      </a:lnTo>
                      <a:lnTo>
                        <a:pt x="12144" y="6720"/>
                      </a:lnTo>
                      <a:lnTo>
                        <a:pt x="12118" y="6687"/>
                      </a:lnTo>
                      <a:lnTo>
                        <a:pt x="12094" y="6652"/>
                      </a:lnTo>
                      <a:lnTo>
                        <a:pt x="12071" y="6617"/>
                      </a:lnTo>
                      <a:lnTo>
                        <a:pt x="12050" y="6580"/>
                      </a:lnTo>
                      <a:lnTo>
                        <a:pt x="12031" y="6542"/>
                      </a:lnTo>
                      <a:lnTo>
                        <a:pt x="12013" y="6504"/>
                      </a:lnTo>
                      <a:lnTo>
                        <a:pt x="11997" y="6464"/>
                      </a:lnTo>
                      <a:lnTo>
                        <a:pt x="11984" y="6424"/>
                      </a:lnTo>
                      <a:lnTo>
                        <a:pt x="11972" y="6382"/>
                      </a:lnTo>
                      <a:lnTo>
                        <a:pt x="11962" y="6340"/>
                      </a:lnTo>
                      <a:lnTo>
                        <a:pt x="11955" y="6297"/>
                      </a:lnTo>
                      <a:lnTo>
                        <a:pt x="11949" y="6253"/>
                      </a:lnTo>
                      <a:lnTo>
                        <a:pt x="11946" y="6208"/>
                      </a:lnTo>
                      <a:lnTo>
                        <a:pt x="11945" y="6164"/>
                      </a:lnTo>
                      <a:lnTo>
                        <a:pt x="11946" y="6119"/>
                      </a:lnTo>
                      <a:lnTo>
                        <a:pt x="11949" y="6074"/>
                      </a:lnTo>
                      <a:lnTo>
                        <a:pt x="11955" y="6031"/>
                      </a:lnTo>
                      <a:lnTo>
                        <a:pt x="11962" y="5988"/>
                      </a:lnTo>
                      <a:lnTo>
                        <a:pt x="11972" y="5946"/>
                      </a:lnTo>
                      <a:lnTo>
                        <a:pt x="11984" y="5904"/>
                      </a:lnTo>
                      <a:lnTo>
                        <a:pt x="11997" y="5863"/>
                      </a:lnTo>
                      <a:lnTo>
                        <a:pt x="12013" y="5823"/>
                      </a:lnTo>
                      <a:lnTo>
                        <a:pt x="12031" y="5785"/>
                      </a:lnTo>
                      <a:lnTo>
                        <a:pt x="12050" y="5747"/>
                      </a:lnTo>
                      <a:lnTo>
                        <a:pt x="12071" y="5711"/>
                      </a:lnTo>
                      <a:lnTo>
                        <a:pt x="12094" y="5675"/>
                      </a:lnTo>
                      <a:lnTo>
                        <a:pt x="12118" y="5641"/>
                      </a:lnTo>
                      <a:lnTo>
                        <a:pt x="12144" y="5608"/>
                      </a:lnTo>
                      <a:lnTo>
                        <a:pt x="12172" y="5576"/>
                      </a:lnTo>
                      <a:lnTo>
                        <a:pt x="12201" y="5545"/>
                      </a:lnTo>
                      <a:lnTo>
                        <a:pt x="12231" y="5516"/>
                      </a:lnTo>
                      <a:lnTo>
                        <a:pt x="12263" y="5489"/>
                      </a:lnTo>
                      <a:lnTo>
                        <a:pt x="12296" y="5463"/>
                      </a:lnTo>
                      <a:lnTo>
                        <a:pt x="12330" y="5439"/>
                      </a:lnTo>
                      <a:lnTo>
                        <a:pt x="12366" y="5416"/>
                      </a:lnTo>
                      <a:lnTo>
                        <a:pt x="12402" y="5395"/>
                      </a:lnTo>
                      <a:lnTo>
                        <a:pt x="12440" y="5375"/>
                      </a:lnTo>
                      <a:lnTo>
                        <a:pt x="12478" y="5358"/>
                      </a:lnTo>
                      <a:lnTo>
                        <a:pt x="12518" y="5342"/>
                      </a:lnTo>
                      <a:lnTo>
                        <a:pt x="12559" y="5328"/>
                      </a:lnTo>
                      <a:lnTo>
                        <a:pt x="12601" y="5316"/>
                      </a:lnTo>
                      <a:lnTo>
                        <a:pt x="12643" y="5306"/>
                      </a:lnTo>
                      <a:lnTo>
                        <a:pt x="12685" y="5299"/>
                      </a:lnTo>
                      <a:lnTo>
                        <a:pt x="12729" y="5293"/>
                      </a:lnTo>
                      <a:lnTo>
                        <a:pt x="12773" y="5290"/>
                      </a:lnTo>
                      <a:lnTo>
                        <a:pt x="12819" y="5289"/>
                      </a:lnTo>
                      <a:close/>
                      <a:moveTo>
                        <a:pt x="3923" y="5289"/>
                      </a:moveTo>
                      <a:lnTo>
                        <a:pt x="3968" y="5290"/>
                      </a:lnTo>
                      <a:lnTo>
                        <a:pt x="4013" y="5293"/>
                      </a:lnTo>
                      <a:lnTo>
                        <a:pt x="4056" y="5299"/>
                      </a:lnTo>
                      <a:lnTo>
                        <a:pt x="4099" y="5306"/>
                      </a:lnTo>
                      <a:lnTo>
                        <a:pt x="4141" y="5316"/>
                      </a:lnTo>
                      <a:lnTo>
                        <a:pt x="4182" y="5328"/>
                      </a:lnTo>
                      <a:lnTo>
                        <a:pt x="4224" y="5342"/>
                      </a:lnTo>
                      <a:lnTo>
                        <a:pt x="4263" y="5358"/>
                      </a:lnTo>
                      <a:lnTo>
                        <a:pt x="4302" y="5375"/>
                      </a:lnTo>
                      <a:lnTo>
                        <a:pt x="4339" y="5395"/>
                      </a:lnTo>
                      <a:lnTo>
                        <a:pt x="4376" y="5416"/>
                      </a:lnTo>
                      <a:lnTo>
                        <a:pt x="4411" y="5439"/>
                      </a:lnTo>
                      <a:lnTo>
                        <a:pt x="4446" y="5463"/>
                      </a:lnTo>
                      <a:lnTo>
                        <a:pt x="4479" y="5489"/>
                      </a:lnTo>
                      <a:lnTo>
                        <a:pt x="4510" y="5516"/>
                      </a:lnTo>
                      <a:lnTo>
                        <a:pt x="4540" y="5545"/>
                      </a:lnTo>
                      <a:lnTo>
                        <a:pt x="4569" y="5576"/>
                      </a:lnTo>
                      <a:lnTo>
                        <a:pt x="4597" y="5608"/>
                      </a:lnTo>
                      <a:lnTo>
                        <a:pt x="4623" y="5641"/>
                      </a:lnTo>
                      <a:lnTo>
                        <a:pt x="4647" y="5675"/>
                      </a:lnTo>
                      <a:lnTo>
                        <a:pt x="4670" y="5711"/>
                      </a:lnTo>
                      <a:lnTo>
                        <a:pt x="4691" y="5747"/>
                      </a:lnTo>
                      <a:lnTo>
                        <a:pt x="4711" y="5785"/>
                      </a:lnTo>
                      <a:lnTo>
                        <a:pt x="4728" y="5823"/>
                      </a:lnTo>
                      <a:lnTo>
                        <a:pt x="4744" y="5863"/>
                      </a:lnTo>
                      <a:lnTo>
                        <a:pt x="4757" y="5904"/>
                      </a:lnTo>
                      <a:lnTo>
                        <a:pt x="4770" y="5946"/>
                      </a:lnTo>
                      <a:lnTo>
                        <a:pt x="4779" y="5988"/>
                      </a:lnTo>
                      <a:lnTo>
                        <a:pt x="4787" y="6031"/>
                      </a:lnTo>
                      <a:lnTo>
                        <a:pt x="4792" y="6074"/>
                      </a:lnTo>
                      <a:lnTo>
                        <a:pt x="4796" y="6119"/>
                      </a:lnTo>
                      <a:lnTo>
                        <a:pt x="4797" y="6164"/>
                      </a:lnTo>
                      <a:lnTo>
                        <a:pt x="4796" y="6208"/>
                      </a:lnTo>
                      <a:lnTo>
                        <a:pt x="4792" y="6253"/>
                      </a:lnTo>
                      <a:lnTo>
                        <a:pt x="4787" y="6297"/>
                      </a:lnTo>
                      <a:lnTo>
                        <a:pt x="4779" y="6340"/>
                      </a:lnTo>
                      <a:lnTo>
                        <a:pt x="4770" y="6382"/>
                      </a:lnTo>
                      <a:lnTo>
                        <a:pt x="4757" y="6424"/>
                      </a:lnTo>
                      <a:lnTo>
                        <a:pt x="4744" y="6464"/>
                      </a:lnTo>
                      <a:lnTo>
                        <a:pt x="4728" y="6504"/>
                      </a:lnTo>
                      <a:lnTo>
                        <a:pt x="4711" y="6542"/>
                      </a:lnTo>
                      <a:lnTo>
                        <a:pt x="4691" y="6580"/>
                      </a:lnTo>
                      <a:lnTo>
                        <a:pt x="4670" y="6617"/>
                      </a:lnTo>
                      <a:lnTo>
                        <a:pt x="4647" y="6652"/>
                      </a:lnTo>
                      <a:lnTo>
                        <a:pt x="4623" y="6687"/>
                      </a:lnTo>
                      <a:lnTo>
                        <a:pt x="4597" y="6720"/>
                      </a:lnTo>
                      <a:lnTo>
                        <a:pt x="4569" y="6751"/>
                      </a:lnTo>
                      <a:lnTo>
                        <a:pt x="4540" y="6782"/>
                      </a:lnTo>
                      <a:lnTo>
                        <a:pt x="4510" y="6811"/>
                      </a:lnTo>
                      <a:lnTo>
                        <a:pt x="4479" y="6839"/>
                      </a:lnTo>
                      <a:lnTo>
                        <a:pt x="4446" y="6864"/>
                      </a:lnTo>
                      <a:lnTo>
                        <a:pt x="4411" y="6889"/>
                      </a:lnTo>
                      <a:lnTo>
                        <a:pt x="4376" y="6912"/>
                      </a:lnTo>
                      <a:lnTo>
                        <a:pt x="4339" y="6933"/>
                      </a:lnTo>
                      <a:lnTo>
                        <a:pt x="4302" y="6952"/>
                      </a:lnTo>
                      <a:lnTo>
                        <a:pt x="4263" y="6969"/>
                      </a:lnTo>
                      <a:lnTo>
                        <a:pt x="4224" y="6986"/>
                      </a:lnTo>
                      <a:lnTo>
                        <a:pt x="4182" y="6999"/>
                      </a:lnTo>
                      <a:lnTo>
                        <a:pt x="4141" y="7012"/>
                      </a:lnTo>
                      <a:lnTo>
                        <a:pt x="4099" y="7021"/>
                      </a:lnTo>
                      <a:lnTo>
                        <a:pt x="4056" y="7028"/>
                      </a:lnTo>
                      <a:lnTo>
                        <a:pt x="4013" y="7034"/>
                      </a:lnTo>
                      <a:lnTo>
                        <a:pt x="3968" y="7037"/>
                      </a:lnTo>
                      <a:lnTo>
                        <a:pt x="3923" y="7038"/>
                      </a:lnTo>
                      <a:lnTo>
                        <a:pt x="3878" y="7037"/>
                      </a:lnTo>
                      <a:lnTo>
                        <a:pt x="3834" y="7034"/>
                      </a:lnTo>
                      <a:lnTo>
                        <a:pt x="3791" y="7028"/>
                      </a:lnTo>
                      <a:lnTo>
                        <a:pt x="3747" y="7021"/>
                      </a:lnTo>
                      <a:lnTo>
                        <a:pt x="3705" y="7012"/>
                      </a:lnTo>
                      <a:lnTo>
                        <a:pt x="3664" y="6999"/>
                      </a:lnTo>
                      <a:lnTo>
                        <a:pt x="3623" y="6986"/>
                      </a:lnTo>
                      <a:lnTo>
                        <a:pt x="3584" y="6969"/>
                      </a:lnTo>
                      <a:lnTo>
                        <a:pt x="3545" y="6952"/>
                      </a:lnTo>
                      <a:lnTo>
                        <a:pt x="3508" y="6933"/>
                      </a:lnTo>
                      <a:lnTo>
                        <a:pt x="3471" y="6912"/>
                      </a:lnTo>
                      <a:lnTo>
                        <a:pt x="3435" y="6889"/>
                      </a:lnTo>
                      <a:lnTo>
                        <a:pt x="3401" y="6864"/>
                      </a:lnTo>
                      <a:lnTo>
                        <a:pt x="3368" y="6839"/>
                      </a:lnTo>
                      <a:lnTo>
                        <a:pt x="3336" y="6811"/>
                      </a:lnTo>
                      <a:lnTo>
                        <a:pt x="3306" y="6782"/>
                      </a:lnTo>
                      <a:lnTo>
                        <a:pt x="3276" y="6751"/>
                      </a:lnTo>
                      <a:lnTo>
                        <a:pt x="3250" y="6720"/>
                      </a:lnTo>
                      <a:lnTo>
                        <a:pt x="3223" y="6687"/>
                      </a:lnTo>
                      <a:lnTo>
                        <a:pt x="3199" y="6652"/>
                      </a:lnTo>
                      <a:lnTo>
                        <a:pt x="3177" y="6617"/>
                      </a:lnTo>
                      <a:lnTo>
                        <a:pt x="3155" y="6580"/>
                      </a:lnTo>
                      <a:lnTo>
                        <a:pt x="3136" y="6542"/>
                      </a:lnTo>
                      <a:lnTo>
                        <a:pt x="3118" y="6504"/>
                      </a:lnTo>
                      <a:lnTo>
                        <a:pt x="3103" y="6464"/>
                      </a:lnTo>
                      <a:lnTo>
                        <a:pt x="3089" y="6424"/>
                      </a:lnTo>
                      <a:lnTo>
                        <a:pt x="3077" y="6382"/>
                      </a:lnTo>
                      <a:lnTo>
                        <a:pt x="3068" y="6340"/>
                      </a:lnTo>
                      <a:lnTo>
                        <a:pt x="3059" y="6297"/>
                      </a:lnTo>
                      <a:lnTo>
                        <a:pt x="3054" y="6253"/>
                      </a:lnTo>
                      <a:lnTo>
                        <a:pt x="3050" y="6208"/>
                      </a:lnTo>
                      <a:lnTo>
                        <a:pt x="3049" y="6164"/>
                      </a:lnTo>
                      <a:lnTo>
                        <a:pt x="3050" y="6119"/>
                      </a:lnTo>
                      <a:lnTo>
                        <a:pt x="3054" y="6074"/>
                      </a:lnTo>
                      <a:lnTo>
                        <a:pt x="3059" y="6031"/>
                      </a:lnTo>
                      <a:lnTo>
                        <a:pt x="3068" y="5988"/>
                      </a:lnTo>
                      <a:lnTo>
                        <a:pt x="3077" y="5946"/>
                      </a:lnTo>
                      <a:lnTo>
                        <a:pt x="3089" y="5904"/>
                      </a:lnTo>
                      <a:lnTo>
                        <a:pt x="3103" y="5863"/>
                      </a:lnTo>
                      <a:lnTo>
                        <a:pt x="3118" y="5823"/>
                      </a:lnTo>
                      <a:lnTo>
                        <a:pt x="3136" y="5785"/>
                      </a:lnTo>
                      <a:lnTo>
                        <a:pt x="3155" y="5747"/>
                      </a:lnTo>
                      <a:lnTo>
                        <a:pt x="3177" y="5711"/>
                      </a:lnTo>
                      <a:lnTo>
                        <a:pt x="3199" y="5675"/>
                      </a:lnTo>
                      <a:lnTo>
                        <a:pt x="3223" y="5641"/>
                      </a:lnTo>
                      <a:lnTo>
                        <a:pt x="3250" y="5608"/>
                      </a:lnTo>
                      <a:lnTo>
                        <a:pt x="3276" y="5576"/>
                      </a:lnTo>
                      <a:lnTo>
                        <a:pt x="3306" y="5545"/>
                      </a:lnTo>
                      <a:lnTo>
                        <a:pt x="3336" y="5516"/>
                      </a:lnTo>
                      <a:lnTo>
                        <a:pt x="3368" y="5489"/>
                      </a:lnTo>
                      <a:lnTo>
                        <a:pt x="3401" y="5463"/>
                      </a:lnTo>
                      <a:lnTo>
                        <a:pt x="3435" y="5439"/>
                      </a:lnTo>
                      <a:lnTo>
                        <a:pt x="3471" y="5416"/>
                      </a:lnTo>
                      <a:lnTo>
                        <a:pt x="3508" y="5395"/>
                      </a:lnTo>
                      <a:lnTo>
                        <a:pt x="3545" y="5375"/>
                      </a:lnTo>
                      <a:lnTo>
                        <a:pt x="3584" y="5358"/>
                      </a:lnTo>
                      <a:lnTo>
                        <a:pt x="3623" y="5342"/>
                      </a:lnTo>
                      <a:lnTo>
                        <a:pt x="3664" y="5328"/>
                      </a:lnTo>
                      <a:lnTo>
                        <a:pt x="3705" y="5316"/>
                      </a:lnTo>
                      <a:lnTo>
                        <a:pt x="3747" y="5306"/>
                      </a:lnTo>
                      <a:lnTo>
                        <a:pt x="3791" y="5299"/>
                      </a:lnTo>
                      <a:lnTo>
                        <a:pt x="3834" y="5293"/>
                      </a:lnTo>
                      <a:lnTo>
                        <a:pt x="3878" y="5290"/>
                      </a:lnTo>
                      <a:lnTo>
                        <a:pt x="3923" y="5289"/>
                      </a:lnTo>
                      <a:close/>
                      <a:moveTo>
                        <a:pt x="4469" y="944"/>
                      </a:moveTo>
                      <a:lnTo>
                        <a:pt x="7037" y="944"/>
                      </a:lnTo>
                      <a:lnTo>
                        <a:pt x="6517" y="3103"/>
                      </a:lnTo>
                      <a:lnTo>
                        <a:pt x="3542" y="3103"/>
                      </a:lnTo>
                      <a:lnTo>
                        <a:pt x="4469" y="944"/>
                      </a:lnTo>
                      <a:close/>
                      <a:moveTo>
                        <a:pt x="7815" y="944"/>
                      </a:moveTo>
                      <a:lnTo>
                        <a:pt x="9490" y="944"/>
                      </a:lnTo>
                      <a:lnTo>
                        <a:pt x="10718" y="3103"/>
                      </a:lnTo>
                      <a:lnTo>
                        <a:pt x="7204" y="3103"/>
                      </a:lnTo>
                      <a:lnTo>
                        <a:pt x="7815" y="944"/>
                      </a:lnTo>
                      <a:close/>
                    </a:path>
                  </a:pathLst>
                </a:custGeom>
                <a:grpFill/>
                <a:ln w="9525">
                  <a:noFill/>
                  <a:round/>
                </a:ln>
              </p:spPr>
              <p:txBody>
                <a:bodyPr vert="horz" wrap="square" lIns="91461" tIns="45731" rIns="91461" bIns="4573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69" name="组合 68"/>
            <p:cNvGrpSpPr/>
            <p:nvPr/>
          </p:nvGrpSpPr>
          <p:grpSpPr>
            <a:xfrm>
              <a:off x="6647030" y="1423844"/>
              <a:ext cx="571042" cy="576109"/>
              <a:chOff x="7102470" y="1598540"/>
              <a:chExt cx="571042" cy="576109"/>
            </a:xfrm>
          </p:grpSpPr>
          <p:sp>
            <p:nvSpPr>
              <p:cNvPr id="82" name="文本框 81"/>
              <p:cNvSpPr txBox="1"/>
              <p:nvPr/>
            </p:nvSpPr>
            <p:spPr>
              <a:xfrm>
                <a:off x="7102470" y="1925324"/>
                <a:ext cx="571042" cy="249325"/>
              </a:xfrm>
              <a:prstGeom prst="rect">
                <a:avLst/>
              </a:prstGeom>
              <a:noFill/>
              <a:ln>
                <a:noFill/>
                <a:prstDash val="solid"/>
              </a:ln>
            </p:spPr>
            <p:txBody>
              <a:bodyPr wrap="none" lIns="35986" tIns="35986" rIns="35986" bIns="35986" rtlCol="0" anchor="ctr">
                <a:noAutofit/>
              </a:bodyPr>
              <a:lstStyle>
                <a:defPPr>
                  <a:defRPr lang="en-US"/>
                </a:defPPr>
                <a:lvl1pPr algn="ctr" defTabSz="914400">
                  <a:defRPr kumimoji="1" sz="1000" kern="0">
                    <a:solidFill>
                      <a:sysClr val="windowText" lastClr="000000"/>
                    </a:solidFill>
                    <a:latin typeface="微软雅黑" panose="020B0503020204020204" charset="-122"/>
                    <a:ea typeface="微软雅黑" panose="020B050302020402020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机场</a:t>
                </a:r>
                <a:endParaRPr kumimoji="1"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83" name="组合 154"/>
              <p:cNvGrpSpPr/>
              <p:nvPr/>
            </p:nvGrpSpPr>
            <p:grpSpPr bwMode="auto">
              <a:xfrm>
                <a:off x="7171539" y="1598540"/>
                <a:ext cx="432905" cy="303639"/>
                <a:chOff x="652463" y="985838"/>
                <a:chExt cx="909638" cy="581025"/>
              </a:xfrm>
              <a:solidFill>
                <a:srgbClr val="666666">
                  <a:lumMod val="60000"/>
                  <a:lumOff val="40000"/>
                </a:srgbClr>
              </a:solidFill>
            </p:grpSpPr>
            <p:sp>
              <p:nvSpPr>
                <p:cNvPr id="84" name="Freeform 29"/>
                <p:cNvSpPr>
                  <a:spLocks noEditPoints="1"/>
                </p:cNvSpPr>
                <p:nvPr/>
              </p:nvSpPr>
              <p:spPr bwMode="auto">
                <a:xfrm>
                  <a:off x="652463" y="1039813"/>
                  <a:ext cx="909638" cy="376238"/>
                </a:xfrm>
                <a:custGeom>
                  <a:avLst/>
                  <a:gdLst>
                    <a:gd name="T0" fmla="*/ 2147483646 w 2167"/>
                    <a:gd name="T1" fmla="*/ 2147483646 h 894"/>
                    <a:gd name="T2" fmla="*/ 2147483646 w 2167"/>
                    <a:gd name="T3" fmla="*/ 2147483646 h 894"/>
                    <a:gd name="T4" fmla="*/ 2147483646 w 2167"/>
                    <a:gd name="T5" fmla="*/ 2147483646 h 894"/>
                    <a:gd name="T6" fmla="*/ 2147483646 w 2167"/>
                    <a:gd name="T7" fmla="*/ 2147483646 h 894"/>
                    <a:gd name="T8" fmla="*/ 2147483646 w 2167"/>
                    <a:gd name="T9" fmla="*/ 2147483646 h 894"/>
                    <a:gd name="T10" fmla="*/ 2147483646 w 2167"/>
                    <a:gd name="T11" fmla="*/ 2147483646 h 894"/>
                    <a:gd name="T12" fmla="*/ 2147483646 w 2167"/>
                    <a:gd name="T13" fmla="*/ 2147483646 h 894"/>
                    <a:gd name="T14" fmla="*/ 2147483646 w 2167"/>
                    <a:gd name="T15" fmla="*/ 2147483646 h 894"/>
                    <a:gd name="T16" fmla="*/ 2147483646 w 2167"/>
                    <a:gd name="T17" fmla="*/ 2147483646 h 894"/>
                    <a:gd name="T18" fmla="*/ 2147483646 w 2167"/>
                    <a:gd name="T19" fmla="*/ 2147483646 h 894"/>
                    <a:gd name="T20" fmla="*/ 2147483646 w 2167"/>
                    <a:gd name="T21" fmla="*/ 2147483646 h 894"/>
                    <a:gd name="T22" fmla="*/ 2147483646 w 2167"/>
                    <a:gd name="T23" fmla="*/ 2147483646 h 894"/>
                    <a:gd name="T24" fmla="*/ 2147483646 w 2167"/>
                    <a:gd name="T25" fmla="*/ 2147483646 h 894"/>
                    <a:gd name="T26" fmla="*/ 2147483646 w 2167"/>
                    <a:gd name="T27" fmla="*/ 2147483646 h 894"/>
                    <a:gd name="T28" fmla="*/ 2147483646 w 2167"/>
                    <a:gd name="T29" fmla="*/ 2147483646 h 894"/>
                    <a:gd name="T30" fmla="*/ 2147483646 w 2167"/>
                    <a:gd name="T31" fmla="*/ 2147483646 h 894"/>
                    <a:gd name="T32" fmla="*/ 2147483646 w 2167"/>
                    <a:gd name="T33" fmla="*/ 2147483646 h 894"/>
                    <a:gd name="T34" fmla="*/ 2147483646 w 2167"/>
                    <a:gd name="T35" fmla="*/ 2147483646 h 894"/>
                    <a:gd name="T36" fmla="*/ 2147483646 w 2167"/>
                    <a:gd name="T37" fmla="*/ 2147483646 h 894"/>
                    <a:gd name="T38" fmla="*/ 2147483646 w 2167"/>
                    <a:gd name="T39" fmla="*/ 2147483646 h 894"/>
                    <a:gd name="T40" fmla="*/ 2147483646 w 2167"/>
                    <a:gd name="T41" fmla="*/ 2147483646 h 894"/>
                    <a:gd name="T42" fmla="*/ 2147483646 w 2167"/>
                    <a:gd name="T43" fmla="*/ 2147483646 h 894"/>
                    <a:gd name="T44" fmla="*/ 2147483646 w 2167"/>
                    <a:gd name="T45" fmla="*/ 2147483646 h 894"/>
                    <a:gd name="T46" fmla="*/ 2147483646 w 2167"/>
                    <a:gd name="T47" fmla="*/ 2147483646 h 894"/>
                    <a:gd name="T48" fmla="*/ 2147483646 w 2167"/>
                    <a:gd name="T49" fmla="*/ 2147483646 h 894"/>
                    <a:gd name="T50" fmla="*/ 2147483646 w 2167"/>
                    <a:gd name="T51" fmla="*/ 2147483646 h 894"/>
                    <a:gd name="T52" fmla="*/ 2147483646 w 2167"/>
                    <a:gd name="T53" fmla="*/ 2147483646 h 894"/>
                    <a:gd name="T54" fmla="*/ 2147483646 w 2167"/>
                    <a:gd name="T55" fmla="*/ 0 h 894"/>
                    <a:gd name="T56" fmla="*/ 2147483646 w 2167"/>
                    <a:gd name="T57" fmla="*/ 2147483646 h 894"/>
                    <a:gd name="T58" fmla="*/ 2147483646 w 2167"/>
                    <a:gd name="T59" fmla="*/ 2147483646 h 894"/>
                    <a:gd name="T60" fmla="*/ 2147483646 w 2167"/>
                    <a:gd name="T61" fmla="*/ 2147483646 h 894"/>
                    <a:gd name="T62" fmla="*/ 2147483646 w 2167"/>
                    <a:gd name="T63" fmla="*/ 2147483646 h 894"/>
                    <a:gd name="T64" fmla="*/ 2147483646 w 2167"/>
                    <a:gd name="T65" fmla="*/ 2147483646 h 894"/>
                    <a:gd name="T66" fmla="*/ 2147483646 w 2167"/>
                    <a:gd name="T67" fmla="*/ 2147483646 h 894"/>
                    <a:gd name="T68" fmla="*/ 2147483646 w 2167"/>
                    <a:gd name="T69" fmla="*/ 2147483646 h 894"/>
                    <a:gd name="T70" fmla="*/ 2147483646 w 2167"/>
                    <a:gd name="T71" fmla="*/ 2147483646 h 894"/>
                    <a:gd name="T72" fmla="*/ 2147483646 w 2167"/>
                    <a:gd name="T73" fmla="*/ 2147483646 h 894"/>
                    <a:gd name="T74" fmla="*/ 2147483646 w 2167"/>
                    <a:gd name="T75" fmla="*/ 2147483646 h 894"/>
                    <a:gd name="T76" fmla="*/ 2147483646 w 2167"/>
                    <a:gd name="T77" fmla="*/ 2147483646 h 894"/>
                    <a:gd name="T78" fmla="*/ 2147483646 w 2167"/>
                    <a:gd name="T79" fmla="*/ 2147483646 h 894"/>
                    <a:gd name="T80" fmla="*/ 2147483646 w 2167"/>
                    <a:gd name="T81" fmla="*/ 2147483646 h 894"/>
                    <a:gd name="T82" fmla="*/ 2147483646 w 2167"/>
                    <a:gd name="T83" fmla="*/ 2147483646 h 894"/>
                    <a:gd name="T84" fmla="*/ 2147483646 w 2167"/>
                    <a:gd name="T85" fmla="*/ 2147483646 h 894"/>
                    <a:gd name="T86" fmla="*/ 2147483646 w 2167"/>
                    <a:gd name="T87" fmla="*/ 2147483646 h 894"/>
                    <a:gd name="T88" fmla="*/ 2147483646 w 2167"/>
                    <a:gd name="T89" fmla="*/ 2147483646 h 894"/>
                    <a:gd name="T90" fmla="*/ 2147483646 w 2167"/>
                    <a:gd name="T91" fmla="*/ 2147483646 h 894"/>
                    <a:gd name="T92" fmla="*/ 2147483646 w 2167"/>
                    <a:gd name="T93" fmla="*/ 2147483646 h 894"/>
                    <a:gd name="T94" fmla="*/ 2147483646 w 2167"/>
                    <a:gd name="T95" fmla="*/ 2147483646 h 894"/>
                    <a:gd name="T96" fmla="*/ 2147483646 w 2167"/>
                    <a:gd name="T97" fmla="*/ 2147483646 h 894"/>
                    <a:gd name="T98" fmla="*/ 2147483646 w 2167"/>
                    <a:gd name="T99" fmla="*/ 2147483646 h 8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67"/>
                    <a:gd name="T151" fmla="*/ 0 h 894"/>
                    <a:gd name="T152" fmla="*/ 2167 w 2167"/>
                    <a:gd name="T153" fmla="*/ 894 h 89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67" h="894">
                      <a:moveTo>
                        <a:pt x="1992" y="605"/>
                      </a:moveTo>
                      <a:lnTo>
                        <a:pt x="1992" y="605"/>
                      </a:lnTo>
                      <a:cubicBezTo>
                        <a:pt x="1904" y="622"/>
                        <a:pt x="1516" y="646"/>
                        <a:pt x="1349" y="655"/>
                      </a:cubicBezTo>
                      <a:cubicBezTo>
                        <a:pt x="1369" y="624"/>
                        <a:pt x="1384" y="590"/>
                        <a:pt x="1392" y="554"/>
                      </a:cubicBezTo>
                      <a:lnTo>
                        <a:pt x="2086" y="530"/>
                      </a:lnTo>
                      <a:cubicBezTo>
                        <a:pt x="2072" y="559"/>
                        <a:pt x="2045" y="595"/>
                        <a:pt x="1992" y="605"/>
                      </a:cubicBezTo>
                      <a:close/>
                      <a:moveTo>
                        <a:pt x="1117" y="497"/>
                      </a:moveTo>
                      <a:lnTo>
                        <a:pt x="1117" y="497"/>
                      </a:lnTo>
                      <a:lnTo>
                        <a:pt x="1117" y="391"/>
                      </a:lnTo>
                      <a:lnTo>
                        <a:pt x="1315" y="391"/>
                      </a:lnTo>
                      <a:cubicBezTo>
                        <a:pt x="1326" y="420"/>
                        <a:pt x="1333" y="452"/>
                        <a:pt x="1333" y="484"/>
                      </a:cubicBezTo>
                      <a:cubicBezTo>
                        <a:pt x="1333" y="486"/>
                        <a:pt x="1333" y="488"/>
                        <a:pt x="1333" y="489"/>
                      </a:cubicBezTo>
                      <a:lnTo>
                        <a:pt x="1117" y="497"/>
                      </a:lnTo>
                      <a:close/>
                      <a:moveTo>
                        <a:pt x="834" y="484"/>
                      </a:moveTo>
                      <a:lnTo>
                        <a:pt x="834" y="484"/>
                      </a:lnTo>
                      <a:cubicBezTo>
                        <a:pt x="834" y="452"/>
                        <a:pt x="841" y="420"/>
                        <a:pt x="853" y="391"/>
                      </a:cubicBezTo>
                      <a:lnTo>
                        <a:pt x="1050" y="391"/>
                      </a:lnTo>
                      <a:lnTo>
                        <a:pt x="1050" y="497"/>
                      </a:lnTo>
                      <a:lnTo>
                        <a:pt x="835" y="489"/>
                      </a:lnTo>
                      <a:cubicBezTo>
                        <a:pt x="834" y="488"/>
                        <a:pt x="834" y="486"/>
                        <a:pt x="834" y="484"/>
                      </a:cubicBezTo>
                      <a:close/>
                      <a:moveTo>
                        <a:pt x="818" y="655"/>
                      </a:moveTo>
                      <a:lnTo>
                        <a:pt x="818" y="655"/>
                      </a:lnTo>
                      <a:cubicBezTo>
                        <a:pt x="651" y="646"/>
                        <a:pt x="263" y="622"/>
                        <a:pt x="175" y="605"/>
                      </a:cubicBezTo>
                      <a:cubicBezTo>
                        <a:pt x="122" y="595"/>
                        <a:pt x="95" y="559"/>
                        <a:pt x="81" y="530"/>
                      </a:cubicBezTo>
                      <a:lnTo>
                        <a:pt x="775" y="554"/>
                      </a:lnTo>
                      <a:cubicBezTo>
                        <a:pt x="783" y="590"/>
                        <a:pt x="798" y="624"/>
                        <a:pt x="818" y="655"/>
                      </a:cubicBezTo>
                      <a:close/>
                      <a:moveTo>
                        <a:pt x="1084" y="235"/>
                      </a:moveTo>
                      <a:lnTo>
                        <a:pt x="1084" y="235"/>
                      </a:lnTo>
                      <a:cubicBezTo>
                        <a:pt x="1160" y="235"/>
                        <a:pt x="1229" y="270"/>
                        <a:pt x="1275" y="325"/>
                      </a:cubicBezTo>
                      <a:lnTo>
                        <a:pt x="892" y="325"/>
                      </a:lnTo>
                      <a:cubicBezTo>
                        <a:pt x="938" y="270"/>
                        <a:pt x="1007" y="235"/>
                        <a:pt x="1084" y="235"/>
                      </a:cubicBezTo>
                      <a:close/>
                      <a:moveTo>
                        <a:pt x="1796" y="827"/>
                      </a:moveTo>
                      <a:lnTo>
                        <a:pt x="1796" y="827"/>
                      </a:lnTo>
                      <a:cubicBezTo>
                        <a:pt x="1760" y="827"/>
                        <a:pt x="1730" y="798"/>
                        <a:pt x="1730" y="762"/>
                      </a:cubicBezTo>
                      <a:cubicBezTo>
                        <a:pt x="1730" y="726"/>
                        <a:pt x="1760" y="697"/>
                        <a:pt x="1796" y="697"/>
                      </a:cubicBezTo>
                      <a:cubicBezTo>
                        <a:pt x="1831" y="697"/>
                        <a:pt x="1861" y="726"/>
                        <a:pt x="1861" y="762"/>
                      </a:cubicBezTo>
                      <a:cubicBezTo>
                        <a:pt x="1861" y="798"/>
                        <a:pt x="1831" y="827"/>
                        <a:pt x="1796" y="827"/>
                      </a:cubicBezTo>
                      <a:close/>
                      <a:moveTo>
                        <a:pt x="372" y="827"/>
                      </a:moveTo>
                      <a:lnTo>
                        <a:pt x="372" y="827"/>
                      </a:lnTo>
                      <a:cubicBezTo>
                        <a:pt x="336" y="827"/>
                        <a:pt x="306" y="798"/>
                        <a:pt x="306" y="762"/>
                      </a:cubicBezTo>
                      <a:cubicBezTo>
                        <a:pt x="306" y="726"/>
                        <a:pt x="336" y="697"/>
                        <a:pt x="372" y="697"/>
                      </a:cubicBezTo>
                      <a:cubicBezTo>
                        <a:pt x="408" y="697"/>
                        <a:pt x="437" y="726"/>
                        <a:pt x="437" y="762"/>
                      </a:cubicBezTo>
                      <a:cubicBezTo>
                        <a:pt x="437" y="798"/>
                        <a:pt x="408" y="827"/>
                        <a:pt x="372" y="827"/>
                      </a:cubicBezTo>
                      <a:close/>
                      <a:moveTo>
                        <a:pt x="2157" y="473"/>
                      </a:moveTo>
                      <a:lnTo>
                        <a:pt x="2157" y="473"/>
                      </a:lnTo>
                      <a:cubicBezTo>
                        <a:pt x="2151" y="466"/>
                        <a:pt x="2141" y="462"/>
                        <a:pt x="2131" y="462"/>
                      </a:cubicBezTo>
                      <a:lnTo>
                        <a:pt x="1399" y="487"/>
                      </a:lnTo>
                      <a:cubicBezTo>
                        <a:pt x="1399" y="486"/>
                        <a:pt x="1399" y="485"/>
                        <a:pt x="1399" y="484"/>
                      </a:cubicBezTo>
                      <a:cubicBezTo>
                        <a:pt x="1399" y="430"/>
                        <a:pt x="1386" y="379"/>
                        <a:pt x="1362" y="335"/>
                      </a:cubicBezTo>
                      <a:lnTo>
                        <a:pt x="1508" y="318"/>
                      </a:lnTo>
                      <a:cubicBezTo>
                        <a:pt x="1526" y="315"/>
                        <a:pt x="1539" y="299"/>
                        <a:pt x="1537" y="281"/>
                      </a:cubicBezTo>
                      <a:cubicBezTo>
                        <a:pt x="1535" y="262"/>
                        <a:pt x="1518" y="249"/>
                        <a:pt x="1500" y="251"/>
                      </a:cubicBezTo>
                      <a:lnTo>
                        <a:pt x="1318" y="273"/>
                      </a:lnTo>
                      <a:cubicBezTo>
                        <a:pt x="1267" y="217"/>
                        <a:pt x="1196" y="179"/>
                        <a:pt x="1117" y="170"/>
                      </a:cubicBezTo>
                      <a:lnTo>
                        <a:pt x="1117" y="33"/>
                      </a:lnTo>
                      <a:cubicBezTo>
                        <a:pt x="1117" y="15"/>
                        <a:pt x="1102" y="0"/>
                        <a:pt x="1084" y="0"/>
                      </a:cubicBezTo>
                      <a:cubicBezTo>
                        <a:pt x="1065" y="0"/>
                        <a:pt x="1050" y="15"/>
                        <a:pt x="1050" y="33"/>
                      </a:cubicBezTo>
                      <a:lnTo>
                        <a:pt x="1050" y="170"/>
                      </a:lnTo>
                      <a:cubicBezTo>
                        <a:pt x="971" y="179"/>
                        <a:pt x="900" y="217"/>
                        <a:pt x="849" y="273"/>
                      </a:cubicBezTo>
                      <a:lnTo>
                        <a:pt x="667" y="251"/>
                      </a:lnTo>
                      <a:cubicBezTo>
                        <a:pt x="649" y="249"/>
                        <a:pt x="632" y="262"/>
                        <a:pt x="630" y="281"/>
                      </a:cubicBezTo>
                      <a:cubicBezTo>
                        <a:pt x="628" y="299"/>
                        <a:pt x="641" y="315"/>
                        <a:pt x="659" y="318"/>
                      </a:cubicBezTo>
                      <a:lnTo>
                        <a:pt x="805" y="335"/>
                      </a:lnTo>
                      <a:cubicBezTo>
                        <a:pt x="781" y="379"/>
                        <a:pt x="768" y="430"/>
                        <a:pt x="768" y="484"/>
                      </a:cubicBezTo>
                      <a:cubicBezTo>
                        <a:pt x="768" y="485"/>
                        <a:pt x="768" y="486"/>
                        <a:pt x="768" y="487"/>
                      </a:cubicBezTo>
                      <a:lnTo>
                        <a:pt x="36" y="462"/>
                      </a:lnTo>
                      <a:cubicBezTo>
                        <a:pt x="26" y="462"/>
                        <a:pt x="16" y="466"/>
                        <a:pt x="10" y="473"/>
                      </a:cubicBezTo>
                      <a:cubicBezTo>
                        <a:pt x="3" y="481"/>
                        <a:pt x="0" y="491"/>
                        <a:pt x="2" y="500"/>
                      </a:cubicBezTo>
                      <a:cubicBezTo>
                        <a:pt x="3" y="506"/>
                        <a:pt x="25" y="644"/>
                        <a:pt x="162" y="671"/>
                      </a:cubicBezTo>
                      <a:cubicBezTo>
                        <a:pt x="183" y="675"/>
                        <a:pt x="220" y="679"/>
                        <a:pt x="266" y="684"/>
                      </a:cubicBezTo>
                      <a:cubicBezTo>
                        <a:pt x="249" y="706"/>
                        <a:pt x="240" y="733"/>
                        <a:pt x="240" y="762"/>
                      </a:cubicBezTo>
                      <a:cubicBezTo>
                        <a:pt x="240" y="835"/>
                        <a:pt x="299" y="894"/>
                        <a:pt x="372" y="894"/>
                      </a:cubicBezTo>
                      <a:cubicBezTo>
                        <a:pt x="444" y="894"/>
                        <a:pt x="503" y="835"/>
                        <a:pt x="503" y="762"/>
                      </a:cubicBezTo>
                      <a:cubicBezTo>
                        <a:pt x="503" y="740"/>
                        <a:pt x="498" y="720"/>
                        <a:pt x="489" y="701"/>
                      </a:cubicBezTo>
                      <a:cubicBezTo>
                        <a:pt x="656" y="713"/>
                        <a:pt x="832" y="723"/>
                        <a:pt x="879" y="725"/>
                      </a:cubicBezTo>
                      <a:cubicBezTo>
                        <a:pt x="888" y="733"/>
                        <a:pt x="898" y="740"/>
                        <a:pt x="908" y="747"/>
                      </a:cubicBezTo>
                      <a:cubicBezTo>
                        <a:pt x="908" y="749"/>
                        <a:pt x="907" y="751"/>
                        <a:pt x="907" y="753"/>
                      </a:cubicBezTo>
                      <a:cubicBezTo>
                        <a:pt x="907" y="791"/>
                        <a:pt x="938" y="822"/>
                        <a:pt x="977" y="822"/>
                      </a:cubicBezTo>
                      <a:cubicBezTo>
                        <a:pt x="1015" y="822"/>
                        <a:pt x="1046" y="791"/>
                        <a:pt x="1046" y="753"/>
                      </a:cubicBezTo>
                      <a:cubicBezTo>
                        <a:pt x="1046" y="714"/>
                        <a:pt x="1015" y="683"/>
                        <a:pt x="977" y="683"/>
                      </a:cubicBezTo>
                      <a:cubicBezTo>
                        <a:pt x="965" y="683"/>
                        <a:pt x="954" y="686"/>
                        <a:pt x="945" y="691"/>
                      </a:cubicBezTo>
                      <a:cubicBezTo>
                        <a:pt x="896" y="659"/>
                        <a:pt x="861" y="611"/>
                        <a:pt x="845" y="556"/>
                      </a:cubicBezTo>
                      <a:lnTo>
                        <a:pt x="1082" y="564"/>
                      </a:lnTo>
                      <a:cubicBezTo>
                        <a:pt x="1083" y="564"/>
                        <a:pt x="1083" y="564"/>
                        <a:pt x="1084" y="564"/>
                      </a:cubicBezTo>
                      <a:cubicBezTo>
                        <a:pt x="1084" y="564"/>
                        <a:pt x="1084" y="564"/>
                        <a:pt x="1085" y="564"/>
                      </a:cubicBezTo>
                      <a:lnTo>
                        <a:pt x="1322" y="556"/>
                      </a:lnTo>
                      <a:cubicBezTo>
                        <a:pt x="1306" y="611"/>
                        <a:pt x="1271" y="659"/>
                        <a:pt x="1223" y="691"/>
                      </a:cubicBezTo>
                      <a:cubicBezTo>
                        <a:pt x="1213" y="686"/>
                        <a:pt x="1202" y="682"/>
                        <a:pt x="1190" y="682"/>
                      </a:cubicBezTo>
                      <a:cubicBezTo>
                        <a:pt x="1152" y="682"/>
                        <a:pt x="1121" y="713"/>
                        <a:pt x="1121" y="752"/>
                      </a:cubicBezTo>
                      <a:cubicBezTo>
                        <a:pt x="1121" y="790"/>
                        <a:pt x="1152" y="821"/>
                        <a:pt x="1190" y="821"/>
                      </a:cubicBezTo>
                      <a:cubicBezTo>
                        <a:pt x="1229" y="821"/>
                        <a:pt x="1260" y="790"/>
                        <a:pt x="1260" y="752"/>
                      </a:cubicBezTo>
                      <a:cubicBezTo>
                        <a:pt x="1260" y="750"/>
                        <a:pt x="1260" y="748"/>
                        <a:pt x="1259" y="747"/>
                      </a:cubicBezTo>
                      <a:cubicBezTo>
                        <a:pt x="1269" y="740"/>
                        <a:pt x="1279" y="733"/>
                        <a:pt x="1288" y="725"/>
                      </a:cubicBezTo>
                      <a:cubicBezTo>
                        <a:pt x="1335" y="723"/>
                        <a:pt x="1511" y="713"/>
                        <a:pt x="1678" y="701"/>
                      </a:cubicBezTo>
                      <a:cubicBezTo>
                        <a:pt x="1669" y="720"/>
                        <a:pt x="1664" y="740"/>
                        <a:pt x="1664" y="762"/>
                      </a:cubicBezTo>
                      <a:cubicBezTo>
                        <a:pt x="1664" y="835"/>
                        <a:pt x="1723" y="894"/>
                        <a:pt x="1796" y="894"/>
                      </a:cubicBezTo>
                      <a:cubicBezTo>
                        <a:pt x="1868" y="894"/>
                        <a:pt x="1927" y="835"/>
                        <a:pt x="1927" y="762"/>
                      </a:cubicBezTo>
                      <a:cubicBezTo>
                        <a:pt x="1927" y="733"/>
                        <a:pt x="1918" y="706"/>
                        <a:pt x="1902" y="684"/>
                      </a:cubicBezTo>
                      <a:cubicBezTo>
                        <a:pt x="1947" y="679"/>
                        <a:pt x="1984" y="675"/>
                        <a:pt x="2005" y="671"/>
                      </a:cubicBezTo>
                      <a:cubicBezTo>
                        <a:pt x="2143" y="644"/>
                        <a:pt x="2165" y="506"/>
                        <a:pt x="2165" y="500"/>
                      </a:cubicBezTo>
                      <a:cubicBezTo>
                        <a:pt x="2167" y="491"/>
                        <a:pt x="2164" y="481"/>
                        <a:pt x="2157" y="473"/>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Freeform 30"/>
                <p:cNvSpPr/>
                <p:nvPr/>
              </p:nvSpPr>
              <p:spPr bwMode="auto">
                <a:xfrm>
                  <a:off x="1093788" y="985838"/>
                  <a:ext cx="26988" cy="44450"/>
                </a:xfrm>
                <a:custGeom>
                  <a:avLst/>
                  <a:gdLst>
                    <a:gd name="T0" fmla="*/ 2147483646 w 67"/>
                    <a:gd name="T1" fmla="*/ 2147483646 h 105"/>
                    <a:gd name="T2" fmla="*/ 2147483646 w 67"/>
                    <a:gd name="T3" fmla="*/ 2147483646 h 105"/>
                    <a:gd name="T4" fmla="*/ 2147483646 w 67"/>
                    <a:gd name="T5" fmla="*/ 2147483646 h 105"/>
                    <a:gd name="T6" fmla="*/ 2147483646 w 67"/>
                    <a:gd name="T7" fmla="*/ 2147483646 h 105"/>
                    <a:gd name="T8" fmla="*/ 2147483646 w 67"/>
                    <a:gd name="T9" fmla="*/ 0 h 105"/>
                    <a:gd name="T10" fmla="*/ 0 w 67"/>
                    <a:gd name="T11" fmla="*/ 2147483646 h 105"/>
                    <a:gd name="T12" fmla="*/ 0 w 67"/>
                    <a:gd name="T13" fmla="*/ 2147483646 h 105"/>
                    <a:gd name="T14" fmla="*/ 2147483646 w 67"/>
                    <a:gd name="T15" fmla="*/ 2147483646 h 105"/>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105"/>
                    <a:gd name="T26" fmla="*/ 67 w 67"/>
                    <a:gd name="T27" fmla="*/ 105 h 1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105">
                      <a:moveTo>
                        <a:pt x="34" y="105"/>
                      </a:moveTo>
                      <a:lnTo>
                        <a:pt x="34" y="105"/>
                      </a:lnTo>
                      <a:cubicBezTo>
                        <a:pt x="52" y="105"/>
                        <a:pt x="67" y="90"/>
                        <a:pt x="67" y="71"/>
                      </a:cubicBezTo>
                      <a:lnTo>
                        <a:pt x="67" y="33"/>
                      </a:lnTo>
                      <a:cubicBezTo>
                        <a:pt x="67" y="15"/>
                        <a:pt x="52" y="0"/>
                        <a:pt x="34" y="0"/>
                      </a:cubicBezTo>
                      <a:cubicBezTo>
                        <a:pt x="15" y="0"/>
                        <a:pt x="0" y="15"/>
                        <a:pt x="0" y="33"/>
                      </a:cubicBezTo>
                      <a:lnTo>
                        <a:pt x="0" y="71"/>
                      </a:lnTo>
                      <a:cubicBezTo>
                        <a:pt x="0" y="90"/>
                        <a:pt x="15" y="105"/>
                        <a:pt x="34" y="105"/>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Freeform 31"/>
                <p:cNvSpPr/>
                <p:nvPr/>
              </p:nvSpPr>
              <p:spPr bwMode="auto">
                <a:xfrm>
                  <a:off x="1025525" y="1425575"/>
                  <a:ext cx="163513" cy="28575"/>
                </a:xfrm>
                <a:custGeom>
                  <a:avLst/>
                  <a:gdLst>
                    <a:gd name="T0" fmla="*/ 2147483646 w 387"/>
                    <a:gd name="T1" fmla="*/ 2147483646 h 67"/>
                    <a:gd name="T2" fmla="*/ 2147483646 w 387"/>
                    <a:gd name="T3" fmla="*/ 2147483646 h 67"/>
                    <a:gd name="T4" fmla="*/ 2147483646 w 387"/>
                    <a:gd name="T5" fmla="*/ 2147483646 h 67"/>
                    <a:gd name="T6" fmla="*/ 2147483646 w 387"/>
                    <a:gd name="T7" fmla="*/ 0 h 67"/>
                    <a:gd name="T8" fmla="*/ 2147483646 w 387"/>
                    <a:gd name="T9" fmla="*/ 0 h 67"/>
                    <a:gd name="T10" fmla="*/ 0 w 387"/>
                    <a:gd name="T11" fmla="*/ 2147483646 h 67"/>
                    <a:gd name="T12" fmla="*/ 2147483646 w 387"/>
                    <a:gd name="T13" fmla="*/ 2147483646 h 67"/>
                    <a:gd name="T14" fmla="*/ 2147483646 w 387"/>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 name="T24" fmla="*/ 0 w 387"/>
                    <a:gd name="T25" fmla="*/ 0 h 67"/>
                    <a:gd name="T26" fmla="*/ 387 w 387"/>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7" h="67">
                      <a:moveTo>
                        <a:pt x="353" y="67"/>
                      </a:moveTo>
                      <a:lnTo>
                        <a:pt x="353" y="67"/>
                      </a:lnTo>
                      <a:cubicBezTo>
                        <a:pt x="372" y="67"/>
                        <a:pt x="387" y="52"/>
                        <a:pt x="387" y="34"/>
                      </a:cubicBezTo>
                      <a:cubicBezTo>
                        <a:pt x="387" y="15"/>
                        <a:pt x="372" y="0"/>
                        <a:pt x="353" y="0"/>
                      </a:cubicBezTo>
                      <a:lnTo>
                        <a:pt x="34" y="0"/>
                      </a:lnTo>
                      <a:cubicBezTo>
                        <a:pt x="15" y="0"/>
                        <a:pt x="0" y="15"/>
                        <a:pt x="0" y="34"/>
                      </a:cubicBezTo>
                      <a:cubicBezTo>
                        <a:pt x="0" y="52"/>
                        <a:pt x="15" y="67"/>
                        <a:pt x="34" y="67"/>
                      </a:cubicBezTo>
                      <a:lnTo>
                        <a:pt x="353" y="67"/>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Freeform 32"/>
                <p:cNvSpPr/>
                <p:nvPr/>
              </p:nvSpPr>
              <p:spPr bwMode="auto">
                <a:xfrm>
                  <a:off x="782638" y="1538288"/>
                  <a:ext cx="649288" cy="28575"/>
                </a:xfrm>
                <a:custGeom>
                  <a:avLst/>
                  <a:gdLst>
                    <a:gd name="T0" fmla="*/ 2147483646 w 1545"/>
                    <a:gd name="T1" fmla="*/ 0 h 67"/>
                    <a:gd name="T2" fmla="*/ 2147483646 w 1545"/>
                    <a:gd name="T3" fmla="*/ 0 h 67"/>
                    <a:gd name="T4" fmla="*/ 2147483646 w 1545"/>
                    <a:gd name="T5" fmla="*/ 0 h 67"/>
                    <a:gd name="T6" fmla="*/ 0 w 1545"/>
                    <a:gd name="T7" fmla="*/ 2147483646 h 67"/>
                    <a:gd name="T8" fmla="*/ 2147483646 w 1545"/>
                    <a:gd name="T9" fmla="*/ 2147483646 h 67"/>
                    <a:gd name="T10" fmla="*/ 2147483646 w 1545"/>
                    <a:gd name="T11" fmla="*/ 2147483646 h 67"/>
                    <a:gd name="T12" fmla="*/ 2147483646 w 1545"/>
                    <a:gd name="T13" fmla="*/ 2147483646 h 67"/>
                    <a:gd name="T14" fmla="*/ 2147483646 w 1545"/>
                    <a:gd name="T15" fmla="*/ 0 h 67"/>
                    <a:gd name="T16" fmla="*/ 0 60000 65536"/>
                    <a:gd name="T17" fmla="*/ 0 60000 65536"/>
                    <a:gd name="T18" fmla="*/ 0 60000 65536"/>
                    <a:gd name="T19" fmla="*/ 0 60000 65536"/>
                    <a:gd name="T20" fmla="*/ 0 60000 65536"/>
                    <a:gd name="T21" fmla="*/ 0 60000 65536"/>
                    <a:gd name="T22" fmla="*/ 0 60000 65536"/>
                    <a:gd name="T23" fmla="*/ 0 60000 65536"/>
                    <a:gd name="T24" fmla="*/ 0 w 1545"/>
                    <a:gd name="T25" fmla="*/ 0 h 67"/>
                    <a:gd name="T26" fmla="*/ 1545 w 1545"/>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45" h="67">
                      <a:moveTo>
                        <a:pt x="1512" y="0"/>
                      </a:moveTo>
                      <a:lnTo>
                        <a:pt x="1512" y="0"/>
                      </a:lnTo>
                      <a:lnTo>
                        <a:pt x="33" y="0"/>
                      </a:lnTo>
                      <a:cubicBezTo>
                        <a:pt x="15" y="0"/>
                        <a:pt x="0" y="15"/>
                        <a:pt x="0" y="34"/>
                      </a:cubicBezTo>
                      <a:cubicBezTo>
                        <a:pt x="0" y="52"/>
                        <a:pt x="15" y="67"/>
                        <a:pt x="33" y="67"/>
                      </a:cubicBezTo>
                      <a:lnTo>
                        <a:pt x="1512" y="67"/>
                      </a:lnTo>
                      <a:cubicBezTo>
                        <a:pt x="1530" y="67"/>
                        <a:pt x="1545" y="52"/>
                        <a:pt x="1545" y="34"/>
                      </a:cubicBezTo>
                      <a:cubicBezTo>
                        <a:pt x="1545" y="15"/>
                        <a:pt x="1530" y="0"/>
                        <a:pt x="1512" y="0"/>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Freeform 33"/>
                <p:cNvSpPr/>
                <p:nvPr/>
              </p:nvSpPr>
              <p:spPr bwMode="auto">
                <a:xfrm>
                  <a:off x="889000" y="1482725"/>
                  <a:ext cx="436563" cy="26988"/>
                </a:xfrm>
                <a:custGeom>
                  <a:avLst/>
                  <a:gdLst>
                    <a:gd name="T0" fmla="*/ 0 w 1037"/>
                    <a:gd name="T1" fmla="*/ 2147483646 h 67"/>
                    <a:gd name="T2" fmla="*/ 0 w 1037"/>
                    <a:gd name="T3" fmla="*/ 2147483646 h 67"/>
                    <a:gd name="T4" fmla="*/ 2147483646 w 1037"/>
                    <a:gd name="T5" fmla="*/ 2147483646 h 67"/>
                    <a:gd name="T6" fmla="*/ 2147483646 w 1037"/>
                    <a:gd name="T7" fmla="*/ 2147483646 h 67"/>
                    <a:gd name="T8" fmla="*/ 2147483646 w 1037"/>
                    <a:gd name="T9" fmla="*/ 2147483646 h 67"/>
                    <a:gd name="T10" fmla="*/ 2147483646 w 1037"/>
                    <a:gd name="T11" fmla="*/ 0 h 67"/>
                    <a:gd name="T12" fmla="*/ 2147483646 w 1037"/>
                    <a:gd name="T13" fmla="*/ 0 h 67"/>
                    <a:gd name="T14" fmla="*/ 0 w 1037"/>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 name="T24" fmla="*/ 0 w 1037"/>
                    <a:gd name="T25" fmla="*/ 0 h 67"/>
                    <a:gd name="T26" fmla="*/ 1037 w 1037"/>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37" h="67">
                      <a:moveTo>
                        <a:pt x="0" y="34"/>
                      </a:moveTo>
                      <a:lnTo>
                        <a:pt x="0" y="34"/>
                      </a:lnTo>
                      <a:cubicBezTo>
                        <a:pt x="0" y="52"/>
                        <a:pt x="14" y="67"/>
                        <a:pt x="33" y="67"/>
                      </a:cubicBezTo>
                      <a:lnTo>
                        <a:pt x="1004" y="67"/>
                      </a:lnTo>
                      <a:cubicBezTo>
                        <a:pt x="1023" y="67"/>
                        <a:pt x="1037" y="52"/>
                        <a:pt x="1037" y="34"/>
                      </a:cubicBezTo>
                      <a:cubicBezTo>
                        <a:pt x="1037" y="15"/>
                        <a:pt x="1023" y="0"/>
                        <a:pt x="1004" y="0"/>
                      </a:cubicBezTo>
                      <a:lnTo>
                        <a:pt x="33" y="0"/>
                      </a:lnTo>
                      <a:cubicBezTo>
                        <a:pt x="14" y="0"/>
                        <a:pt x="0" y="15"/>
                        <a:pt x="0" y="34"/>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70" name="组合 69"/>
            <p:cNvGrpSpPr/>
            <p:nvPr/>
          </p:nvGrpSpPr>
          <p:grpSpPr>
            <a:xfrm>
              <a:off x="2630605" y="1562227"/>
              <a:ext cx="604990" cy="500104"/>
              <a:chOff x="2513939" y="1766434"/>
              <a:chExt cx="604990" cy="500104"/>
            </a:xfrm>
          </p:grpSpPr>
          <p:sp>
            <p:nvSpPr>
              <p:cNvPr id="72" name="文本框 71"/>
              <p:cNvSpPr txBox="1"/>
              <p:nvPr/>
            </p:nvSpPr>
            <p:spPr>
              <a:xfrm>
                <a:off x="2513939" y="2007046"/>
                <a:ext cx="604990" cy="259492"/>
              </a:xfrm>
              <a:prstGeom prst="rect">
                <a:avLst/>
              </a:prstGeom>
              <a:noFill/>
              <a:ln>
                <a:noFill/>
                <a:prstDash val="dash"/>
              </a:ln>
            </p:spPr>
            <p:txBody>
              <a:bodyPr wrap="none" lIns="36000" tIns="36000" rIns="36000" bIns="36000" rtlCol="0" anchor="ctr">
                <a:noAutofit/>
              </a:bodyPr>
              <a:lstStyle>
                <a:defPPr>
                  <a:defRPr lang="en-US"/>
                </a:defPPr>
                <a:lvl1pPr algn="ctr" defTabSz="914400">
                  <a:defRPr kumimoji="1" sz="1000" kern="0">
                    <a:solidFill>
                      <a:sysClr val="windowText" lastClr="000000"/>
                    </a:solidFill>
                    <a:latin typeface="微软雅黑" panose="020B0503020204020204" charset="-122"/>
                    <a:ea typeface="微软雅黑" panose="020B050302020402020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金融</a:t>
                </a:r>
                <a:endParaRPr kumimoji="1"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73" name="组合 72"/>
              <p:cNvGrpSpPr/>
              <p:nvPr/>
            </p:nvGrpSpPr>
            <p:grpSpPr>
              <a:xfrm>
                <a:off x="2677356" y="1766434"/>
                <a:ext cx="278157" cy="232521"/>
                <a:chOff x="7537450" y="4108450"/>
                <a:chExt cx="465138" cy="517525"/>
              </a:xfrm>
            </p:grpSpPr>
            <p:sp>
              <p:nvSpPr>
                <p:cNvPr id="74" name="Freeform 174"/>
                <p:cNvSpPr>
                  <a:spLocks noEditPoints="1"/>
                </p:cNvSpPr>
                <p:nvPr/>
              </p:nvSpPr>
              <p:spPr bwMode="auto">
                <a:xfrm>
                  <a:off x="7716838" y="4340225"/>
                  <a:ext cx="285750" cy="285750"/>
                </a:xfrm>
                <a:custGeom>
                  <a:avLst/>
                  <a:gdLst/>
                  <a:ahLst/>
                  <a:cxnLst>
                    <a:cxn ang="0">
                      <a:pos x="38" y="76"/>
                    </a:cxn>
                    <a:cxn ang="0">
                      <a:pos x="0" y="38"/>
                    </a:cxn>
                    <a:cxn ang="0">
                      <a:pos x="38" y="0"/>
                    </a:cxn>
                    <a:cxn ang="0">
                      <a:pos x="76" y="38"/>
                    </a:cxn>
                    <a:cxn ang="0">
                      <a:pos x="38" y="76"/>
                    </a:cxn>
                    <a:cxn ang="0">
                      <a:pos x="38" y="5"/>
                    </a:cxn>
                    <a:cxn ang="0">
                      <a:pos x="5" y="38"/>
                    </a:cxn>
                    <a:cxn ang="0">
                      <a:pos x="38" y="71"/>
                    </a:cxn>
                    <a:cxn ang="0">
                      <a:pos x="71" y="38"/>
                    </a:cxn>
                    <a:cxn ang="0">
                      <a:pos x="38" y="5"/>
                    </a:cxn>
                  </a:cxnLst>
                  <a:rect l="0" t="0" r="r" b="b"/>
                  <a:pathLst>
                    <a:path w="76" h="76">
                      <a:moveTo>
                        <a:pt x="38" y="76"/>
                      </a:moveTo>
                      <a:cubicBezTo>
                        <a:pt x="17" y="76"/>
                        <a:pt x="0" y="59"/>
                        <a:pt x="0" y="38"/>
                      </a:cubicBezTo>
                      <a:cubicBezTo>
                        <a:pt x="0" y="17"/>
                        <a:pt x="17" y="0"/>
                        <a:pt x="38" y="0"/>
                      </a:cubicBezTo>
                      <a:cubicBezTo>
                        <a:pt x="59" y="0"/>
                        <a:pt x="76" y="17"/>
                        <a:pt x="76" y="38"/>
                      </a:cubicBezTo>
                      <a:cubicBezTo>
                        <a:pt x="76" y="59"/>
                        <a:pt x="59" y="76"/>
                        <a:pt x="38" y="76"/>
                      </a:cubicBezTo>
                      <a:close/>
                      <a:moveTo>
                        <a:pt x="38" y="5"/>
                      </a:moveTo>
                      <a:cubicBezTo>
                        <a:pt x="20" y="5"/>
                        <a:pt x="5" y="20"/>
                        <a:pt x="5" y="38"/>
                      </a:cubicBezTo>
                      <a:cubicBezTo>
                        <a:pt x="5" y="56"/>
                        <a:pt x="20" y="71"/>
                        <a:pt x="38" y="71"/>
                      </a:cubicBezTo>
                      <a:cubicBezTo>
                        <a:pt x="56" y="71"/>
                        <a:pt x="71" y="56"/>
                        <a:pt x="71" y="38"/>
                      </a:cubicBezTo>
                      <a:cubicBezTo>
                        <a:pt x="71" y="20"/>
                        <a:pt x="56" y="5"/>
                        <a:pt x="38" y="5"/>
                      </a:cubicBezTo>
                      <a:close/>
                    </a:path>
                  </a:pathLst>
                </a:custGeom>
                <a:solidFill>
                  <a:srgbClr val="231815"/>
                </a:solidFill>
                <a:ln w="9525">
                  <a:solidFill>
                    <a:srgbClr val="666666">
                      <a:lumMod val="60000"/>
                      <a:lumOff val="40000"/>
                    </a:srgbClr>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Freeform 175"/>
                <p:cNvSpPr/>
                <p:nvPr/>
              </p:nvSpPr>
              <p:spPr bwMode="auto">
                <a:xfrm>
                  <a:off x="7537450" y="4108450"/>
                  <a:ext cx="419100" cy="495300"/>
                </a:xfrm>
                <a:custGeom>
                  <a:avLst/>
                  <a:gdLst/>
                  <a:ahLst/>
                  <a:cxnLst>
                    <a:cxn ang="0">
                      <a:pos x="68" y="132"/>
                    </a:cxn>
                    <a:cxn ang="0">
                      <a:pos x="5" y="132"/>
                    </a:cxn>
                    <a:cxn ang="0">
                      <a:pos x="0" y="127"/>
                    </a:cxn>
                    <a:cxn ang="0">
                      <a:pos x="0" y="43"/>
                    </a:cxn>
                    <a:cxn ang="0">
                      <a:pos x="5" y="37"/>
                    </a:cxn>
                    <a:cxn ang="0">
                      <a:pos x="23" y="37"/>
                    </a:cxn>
                    <a:cxn ang="0">
                      <a:pos x="23" y="26"/>
                    </a:cxn>
                    <a:cxn ang="0">
                      <a:pos x="13" y="26"/>
                    </a:cxn>
                    <a:cxn ang="0">
                      <a:pos x="8" y="21"/>
                    </a:cxn>
                    <a:cxn ang="0">
                      <a:pos x="8" y="6"/>
                    </a:cxn>
                    <a:cxn ang="0">
                      <a:pos x="13" y="0"/>
                    </a:cxn>
                    <a:cxn ang="0">
                      <a:pos x="92" y="0"/>
                    </a:cxn>
                    <a:cxn ang="0">
                      <a:pos x="97" y="6"/>
                    </a:cxn>
                    <a:cxn ang="0">
                      <a:pos x="97" y="21"/>
                    </a:cxn>
                    <a:cxn ang="0">
                      <a:pos x="106" y="21"/>
                    </a:cxn>
                    <a:cxn ang="0">
                      <a:pos x="112" y="26"/>
                    </a:cxn>
                    <a:cxn ang="0">
                      <a:pos x="112" y="38"/>
                    </a:cxn>
                    <a:cxn ang="0">
                      <a:pos x="106" y="44"/>
                    </a:cxn>
                    <a:cxn ang="0">
                      <a:pos x="89" y="44"/>
                    </a:cxn>
                    <a:cxn ang="0">
                      <a:pos x="89" y="62"/>
                    </a:cxn>
                    <a:cxn ang="0">
                      <a:pos x="84" y="67"/>
                    </a:cxn>
                    <a:cxn ang="0">
                      <a:pos x="84" y="63"/>
                    </a:cxn>
                    <a:cxn ang="0">
                      <a:pos x="84" y="62"/>
                    </a:cxn>
                    <a:cxn ang="0">
                      <a:pos x="84" y="39"/>
                    </a:cxn>
                    <a:cxn ang="0">
                      <a:pos x="106" y="39"/>
                    </a:cxn>
                    <a:cxn ang="0">
                      <a:pos x="107" y="38"/>
                    </a:cxn>
                    <a:cxn ang="0">
                      <a:pos x="107" y="26"/>
                    </a:cxn>
                    <a:cxn ang="0">
                      <a:pos x="106" y="26"/>
                    </a:cxn>
                    <a:cxn ang="0">
                      <a:pos x="92" y="26"/>
                    </a:cxn>
                    <a:cxn ang="0">
                      <a:pos x="92" y="6"/>
                    </a:cxn>
                    <a:cxn ang="0">
                      <a:pos x="92" y="5"/>
                    </a:cxn>
                    <a:cxn ang="0">
                      <a:pos x="13" y="5"/>
                    </a:cxn>
                    <a:cxn ang="0">
                      <a:pos x="13" y="6"/>
                    </a:cxn>
                    <a:cxn ang="0">
                      <a:pos x="13" y="21"/>
                    </a:cxn>
                    <a:cxn ang="0">
                      <a:pos x="13" y="21"/>
                    </a:cxn>
                    <a:cxn ang="0">
                      <a:pos x="27" y="21"/>
                    </a:cxn>
                    <a:cxn ang="0">
                      <a:pos x="27" y="42"/>
                    </a:cxn>
                    <a:cxn ang="0">
                      <a:pos x="5" y="42"/>
                    </a:cxn>
                    <a:cxn ang="0">
                      <a:pos x="5" y="43"/>
                    </a:cxn>
                    <a:cxn ang="0">
                      <a:pos x="5" y="127"/>
                    </a:cxn>
                    <a:cxn ang="0">
                      <a:pos x="5" y="127"/>
                    </a:cxn>
                    <a:cxn ang="0">
                      <a:pos x="68" y="127"/>
                    </a:cxn>
                    <a:cxn ang="0">
                      <a:pos x="68" y="132"/>
                    </a:cxn>
                  </a:cxnLst>
                  <a:rect l="0" t="0" r="r" b="b"/>
                  <a:pathLst>
                    <a:path w="112" h="132">
                      <a:moveTo>
                        <a:pt x="68" y="132"/>
                      </a:moveTo>
                      <a:cubicBezTo>
                        <a:pt x="5" y="132"/>
                        <a:pt x="5" y="132"/>
                        <a:pt x="5" y="132"/>
                      </a:cubicBezTo>
                      <a:cubicBezTo>
                        <a:pt x="2" y="132"/>
                        <a:pt x="0" y="130"/>
                        <a:pt x="0" y="127"/>
                      </a:cubicBezTo>
                      <a:cubicBezTo>
                        <a:pt x="0" y="43"/>
                        <a:pt x="0" y="43"/>
                        <a:pt x="0" y="43"/>
                      </a:cubicBezTo>
                      <a:cubicBezTo>
                        <a:pt x="0" y="40"/>
                        <a:pt x="2" y="37"/>
                        <a:pt x="5" y="37"/>
                      </a:cubicBezTo>
                      <a:cubicBezTo>
                        <a:pt x="23" y="37"/>
                        <a:pt x="23" y="37"/>
                        <a:pt x="23" y="37"/>
                      </a:cubicBezTo>
                      <a:cubicBezTo>
                        <a:pt x="23" y="26"/>
                        <a:pt x="23" y="26"/>
                        <a:pt x="23" y="26"/>
                      </a:cubicBezTo>
                      <a:cubicBezTo>
                        <a:pt x="13" y="26"/>
                        <a:pt x="13" y="26"/>
                        <a:pt x="13" y="26"/>
                      </a:cubicBezTo>
                      <a:cubicBezTo>
                        <a:pt x="10" y="26"/>
                        <a:pt x="8" y="24"/>
                        <a:pt x="8" y="21"/>
                      </a:cubicBezTo>
                      <a:cubicBezTo>
                        <a:pt x="8" y="6"/>
                        <a:pt x="8" y="6"/>
                        <a:pt x="8" y="6"/>
                      </a:cubicBezTo>
                      <a:cubicBezTo>
                        <a:pt x="8" y="3"/>
                        <a:pt x="10" y="0"/>
                        <a:pt x="13" y="0"/>
                      </a:cubicBezTo>
                      <a:cubicBezTo>
                        <a:pt x="92" y="0"/>
                        <a:pt x="92" y="0"/>
                        <a:pt x="92" y="0"/>
                      </a:cubicBezTo>
                      <a:cubicBezTo>
                        <a:pt x="94" y="0"/>
                        <a:pt x="97" y="3"/>
                        <a:pt x="97" y="6"/>
                      </a:cubicBezTo>
                      <a:cubicBezTo>
                        <a:pt x="97" y="21"/>
                        <a:pt x="97" y="21"/>
                        <a:pt x="97" y="21"/>
                      </a:cubicBezTo>
                      <a:cubicBezTo>
                        <a:pt x="106" y="21"/>
                        <a:pt x="106" y="21"/>
                        <a:pt x="106" y="21"/>
                      </a:cubicBezTo>
                      <a:cubicBezTo>
                        <a:pt x="109" y="21"/>
                        <a:pt x="112" y="23"/>
                        <a:pt x="112" y="26"/>
                      </a:cubicBezTo>
                      <a:cubicBezTo>
                        <a:pt x="112" y="38"/>
                        <a:pt x="112" y="38"/>
                        <a:pt x="112" y="38"/>
                      </a:cubicBezTo>
                      <a:cubicBezTo>
                        <a:pt x="112" y="41"/>
                        <a:pt x="109" y="44"/>
                        <a:pt x="106" y="44"/>
                      </a:cubicBezTo>
                      <a:cubicBezTo>
                        <a:pt x="89" y="44"/>
                        <a:pt x="89" y="44"/>
                        <a:pt x="89" y="44"/>
                      </a:cubicBezTo>
                      <a:cubicBezTo>
                        <a:pt x="89" y="62"/>
                        <a:pt x="89" y="62"/>
                        <a:pt x="89" y="62"/>
                      </a:cubicBezTo>
                      <a:cubicBezTo>
                        <a:pt x="89" y="65"/>
                        <a:pt x="87" y="67"/>
                        <a:pt x="84" y="67"/>
                      </a:cubicBezTo>
                      <a:cubicBezTo>
                        <a:pt x="84" y="63"/>
                        <a:pt x="84" y="63"/>
                        <a:pt x="84" y="63"/>
                      </a:cubicBezTo>
                      <a:cubicBezTo>
                        <a:pt x="84" y="63"/>
                        <a:pt x="84" y="62"/>
                        <a:pt x="84" y="62"/>
                      </a:cubicBezTo>
                      <a:cubicBezTo>
                        <a:pt x="84" y="39"/>
                        <a:pt x="84" y="39"/>
                        <a:pt x="84" y="39"/>
                      </a:cubicBezTo>
                      <a:cubicBezTo>
                        <a:pt x="106" y="39"/>
                        <a:pt x="106" y="39"/>
                        <a:pt x="106" y="39"/>
                      </a:cubicBezTo>
                      <a:cubicBezTo>
                        <a:pt x="107" y="39"/>
                        <a:pt x="107" y="39"/>
                        <a:pt x="107" y="38"/>
                      </a:cubicBezTo>
                      <a:cubicBezTo>
                        <a:pt x="107" y="26"/>
                        <a:pt x="107" y="26"/>
                        <a:pt x="107" y="26"/>
                      </a:cubicBezTo>
                      <a:cubicBezTo>
                        <a:pt x="107" y="26"/>
                        <a:pt x="107" y="26"/>
                        <a:pt x="106" y="26"/>
                      </a:cubicBezTo>
                      <a:cubicBezTo>
                        <a:pt x="92" y="26"/>
                        <a:pt x="92" y="26"/>
                        <a:pt x="92" y="26"/>
                      </a:cubicBezTo>
                      <a:cubicBezTo>
                        <a:pt x="92" y="6"/>
                        <a:pt x="92" y="6"/>
                        <a:pt x="92" y="6"/>
                      </a:cubicBezTo>
                      <a:cubicBezTo>
                        <a:pt x="92" y="5"/>
                        <a:pt x="92" y="5"/>
                        <a:pt x="92" y="5"/>
                      </a:cubicBezTo>
                      <a:cubicBezTo>
                        <a:pt x="13" y="5"/>
                        <a:pt x="13" y="5"/>
                        <a:pt x="13" y="5"/>
                      </a:cubicBezTo>
                      <a:cubicBezTo>
                        <a:pt x="13" y="5"/>
                        <a:pt x="13" y="5"/>
                        <a:pt x="13" y="6"/>
                      </a:cubicBezTo>
                      <a:cubicBezTo>
                        <a:pt x="13" y="21"/>
                        <a:pt x="13" y="21"/>
                        <a:pt x="13" y="21"/>
                      </a:cubicBezTo>
                      <a:cubicBezTo>
                        <a:pt x="13" y="21"/>
                        <a:pt x="13" y="21"/>
                        <a:pt x="13" y="21"/>
                      </a:cubicBezTo>
                      <a:cubicBezTo>
                        <a:pt x="27" y="21"/>
                        <a:pt x="27" y="21"/>
                        <a:pt x="27" y="21"/>
                      </a:cubicBezTo>
                      <a:cubicBezTo>
                        <a:pt x="27" y="42"/>
                        <a:pt x="27" y="42"/>
                        <a:pt x="27" y="42"/>
                      </a:cubicBezTo>
                      <a:cubicBezTo>
                        <a:pt x="5" y="42"/>
                        <a:pt x="5" y="42"/>
                        <a:pt x="5" y="42"/>
                      </a:cubicBezTo>
                      <a:cubicBezTo>
                        <a:pt x="5" y="42"/>
                        <a:pt x="5" y="42"/>
                        <a:pt x="5" y="43"/>
                      </a:cubicBezTo>
                      <a:cubicBezTo>
                        <a:pt x="5" y="127"/>
                        <a:pt x="5" y="127"/>
                        <a:pt x="5" y="127"/>
                      </a:cubicBezTo>
                      <a:cubicBezTo>
                        <a:pt x="5" y="127"/>
                        <a:pt x="5" y="127"/>
                        <a:pt x="5" y="127"/>
                      </a:cubicBezTo>
                      <a:cubicBezTo>
                        <a:pt x="68" y="127"/>
                        <a:pt x="68" y="127"/>
                        <a:pt x="68" y="127"/>
                      </a:cubicBezTo>
                      <a:lnTo>
                        <a:pt x="68" y="132"/>
                      </a:lnTo>
                      <a:close/>
                    </a:path>
                  </a:pathLst>
                </a:custGeom>
                <a:solidFill>
                  <a:srgbClr val="231815"/>
                </a:solidFill>
                <a:ln w="9525">
                  <a:solidFill>
                    <a:srgbClr val="666666">
                      <a:lumMod val="60000"/>
                      <a:lumOff val="40000"/>
                    </a:srgbClr>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Freeform 176"/>
                <p:cNvSpPr/>
                <p:nvPr/>
              </p:nvSpPr>
              <p:spPr bwMode="auto">
                <a:xfrm>
                  <a:off x="7818438" y="4378325"/>
                  <a:ext cx="82550" cy="209550"/>
                </a:xfrm>
                <a:custGeom>
                  <a:avLst/>
                  <a:gdLst/>
                  <a:ahLst/>
                  <a:cxnLst>
                    <a:cxn ang="0">
                      <a:pos x="9" y="50"/>
                    </a:cxn>
                    <a:cxn ang="0">
                      <a:pos x="9" y="50"/>
                    </a:cxn>
                    <a:cxn ang="0">
                      <a:pos x="10" y="50"/>
                    </a:cxn>
                    <a:cxn ang="0">
                      <a:pos x="10" y="56"/>
                    </a:cxn>
                    <a:cxn ang="0">
                      <a:pos x="11" y="56"/>
                    </a:cxn>
                    <a:cxn ang="0">
                      <a:pos x="13" y="56"/>
                    </a:cxn>
                    <a:cxn ang="0">
                      <a:pos x="13" y="49"/>
                    </a:cxn>
                    <a:cxn ang="0">
                      <a:pos x="20" y="45"/>
                    </a:cxn>
                    <a:cxn ang="0">
                      <a:pos x="22" y="37"/>
                    </a:cxn>
                    <a:cxn ang="0">
                      <a:pos x="22" y="32"/>
                    </a:cxn>
                    <a:cxn ang="0">
                      <a:pos x="20" y="28"/>
                    </a:cxn>
                    <a:cxn ang="0">
                      <a:pos x="16" y="26"/>
                    </a:cxn>
                    <a:cxn ang="0">
                      <a:pos x="12" y="24"/>
                    </a:cxn>
                    <a:cxn ang="0">
                      <a:pos x="9" y="22"/>
                    </a:cxn>
                    <a:cxn ang="0">
                      <a:pos x="7" y="21"/>
                    </a:cxn>
                    <a:cxn ang="0">
                      <a:pos x="5" y="19"/>
                    </a:cxn>
                    <a:cxn ang="0">
                      <a:pos x="5" y="16"/>
                    </a:cxn>
                    <a:cxn ang="0">
                      <a:pos x="6" y="11"/>
                    </a:cxn>
                    <a:cxn ang="0">
                      <a:pos x="13" y="9"/>
                    </a:cxn>
                    <a:cxn ang="0">
                      <a:pos x="17" y="9"/>
                    </a:cxn>
                    <a:cxn ang="0">
                      <a:pos x="20" y="10"/>
                    </a:cxn>
                    <a:cxn ang="0">
                      <a:pos x="20" y="8"/>
                    </a:cxn>
                    <a:cxn ang="0">
                      <a:pos x="21" y="6"/>
                    </a:cxn>
                    <a:cxn ang="0">
                      <a:pos x="19" y="6"/>
                    </a:cxn>
                    <a:cxn ang="0">
                      <a:pos x="17" y="5"/>
                    </a:cxn>
                    <a:cxn ang="0">
                      <a:pos x="15" y="5"/>
                    </a:cxn>
                    <a:cxn ang="0">
                      <a:pos x="13" y="5"/>
                    </a:cxn>
                    <a:cxn ang="0">
                      <a:pos x="13" y="0"/>
                    </a:cxn>
                    <a:cxn ang="0">
                      <a:pos x="11" y="0"/>
                    </a:cxn>
                    <a:cxn ang="0">
                      <a:pos x="10" y="0"/>
                    </a:cxn>
                    <a:cxn ang="0">
                      <a:pos x="10" y="5"/>
                    </a:cxn>
                    <a:cxn ang="0">
                      <a:pos x="3" y="9"/>
                    </a:cxn>
                    <a:cxn ang="0">
                      <a:pos x="1" y="16"/>
                    </a:cxn>
                    <a:cxn ang="0">
                      <a:pos x="2" y="20"/>
                    </a:cxn>
                    <a:cxn ang="0">
                      <a:pos x="4" y="24"/>
                    </a:cxn>
                    <a:cxn ang="0">
                      <a:pos x="6" y="26"/>
                    </a:cxn>
                    <a:cxn ang="0">
                      <a:pos x="10" y="27"/>
                    </a:cxn>
                    <a:cxn ang="0">
                      <a:pos x="14" y="30"/>
                    </a:cxn>
                    <a:cxn ang="0">
                      <a:pos x="17" y="32"/>
                    </a:cxn>
                    <a:cxn ang="0">
                      <a:pos x="18" y="34"/>
                    </a:cxn>
                    <a:cxn ang="0">
                      <a:pos x="19" y="37"/>
                    </a:cxn>
                    <a:cxn ang="0">
                      <a:pos x="16" y="43"/>
                    </a:cxn>
                    <a:cxn ang="0">
                      <a:pos x="9" y="46"/>
                    </a:cxn>
                    <a:cxn ang="0">
                      <a:pos x="6" y="46"/>
                    </a:cxn>
                    <a:cxn ang="0">
                      <a:pos x="4" y="45"/>
                    </a:cxn>
                    <a:cxn ang="0">
                      <a:pos x="2" y="45"/>
                    </a:cxn>
                    <a:cxn ang="0">
                      <a:pos x="1" y="44"/>
                    </a:cxn>
                    <a:cxn ang="0">
                      <a:pos x="0" y="46"/>
                    </a:cxn>
                    <a:cxn ang="0">
                      <a:pos x="0" y="48"/>
                    </a:cxn>
                    <a:cxn ang="0">
                      <a:pos x="4" y="49"/>
                    </a:cxn>
                    <a:cxn ang="0">
                      <a:pos x="9" y="50"/>
                    </a:cxn>
                  </a:cxnLst>
                  <a:rect l="0" t="0" r="r" b="b"/>
                  <a:pathLst>
                    <a:path w="22" h="56">
                      <a:moveTo>
                        <a:pt x="9" y="50"/>
                      </a:moveTo>
                      <a:cubicBezTo>
                        <a:pt x="9" y="50"/>
                        <a:pt x="9" y="50"/>
                        <a:pt x="9" y="50"/>
                      </a:cubicBezTo>
                      <a:cubicBezTo>
                        <a:pt x="9" y="50"/>
                        <a:pt x="10" y="50"/>
                        <a:pt x="10" y="50"/>
                      </a:cubicBezTo>
                      <a:cubicBezTo>
                        <a:pt x="10" y="56"/>
                        <a:pt x="10" y="56"/>
                        <a:pt x="10" y="56"/>
                      </a:cubicBezTo>
                      <a:cubicBezTo>
                        <a:pt x="10" y="56"/>
                        <a:pt x="11" y="56"/>
                        <a:pt x="11" y="56"/>
                      </a:cubicBezTo>
                      <a:cubicBezTo>
                        <a:pt x="12" y="56"/>
                        <a:pt x="12" y="56"/>
                        <a:pt x="13" y="56"/>
                      </a:cubicBezTo>
                      <a:cubicBezTo>
                        <a:pt x="13" y="49"/>
                        <a:pt x="13" y="49"/>
                        <a:pt x="13" y="49"/>
                      </a:cubicBezTo>
                      <a:cubicBezTo>
                        <a:pt x="16" y="49"/>
                        <a:pt x="18" y="47"/>
                        <a:pt x="20" y="45"/>
                      </a:cubicBezTo>
                      <a:cubicBezTo>
                        <a:pt x="22" y="43"/>
                        <a:pt x="22" y="40"/>
                        <a:pt x="22" y="37"/>
                      </a:cubicBezTo>
                      <a:cubicBezTo>
                        <a:pt x="22" y="35"/>
                        <a:pt x="22" y="33"/>
                        <a:pt x="22" y="32"/>
                      </a:cubicBezTo>
                      <a:cubicBezTo>
                        <a:pt x="21" y="31"/>
                        <a:pt x="20" y="29"/>
                        <a:pt x="20" y="28"/>
                      </a:cubicBezTo>
                      <a:cubicBezTo>
                        <a:pt x="19" y="27"/>
                        <a:pt x="18" y="27"/>
                        <a:pt x="16" y="26"/>
                      </a:cubicBezTo>
                      <a:cubicBezTo>
                        <a:pt x="15" y="25"/>
                        <a:pt x="14" y="25"/>
                        <a:pt x="12" y="24"/>
                      </a:cubicBezTo>
                      <a:cubicBezTo>
                        <a:pt x="11" y="23"/>
                        <a:pt x="10" y="23"/>
                        <a:pt x="9" y="22"/>
                      </a:cubicBezTo>
                      <a:cubicBezTo>
                        <a:pt x="8" y="22"/>
                        <a:pt x="7" y="21"/>
                        <a:pt x="7" y="21"/>
                      </a:cubicBezTo>
                      <a:cubicBezTo>
                        <a:pt x="6" y="20"/>
                        <a:pt x="6" y="19"/>
                        <a:pt x="5" y="19"/>
                      </a:cubicBezTo>
                      <a:cubicBezTo>
                        <a:pt x="5" y="18"/>
                        <a:pt x="5" y="17"/>
                        <a:pt x="5" y="16"/>
                      </a:cubicBezTo>
                      <a:cubicBezTo>
                        <a:pt x="5" y="14"/>
                        <a:pt x="5" y="12"/>
                        <a:pt x="6" y="11"/>
                      </a:cubicBezTo>
                      <a:cubicBezTo>
                        <a:pt x="8" y="9"/>
                        <a:pt x="10" y="9"/>
                        <a:pt x="13" y="9"/>
                      </a:cubicBezTo>
                      <a:cubicBezTo>
                        <a:pt x="14" y="9"/>
                        <a:pt x="15" y="9"/>
                        <a:pt x="17" y="9"/>
                      </a:cubicBezTo>
                      <a:cubicBezTo>
                        <a:pt x="18" y="9"/>
                        <a:pt x="19" y="10"/>
                        <a:pt x="20" y="10"/>
                      </a:cubicBezTo>
                      <a:cubicBezTo>
                        <a:pt x="20" y="9"/>
                        <a:pt x="20" y="9"/>
                        <a:pt x="20" y="8"/>
                      </a:cubicBezTo>
                      <a:cubicBezTo>
                        <a:pt x="20" y="8"/>
                        <a:pt x="20" y="7"/>
                        <a:pt x="21" y="6"/>
                      </a:cubicBezTo>
                      <a:cubicBezTo>
                        <a:pt x="20" y="6"/>
                        <a:pt x="20" y="6"/>
                        <a:pt x="19" y="6"/>
                      </a:cubicBezTo>
                      <a:cubicBezTo>
                        <a:pt x="19" y="6"/>
                        <a:pt x="18" y="6"/>
                        <a:pt x="17" y="5"/>
                      </a:cubicBezTo>
                      <a:cubicBezTo>
                        <a:pt x="17" y="5"/>
                        <a:pt x="16" y="5"/>
                        <a:pt x="15" y="5"/>
                      </a:cubicBezTo>
                      <a:cubicBezTo>
                        <a:pt x="14" y="5"/>
                        <a:pt x="13" y="5"/>
                        <a:pt x="13" y="5"/>
                      </a:cubicBezTo>
                      <a:cubicBezTo>
                        <a:pt x="13" y="0"/>
                        <a:pt x="13" y="0"/>
                        <a:pt x="13" y="0"/>
                      </a:cubicBezTo>
                      <a:cubicBezTo>
                        <a:pt x="12" y="0"/>
                        <a:pt x="12" y="0"/>
                        <a:pt x="11" y="0"/>
                      </a:cubicBezTo>
                      <a:cubicBezTo>
                        <a:pt x="11" y="0"/>
                        <a:pt x="10" y="0"/>
                        <a:pt x="10" y="0"/>
                      </a:cubicBezTo>
                      <a:cubicBezTo>
                        <a:pt x="10" y="5"/>
                        <a:pt x="10" y="5"/>
                        <a:pt x="10" y="5"/>
                      </a:cubicBezTo>
                      <a:cubicBezTo>
                        <a:pt x="7" y="6"/>
                        <a:pt x="5" y="7"/>
                        <a:pt x="3" y="9"/>
                      </a:cubicBezTo>
                      <a:cubicBezTo>
                        <a:pt x="2" y="11"/>
                        <a:pt x="1" y="13"/>
                        <a:pt x="1" y="16"/>
                      </a:cubicBezTo>
                      <a:cubicBezTo>
                        <a:pt x="1" y="18"/>
                        <a:pt x="1" y="19"/>
                        <a:pt x="2" y="20"/>
                      </a:cubicBezTo>
                      <a:cubicBezTo>
                        <a:pt x="2" y="22"/>
                        <a:pt x="3" y="23"/>
                        <a:pt x="4" y="24"/>
                      </a:cubicBezTo>
                      <a:cubicBezTo>
                        <a:pt x="4" y="24"/>
                        <a:pt x="5" y="25"/>
                        <a:pt x="6" y="26"/>
                      </a:cubicBezTo>
                      <a:cubicBezTo>
                        <a:pt x="8" y="26"/>
                        <a:pt x="9" y="27"/>
                        <a:pt x="10" y="27"/>
                      </a:cubicBezTo>
                      <a:cubicBezTo>
                        <a:pt x="12" y="28"/>
                        <a:pt x="13" y="29"/>
                        <a:pt x="14" y="30"/>
                      </a:cubicBezTo>
                      <a:cubicBezTo>
                        <a:pt x="15" y="30"/>
                        <a:pt x="16" y="31"/>
                        <a:pt x="17" y="32"/>
                      </a:cubicBezTo>
                      <a:cubicBezTo>
                        <a:pt x="17" y="32"/>
                        <a:pt x="18" y="33"/>
                        <a:pt x="18" y="34"/>
                      </a:cubicBezTo>
                      <a:cubicBezTo>
                        <a:pt x="18" y="35"/>
                        <a:pt x="19" y="36"/>
                        <a:pt x="19" y="37"/>
                      </a:cubicBezTo>
                      <a:cubicBezTo>
                        <a:pt x="19" y="40"/>
                        <a:pt x="18" y="42"/>
                        <a:pt x="16" y="43"/>
                      </a:cubicBezTo>
                      <a:cubicBezTo>
                        <a:pt x="15" y="45"/>
                        <a:pt x="12" y="46"/>
                        <a:pt x="9" y="46"/>
                      </a:cubicBezTo>
                      <a:cubicBezTo>
                        <a:pt x="8" y="46"/>
                        <a:pt x="7" y="46"/>
                        <a:pt x="6" y="46"/>
                      </a:cubicBezTo>
                      <a:cubicBezTo>
                        <a:pt x="5" y="45"/>
                        <a:pt x="5" y="45"/>
                        <a:pt x="4" y="45"/>
                      </a:cubicBezTo>
                      <a:cubicBezTo>
                        <a:pt x="3" y="45"/>
                        <a:pt x="3" y="45"/>
                        <a:pt x="2" y="45"/>
                      </a:cubicBezTo>
                      <a:cubicBezTo>
                        <a:pt x="2" y="44"/>
                        <a:pt x="1" y="44"/>
                        <a:pt x="1" y="44"/>
                      </a:cubicBezTo>
                      <a:cubicBezTo>
                        <a:pt x="1" y="45"/>
                        <a:pt x="0" y="45"/>
                        <a:pt x="0" y="46"/>
                      </a:cubicBezTo>
                      <a:cubicBezTo>
                        <a:pt x="0" y="47"/>
                        <a:pt x="0" y="47"/>
                        <a:pt x="0" y="48"/>
                      </a:cubicBezTo>
                      <a:cubicBezTo>
                        <a:pt x="1" y="48"/>
                        <a:pt x="2" y="49"/>
                        <a:pt x="4" y="49"/>
                      </a:cubicBezTo>
                      <a:cubicBezTo>
                        <a:pt x="5" y="49"/>
                        <a:pt x="7" y="50"/>
                        <a:pt x="9" y="50"/>
                      </a:cubicBezTo>
                      <a:close/>
                    </a:path>
                  </a:pathLst>
                </a:custGeom>
                <a:solidFill>
                  <a:srgbClr val="4A4A4A"/>
                </a:solidFill>
                <a:ln w="9525">
                  <a:solidFill>
                    <a:srgbClr val="666666">
                      <a:lumMod val="60000"/>
                      <a:lumOff val="40000"/>
                    </a:srgbClr>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Rectangle 177"/>
                <p:cNvSpPr>
                  <a:spLocks noChangeArrowheads="1"/>
                </p:cNvSpPr>
                <p:nvPr/>
              </p:nvSpPr>
              <p:spPr bwMode="auto">
                <a:xfrm>
                  <a:off x="7581900" y="4187825"/>
                  <a:ext cx="363538" cy="17463"/>
                </a:xfrm>
                <a:prstGeom prst="rect">
                  <a:avLst/>
                </a:prstGeom>
                <a:solidFill>
                  <a:srgbClr val="231815"/>
                </a:solidFill>
                <a:ln w="9525">
                  <a:solidFill>
                    <a:srgbClr val="666666">
                      <a:lumMod val="60000"/>
                      <a:lumOff val="40000"/>
                    </a:srgbClr>
                  </a:solidFill>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Rectangle 178"/>
                <p:cNvSpPr>
                  <a:spLocks noChangeArrowheads="1"/>
                </p:cNvSpPr>
                <p:nvPr/>
              </p:nvSpPr>
              <p:spPr bwMode="auto">
                <a:xfrm>
                  <a:off x="7551738" y="4254500"/>
                  <a:ext cx="393700" cy="15875"/>
                </a:xfrm>
                <a:prstGeom prst="rect">
                  <a:avLst/>
                </a:prstGeom>
                <a:solidFill>
                  <a:srgbClr val="231815"/>
                </a:solidFill>
                <a:ln w="9525">
                  <a:solidFill>
                    <a:srgbClr val="666666">
                      <a:lumMod val="60000"/>
                      <a:lumOff val="40000"/>
                    </a:srgbClr>
                  </a:solidFill>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9" name="Rectangle 179"/>
                <p:cNvSpPr>
                  <a:spLocks noChangeArrowheads="1"/>
                </p:cNvSpPr>
                <p:nvPr/>
              </p:nvSpPr>
              <p:spPr bwMode="auto">
                <a:xfrm>
                  <a:off x="7543800" y="4337050"/>
                  <a:ext cx="315913" cy="15875"/>
                </a:xfrm>
                <a:prstGeom prst="rect">
                  <a:avLst/>
                </a:prstGeom>
                <a:solidFill>
                  <a:srgbClr val="231815"/>
                </a:solidFill>
                <a:ln w="9525">
                  <a:solidFill>
                    <a:srgbClr val="666666">
                      <a:lumMod val="60000"/>
                      <a:lumOff val="40000"/>
                    </a:srgbClr>
                  </a:solidFill>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Rectangle 180"/>
                <p:cNvSpPr>
                  <a:spLocks noChangeArrowheads="1"/>
                </p:cNvSpPr>
                <p:nvPr/>
              </p:nvSpPr>
              <p:spPr bwMode="auto">
                <a:xfrm>
                  <a:off x="7543800" y="4422775"/>
                  <a:ext cx="192088" cy="15875"/>
                </a:xfrm>
                <a:prstGeom prst="rect">
                  <a:avLst/>
                </a:prstGeom>
                <a:solidFill>
                  <a:srgbClr val="231815"/>
                </a:solidFill>
                <a:ln w="9525">
                  <a:solidFill>
                    <a:srgbClr val="666666">
                      <a:lumMod val="60000"/>
                      <a:lumOff val="40000"/>
                    </a:srgbClr>
                  </a:solidFill>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1" name="Rectangle 181"/>
                <p:cNvSpPr>
                  <a:spLocks noChangeArrowheads="1"/>
                </p:cNvSpPr>
                <p:nvPr/>
              </p:nvSpPr>
              <p:spPr bwMode="auto">
                <a:xfrm>
                  <a:off x="7543800" y="4505325"/>
                  <a:ext cx="187325" cy="19050"/>
                </a:xfrm>
                <a:prstGeom prst="rect">
                  <a:avLst/>
                </a:prstGeom>
                <a:solidFill>
                  <a:srgbClr val="231815"/>
                </a:solidFill>
                <a:ln w="9525">
                  <a:solidFill>
                    <a:srgbClr val="666666">
                      <a:lumMod val="60000"/>
                      <a:lumOff val="40000"/>
                    </a:srgbClr>
                  </a:solidFill>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sp>
          <p:nvSpPr>
            <p:cNvPr id="71" name="矩形 70"/>
            <p:cNvSpPr/>
            <p:nvPr/>
          </p:nvSpPr>
          <p:spPr>
            <a:xfrm>
              <a:off x="7327346" y="1586057"/>
              <a:ext cx="397005" cy="202615"/>
            </a:xfrm>
            <a:prstGeom prst="rect">
              <a:avLst/>
            </a:prstGeom>
            <a:noFill/>
            <a:ln w="3175"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00" b="1"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1" lang="en-US" altLang="zh-CN" sz="1000" b="1"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19" name="组合 118"/>
          <p:cNvGrpSpPr/>
          <p:nvPr/>
        </p:nvGrpSpPr>
        <p:grpSpPr>
          <a:xfrm>
            <a:off x="1483310" y="4990685"/>
            <a:ext cx="5804388" cy="590799"/>
            <a:chOff x="1303816" y="4860061"/>
            <a:chExt cx="5804388" cy="590799"/>
          </a:xfrm>
        </p:grpSpPr>
        <p:sp>
          <p:nvSpPr>
            <p:cNvPr id="120" name="椭圆 119"/>
            <p:cNvSpPr/>
            <p:nvPr/>
          </p:nvSpPr>
          <p:spPr>
            <a:xfrm flipV="1">
              <a:off x="1303816" y="4860061"/>
              <a:ext cx="5804388" cy="506193"/>
            </a:xfrm>
            <a:prstGeom prst="ellipse">
              <a:avLst/>
            </a:prstGeom>
            <a:noFill/>
            <a:ln w="6350" cap="flat" cmpd="sng" algn="ctr">
              <a:gradFill flip="none" rotWithShape="1">
                <a:gsLst>
                  <a:gs pos="35000">
                    <a:srgbClr val="FFFFFF">
                      <a:lumMod val="75000"/>
                    </a:srgbClr>
                  </a:gs>
                  <a:gs pos="86000">
                    <a:srgbClr val="FFFFFF">
                      <a:lumMod val="95000"/>
                      <a:alpha val="0"/>
                    </a:srgbClr>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21" name="组合 120"/>
            <p:cNvGrpSpPr/>
            <p:nvPr/>
          </p:nvGrpSpPr>
          <p:grpSpPr>
            <a:xfrm>
              <a:off x="2164164" y="5017852"/>
              <a:ext cx="855510" cy="412810"/>
              <a:chOff x="3783658" y="5827791"/>
              <a:chExt cx="1121571" cy="648611"/>
            </a:xfrm>
          </p:grpSpPr>
          <p:sp>
            <p:nvSpPr>
              <p:cNvPr id="128" name="形状"/>
              <p:cNvSpPr/>
              <p:nvPr/>
            </p:nvSpPr>
            <p:spPr>
              <a:xfrm>
                <a:off x="3783658" y="5827791"/>
                <a:ext cx="1121571" cy="648611"/>
              </a:xfrm>
              <a:custGeom>
                <a:avLst/>
                <a:gdLst/>
                <a:ahLst/>
                <a:cxnLst>
                  <a:cxn ang="0">
                    <a:pos x="wd2" y="hd2"/>
                  </a:cxn>
                  <a:cxn ang="5400000">
                    <a:pos x="wd2" y="hd2"/>
                  </a:cxn>
                  <a:cxn ang="10800000">
                    <a:pos x="wd2" y="hd2"/>
                  </a:cxn>
                  <a:cxn ang="16200000">
                    <a:pos x="wd2" y="hd2"/>
                  </a:cxn>
                </a:cxnLst>
                <a:rect l="0" t="0" r="r" b="b"/>
                <a:pathLst>
                  <a:path w="21328" h="21034" extrusionOk="0">
                    <a:moveTo>
                      <a:pt x="3340" y="8785"/>
                    </a:moveTo>
                    <a:cubicBezTo>
                      <a:pt x="1732" y="9232"/>
                      <a:pt x="444" y="11344"/>
                      <a:pt x="92" y="14115"/>
                    </a:cubicBezTo>
                    <a:cubicBezTo>
                      <a:pt x="-97" y="15603"/>
                      <a:pt x="3" y="17117"/>
                      <a:pt x="402" y="18382"/>
                    </a:cubicBezTo>
                    <a:cubicBezTo>
                      <a:pt x="813" y="19682"/>
                      <a:pt x="1523" y="20668"/>
                      <a:pt x="2395" y="21034"/>
                    </a:cubicBezTo>
                    <a:lnTo>
                      <a:pt x="19428" y="21034"/>
                    </a:lnTo>
                    <a:cubicBezTo>
                      <a:pt x="20407" y="20478"/>
                      <a:pt x="21126" y="19015"/>
                      <a:pt x="21291" y="17244"/>
                    </a:cubicBezTo>
                    <a:cubicBezTo>
                      <a:pt x="21503" y="14966"/>
                      <a:pt x="20778" y="12737"/>
                      <a:pt x="19547" y="11883"/>
                    </a:cubicBezTo>
                    <a:cubicBezTo>
                      <a:pt x="20090" y="9129"/>
                      <a:pt x="19406" y="6097"/>
                      <a:pt x="17934" y="4722"/>
                    </a:cubicBezTo>
                    <a:cubicBezTo>
                      <a:pt x="16703" y="3573"/>
                      <a:pt x="15192" y="3881"/>
                      <a:pt x="14147" y="5494"/>
                    </a:cubicBezTo>
                    <a:cubicBezTo>
                      <a:pt x="13009" y="1606"/>
                      <a:pt x="10571" y="-566"/>
                      <a:pt x="8111" y="128"/>
                    </a:cubicBezTo>
                    <a:cubicBezTo>
                      <a:pt x="6851" y="483"/>
                      <a:pt x="5729" y="1556"/>
                      <a:pt x="4885" y="3102"/>
                    </a:cubicBezTo>
                    <a:cubicBezTo>
                      <a:pt x="4051" y="4628"/>
                      <a:pt x="3496" y="6604"/>
                      <a:pt x="3340" y="8785"/>
                    </a:cubicBezTo>
                    <a:close/>
                  </a:path>
                </a:pathLst>
              </a:custGeom>
              <a:gradFill flip="none" rotWithShape="1">
                <a:gsLst>
                  <a:gs pos="0">
                    <a:srgbClr val="FFFFFF"/>
                  </a:gs>
                  <a:gs pos="100000">
                    <a:srgbClr val="FFFFFF">
                      <a:alpha val="40000"/>
                    </a:srgbClr>
                  </a:gs>
                </a:gsLst>
                <a:lin ang="5400000" scaled="0"/>
                <a:tileRect/>
              </a:gradFill>
              <a:ln w="3175">
                <a:gradFill flip="none" rotWithShape="1">
                  <a:gsLst>
                    <a:gs pos="0">
                      <a:srgbClr val="C00000"/>
                    </a:gs>
                    <a:gs pos="100000">
                      <a:srgbClr val="C7000A">
                        <a:lumMod val="30000"/>
                        <a:lumOff val="70000"/>
                        <a:alpha val="0"/>
                      </a:srgbClr>
                    </a:gs>
                  </a:gsLst>
                  <a:lin ang="5400000" scaled="1"/>
                  <a:tileRect/>
                </a:gradFill>
                <a:miter lim="400000"/>
              </a:ln>
            </p:spPr>
            <p:txBody>
              <a:bodyPr lIns="25399" tIns="25399" rIns="25399" bIns="25399" anchor="ctr"/>
              <a:lstStyle/>
              <a:p>
                <a:pPr marL="0" marR="0" lvl="0" indent="0" algn="ctr" defTabSz="1219200" eaLnBrk="1" fontAlgn="auto" latinLnBrk="0" hangingPunct="0">
                  <a:lnSpc>
                    <a:spcPct val="100000"/>
                  </a:lnSpc>
                  <a:spcBef>
                    <a:spcPts val="0"/>
                  </a:spcBef>
                  <a:spcAft>
                    <a:spcPts val="0"/>
                  </a:spcAft>
                  <a:buClrTx/>
                  <a:buSzTx/>
                  <a:buFontTx/>
                  <a:buNone/>
                  <a:defRPr sz="1400">
                    <a:solidFill>
                      <a:srgbClr val="5E5E5E"/>
                    </a:solidFill>
                    <a:latin typeface="+mn-lt"/>
                    <a:ea typeface="+mn-ea"/>
                    <a:cs typeface="+mn-cs"/>
                    <a:sym typeface="Huawei Sans"/>
                  </a:defRPr>
                </a:pPr>
                <a:endParaRPr kumimoji="0" sz="1050" b="0" i="0" u="none" strike="noStrike" kern="0" cap="none" spc="0" normalizeH="0" baseline="0" noProof="0">
                  <a:ln>
                    <a:noFill/>
                  </a:ln>
                  <a:solidFill>
                    <a:srgbClr val="5E5E5E"/>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sp>
            <p:nvSpPr>
              <p:cNvPr id="129" name="中心云"/>
              <p:cNvSpPr txBox="1"/>
              <p:nvPr/>
            </p:nvSpPr>
            <p:spPr>
              <a:xfrm>
                <a:off x="4050458" y="6158791"/>
                <a:ext cx="605241" cy="290149"/>
              </a:xfrm>
              <a:prstGeom prst="rect">
                <a:avLst/>
              </a:prstGeom>
              <a:ln w="3175">
                <a:miter lim="400000"/>
              </a:ln>
              <a:effectLst/>
            </p:spPr>
            <p:txBody>
              <a:bodyPr wrap="none" lIns="0" tIns="0" rIns="0" bIns="0" anchor="ctr">
                <a:spAutoFit/>
              </a:bodyPr>
              <a:lstStyle>
                <a:lvl1pPr defTabSz="1138555">
                  <a:defRPr sz="1200">
                    <a:solidFill>
                      <a:srgbClr val="FFFFFF"/>
                    </a:solidFill>
                    <a:latin typeface="FZLanTingHeiS-R-GB"/>
                    <a:ea typeface="FZLanTingHeiS-R-GB"/>
                    <a:cs typeface="FZLanTingHeiS-R-GB"/>
                    <a:sym typeface="FZLanTingHeiS-R-GB"/>
                  </a:defRPr>
                </a:lvl1pPr>
              </a:lstStyle>
              <a:p>
                <a:pPr marL="0" marR="0" lvl="0" indent="0" defTabSz="1138555" eaLnBrk="1" fontAlgn="auto" latinLnBrk="0" hangingPunct="0">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混合云</a:t>
                </a:r>
                <a:endParaRPr kumimoji="0"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grpSp>
        <p:grpSp>
          <p:nvGrpSpPr>
            <p:cNvPr id="122" name="组合 121"/>
            <p:cNvGrpSpPr/>
            <p:nvPr/>
          </p:nvGrpSpPr>
          <p:grpSpPr>
            <a:xfrm>
              <a:off x="3876529" y="5004437"/>
              <a:ext cx="950119" cy="446423"/>
              <a:chOff x="3666792" y="5772753"/>
              <a:chExt cx="1245603" cy="701424"/>
            </a:xfrm>
          </p:grpSpPr>
          <p:sp>
            <p:nvSpPr>
              <p:cNvPr id="126" name="形状"/>
              <p:cNvSpPr/>
              <p:nvPr/>
            </p:nvSpPr>
            <p:spPr>
              <a:xfrm>
                <a:off x="3666792" y="5772753"/>
                <a:ext cx="1245603" cy="701424"/>
              </a:xfrm>
              <a:custGeom>
                <a:avLst/>
                <a:gdLst/>
                <a:ahLst/>
                <a:cxnLst>
                  <a:cxn ang="0">
                    <a:pos x="wd2" y="hd2"/>
                  </a:cxn>
                  <a:cxn ang="5400000">
                    <a:pos x="wd2" y="hd2"/>
                  </a:cxn>
                  <a:cxn ang="10800000">
                    <a:pos x="wd2" y="hd2"/>
                  </a:cxn>
                  <a:cxn ang="16200000">
                    <a:pos x="wd2" y="hd2"/>
                  </a:cxn>
                </a:cxnLst>
                <a:rect l="0" t="0" r="r" b="b"/>
                <a:pathLst>
                  <a:path w="21328" h="21034" extrusionOk="0">
                    <a:moveTo>
                      <a:pt x="3340" y="8785"/>
                    </a:moveTo>
                    <a:cubicBezTo>
                      <a:pt x="1732" y="9232"/>
                      <a:pt x="444" y="11344"/>
                      <a:pt x="92" y="14115"/>
                    </a:cubicBezTo>
                    <a:cubicBezTo>
                      <a:pt x="-97" y="15603"/>
                      <a:pt x="3" y="17117"/>
                      <a:pt x="402" y="18382"/>
                    </a:cubicBezTo>
                    <a:cubicBezTo>
                      <a:pt x="813" y="19682"/>
                      <a:pt x="1523" y="20668"/>
                      <a:pt x="2395" y="21034"/>
                    </a:cubicBezTo>
                    <a:lnTo>
                      <a:pt x="19428" y="21034"/>
                    </a:lnTo>
                    <a:cubicBezTo>
                      <a:pt x="20407" y="20478"/>
                      <a:pt x="21126" y="19015"/>
                      <a:pt x="21291" y="17244"/>
                    </a:cubicBezTo>
                    <a:cubicBezTo>
                      <a:pt x="21503" y="14966"/>
                      <a:pt x="20778" y="12737"/>
                      <a:pt x="19547" y="11883"/>
                    </a:cubicBezTo>
                    <a:cubicBezTo>
                      <a:pt x="20090" y="9129"/>
                      <a:pt x="19406" y="6097"/>
                      <a:pt x="17934" y="4722"/>
                    </a:cubicBezTo>
                    <a:cubicBezTo>
                      <a:pt x="16703" y="3573"/>
                      <a:pt x="15192" y="3881"/>
                      <a:pt x="14147" y="5494"/>
                    </a:cubicBezTo>
                    <a:cubicBezTo>
                      <a:pt x="13009" y="1606"/>
                      <a:pt x="10571" y="-566"/>
                      <a:pt x="8111" y="128"/>
                    </a:cubicBezTo>
                    <a:cubicBezTo>
                      <a:pt x="6851" y="483"/>
                      <a:pt x="5729" y="1556"/>
                      <a:pt x="4885" y="3102"/>
                    </a:cubicBezTo>
                    <a:cubicBezTo>
                      <a:pt x="4051" y="4628"/>
                      <a:pt x="3496" y="6604"/>
                      <a:pt x="3340" y="8785"/>
                    </a:cubicBezTo>
                    <a:close/>
                  </a:path>
                </a:pathLst>
              </a:custGeom>
              <a:gradFill flip="none" rotWithShape="1">
                <a:gsLst>
                  <a:gs pos="0">
                    <a:srgbClr val="FFFFFF"/>
                  </a:gs>
                  <a:gs pos="100000">
                    <a:srgbClr val="FFFFFF">
                      <a:alpha val="40000"/>
                    </a:srgbClr>
                  </a:gs>
                </a:gsLst>
                <a:lin ang="5400000" scaled="0"/>
                <a:tileRect/>
              </a:gradFill>
              <a:ln w="3175">
                <a:gradFill flip="none" rotWithShape="1">
                  <a:gsLst>
                    <a:gs pos="0">
                      <a:srgbClr val="C00000"/>
                    </a:gs>
                    <a:gs pos="100000">
                      <a:srgbClr val="C7000A">
                        <a:lumMod val="30000"/>
                        <a:lumOff val="70000"/>
                        <a:alpha val="0"/>
                      </a:srgbClr>
                    </a:gs>
                  </a:gsLst>
                  <a:lin ang="5400000" scaled="1"/>
                  <a:tileRect/>
                </a:gradFill>
                <a:miter lim="400000"/>
              </a:ln>
            </p:spPr>
            <p:txBody>
              <a:bodyPr lIns="25399" tIns="25399" rIns="25399" bIns="25399" anchor="ctr"/>
              <a:lstStyle/>
              <a:p>
                <a:pPr marL="0" marR="0" lvl="0" indent="0" algn="ctr" defTabSz="1219200" eaLnBrk="1" fontAlgn="auto" latinLnBrk="0" hangingPunct="0">
                  <a:lnSpc>
                    <a:spcPct val="100000"/>
                  </a:lnSpc>
                  <a:spcBef>
                    <a:spcPts val="0"/>
                  </a:spcBef>
                  <a:spcAft>
                    <a:spcPts val="0"/>
                  </a:spcAft>
                  <a:buClrTx/>
                  <a:buSzTx/>
                  <a:buFontTx/>
                  <a:buNone/>
                  <a:defRPr sz="1400">
                    <a:solidFill>
                      <a:srgbClr val="5E5E5E"/>
                    </a:solidFill>
                    <a:latin typeface="+mn-lt"/>
                    <a:ea typeface="+mn-ea"/>
                    <a:cs typeface="+mn-cs"/>
                    <a:sym typeface="Huawei Sans"/>
                  </a:defRPr>
                </a:pPr>
                <a:endParaRPr kumimoji="0" sz="1050" b="0" i="0" u="none" strike="noStrike" kern="0" cap="none" spc="0" normalizeH="0" baseline="0" noProof="0">
                  <a:ln>
                    <a:noFill/>
                  </a:ln>
                  <a:solidFill>
                    <a:srgbClr val="5E5E5E"/>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sp>
            <p:nvSpPr>
              <p:cNvPr id="127" name="中心云"/>
              <p:cNvSpPr txBox="1"/>
              <p:nvPr/>
            </p:nvSpPr>
            <p:spPr>
              <a:xfrm>
                <a:off x="3986972" y="6155168"/>
                <a:ext cx="605241" cy="290149"/>
              </a:xfrm>
              <a:prstGeom prst="rect">
                <a:avLst/>
              </a:prstGeom>
              <a:ln w="3175">
                <a:miter lim="400000"/>
              </a:ln>
              <a:effectLst/>
            </p:spPr>
            <p:txBody>
              <a:bodyPr wrap="none" lIns="0" tIns="0" rIns="0" bIns="0" anchor="ctr">
                <a:spAutoFit/>
              </a:bodyPr>
              <a:lstStyle>
                <a:lvl1pPr defTabSz="1138555">
                  <a:defRPr sz="1200">
                    <a:solidFill>
                      <a:srgbClr val="FFFFFF"/>
                    </a:solidFill>
                    <a:latin typeface="FZLanTingHeiS-R-GB"/>
                    <a:ea typeface="FZLanTingHeiS-R-GB"/>
                    <a:cs typeface="FZLanTingHeiS-R-GB"/>
                    <a:sym typeface="FZLanTingHeiS-R-GB"/>
                  </a:defRPr>
                </a:lvl1pPr>
              </a:lstStyle>
              <a:p>
                <a:pPr marL="0" marR="0" lvl="0" indent="0" defTabSz="1138555" eaLnBrk="1" fontAlgn="auto" latinLnBrk="0" hangingPunct="0">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公有云</a:t>
                </a:r>
                <a:endParaRPr kumimoji="0"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grpSp>
        <p:grpSp>
          <p:nvGrpSpPr>
            <p:cNvPr id="123" name="组合 122"/>
            <p:cNvGrpSpPr/>
            <p:nvPr/>
          </p:nvGrpSpPr>
          <p:grpSpPr>
            <a:xfrm>
              <a:off x="5683504" y="5039617"/>
              <a:ext cx="724281" cy="370141"/>
              <a:chOff x="3849296" y="5890858"/>
              <a:chExt cx="949530" cy="581569"/>
            </a:xfrm>
          </p:grpSpPr>
          <p:sp>
            <p:nvSpPr>
              <p:cNvPr id="124" name="形状"/>
              <p:cNvSpPr/>
              <p:nvPr/>
            </p:nvSpPr>
            <p:spPr>
              <a:xfrm>
                <a:off x="3849296" y="5890858"/>
                <a:ext cx="949530" cy="577553"/>
              </a:xfrm>
              <a:custGeom>
                <a:avLst/>
                <a:gdLst/>
                <a:ahLst/>
                <a:cxnLst>
                  <a:cxn ang="0">
                    <a:pos x="wd2" y="hd2"/>
                  </a:cxn>
                  <a:cxn ang="5400000">
                    <a:pos x="wd2" y="hd2"/>
                  </a:cxn>
                  <a:cxn ang="10800000">
                    <a:pos x="wd2" y="hd2"/>
                  </a:cxn>
                  <a:cxn ang="16200000">
                    <a:pos x="wd2" y="hd2"/>
                  </a:cxn>
                </a:cxnLst>
                <a:rect l="0" t="0" r="r" b="b"/>
                <a:pathLst>
                  <a:path w="21328" h="21034" extrusionOk="0">
                    <a:moveTo>
                      <a:pt x="3340" y="8785"/>
                    </a:moveTo>
                    <a:cubicBezTo>
                      <a:pt x="1732" y="9232"/>
                      <a:pt x="444" y="11344"/>
                      <a:pt x="92" y="14115"/>
                    </a:cubicBezTo>
                    <a:cubicBezTo>
                      <a:pt x="-97" y="15603"/>
                      <a:pt x="3" y="17117"/>
                      <a:pt x="402" y="18382"/>
                    </a:cubicBezTo>
                    <a:cubicBezTo>
                      <a:pt x="813" y="19682"/>
                      <a:pt x="1523" y="20668"/>
                      <a:pt x="2395" y="21034"/>
                    </a:cubicBezTo>
                    <a:lnTo>
                      <a:pt x="19428" y="21034"/>
                    </a:lnTo>
                    <a:cubicBezTo>
                      <a:pt x="20407" y="20478"/>
                      <a:pt x="21126" y="19015"/>
                      <a:pt x="21291" y="17244"/>
                    </a:cubicBezTo>
                    <a:cubicBezTo>
                      <a:pt x="21503" y="14966"/>
                      <a:pt x="20778" y="12737"/>
                      <a:pt x="19547" y="11883"/>
                    </a:cubicBezTo>
                    <a:cubicBezTo>
                      <a:pt x="20090" y="9129"/>
                      <a:pt x="19406" y="6097"/>
                      <a:pt x="17934" y="4722"/>
                    </a:cubicBezTo>
                    <a:cubicBezTo>
                      <a:pt x="16703" y="3573"/>
                      <a:pt x="15192" y="3881"/>
                      <a:pt x="14147" y="5494"/>
                    </a:cubicBezTo>
                    <a:cubicBezTo>
                      <a:pt x="13009" y="1606"/>
                      <a:pt x="10571" y="-566"/>
                      <a:pt x="8111" y="128"/>
                    </a:cubicBezTo>
                    <a:cubicBezTo>
                      <a:pt x="6851" y="483"/>
                      <a:pt x="5729" y="1556"/>
                      <a:pt x="4885" y="3102"/>
                    </a:cubicBezTo>
                    <a:cubicBezTo>
                      <a:pt x="4051" y="4628"/>
                      <a:pt x="3496" y="6604"/>
                      <a:pt x="3340" y="8785"/>
                    </a:cubicBezTo>
                    <a:close/>
                  </a:path>
                </a:pathLst>
              </a:custGeom>
              <a:gradFill flip="none" rotWithShape="1">
                <a:gsLst>
                  <a:gs pos="0">
                    <a:srgbClr val="FFFFFF"/>
                  </a:gs>
                  <a:gs pos="100000">
                    <a:srgbClr val="FFFFFF">
                      <a:alpha val="40000"/>
                    </a:srgbClr>
                  </a:gs>
                </a:gsLst>
                <a:lin ang="5400000" scaled="0"/>
                <a:tileRect/>
              </a:gradFill>
              <a:ln w="3175">
                <a:gradFill flip="none" rotWithShape="1">
                  <a:gsLst>
                    <a:gs pos="0">
                      <a:srgbClr val="C00000"/>
                    </a:gs>
                    <a:gs pos="100000">
                      <a:srgbClr val="C7000A">
                        <a:lumMod val="30000"/>
                        <a:lumOff val="70000"/>
                        <a:alpha val="0"/>
                      </a:srgbClr>
                    </a:gs>
                  </a:gsLst>
                  <a:lin ang="5400000" scaled="1"/>
                  <a:tileRect/>
                </a:gradFill>
                <a:miter lim="400000"/>
              </a:ln>
            </p:spPr>
            <p:txBody>
              <a:bodyPr lIns="25399" tIns="25399" rIns="25399" bIns="25399" anchor="ctr"/>
              <a:lstStyle/>
              <a:p>
                <a:pPr marL="0" marR="0" lvl="0" indent="0" algn="ctr" defTabSz="1219200" eaLnBrk="1" fontAlgn="auto" latinLnBrk="0" hangingPunct="0">
                  <a:lnSpc>
                    <a:spcPct val="100000"/>
                  </a:lnSpc>
                  <a:spcBef>
                    <a:spcPts val="0"/>
                  </a:spcBef>
                  <a:spcAft>
                    <a:spcPts val="0"/>
                  </a:spcAft>
                  <a:buClrTx/>
                  <a:buSzTx/>
                  <a:buFontTx/>
                  <a:buNone/>
                  <a:defRPr sz="1400">
                    <a:solidFill>
                      <a:srgbClr val="5E5E5E"/>
                    </a:solidFill>
                    <a:latin typeface="+mn-lt"/>
                    <a:ea typeface="+mn-ea"/>
                    <a:cs typeface="+mn-cs"/>
                    <a:sym typeface="Huawei Sans"/>
                  </a:defRPr>
                </a:pPr>
                <a:endParaRPr kumimoji="0" sz="1050" b="0" i="0" u="none" strike="noStrike" kern="0" cap="none" spc="0" normalizeH="0" baseline="0" noProof="0">
                  <a:ln>
                    <a:noFill/>
                  </a:ln>
                  <a:solidFill>
                    <a:srgbClr val="5E5E5E"/>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sp>
            <p:nvSpPr>
              <p:cNvPr id="125" name="中心云"/>
              <p:cNvSpPr txBox="1"/>
              <p:nvPr/>
            </p:nvSpPr>
            <p:spPr>
              <a:xfrm>
                <a:off x="4053225" y="6182278"/>
                <a:ext cx="605241" cy="290149"/>
              </a:xfrm>
              <a:prstGeom prst="rect">
                <a:avLst/>
              </a:prstGeom>
              <a:ln w="3175">
                <a:miter lim="400000"/>
              </a:ln>
              <a:effectLst/>
            </p:spPr>
            <p:txBody>
              <a:bodyPr wrap="none" lIns="0" tIns="0" rIns="0" bIns="0" anchor="ctr">
                <a:spAutoFit/>
              </a:bodyPr>
              <a:lstStyle>
                <a:lvl1pPr defTabSz="1138555">
                  <a:defRPr sz="1200">
                    <a:solidFill>
                      <a:srgbClr val="FFFFFF"/>
                    </a:solidFill>
                    <a:latin typeface="FZLanTingHeiS-R-GB"/>
                    <a:ea typeface="FZLanTingHeiS-R-GB"/>
                    <a:cs typeface="FZLanTingHeiS-R-GB"/>
                    <a:sym typeface="FZLanTingHeiS-R-GB"/>
                  </a:defRPr>
                </a:lvl1pPr>
              </a:lstStyle>
              <a:p>
                <a:pPr marL="0" marR="0" lvl="0" indent="0" defTabSz="1138555" eaLnBrk="1" fontAlgn="auto" latinLnBrk="0" hangingPunct="0">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边缘云</a:t>
                </a:r>
                <a:endParaRPr kumimoji="0"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grpSp>
      </p:grpSp>
      <p:sp>
        <p:nvSpPr>
          <p:cNvPr id="130" name="矩形 129"/>
          <p:cNvSpPr/>
          <p:nvPr/>
        </p:nvSpPr>
        <p:spPr>
          <a:xfrm>
            <a:off x="8624265" y="5353182"/>
            <a:ext cx="3075939" cy="742639"/>
          </a:xfrm>
          <a:prstGeom prst="rect">
            <a:avLst/>
          </a:prstGeom>
        </p:spPr>
        <p:txBody>
          <a:bodyPr wrap="square">
            <a:spAutoFit/>
          </a:bodyPr>
          <a:lstStyle/>
          <a:p>
            <a:pPr marL="92075" indent="-92075">
              <a:lnSpc>
                <a:spcPct val="120000"/>
              </a:lnSpc>
              <a:buFont typeface="Arial" panose="020B0604020202020204" pitchFamily="34" charset="0"/>
              <a:buChar cha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分布式</a:t>
            </a:r>
            <a:r>
              <a:rPr lang="en-US" altLang="zh-CN" sz="120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Qingtian</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架构，突破算力</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存储</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网络边界</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92075" indent="-92075">
              <a:lnSpc>
                <a:spcPct val="120000"/>
              </a:lnSpc>
              <a:buFont typeface="Arial" panose="020B0604020202020204" pitchFamily="34" charset="0"/>
              <a:buChar char="•"/>
            </a:pP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云服务算力，即开即用</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31" name="组合 130"/>
          <p:cNvGrpSpPr/>
          <p:nvPr/>
        </p:nvGrpSpPr>
        <p:grpSpPr>
          <a:xfrm>
            <a:off x="995369" y="3379990"/>
            <a:ext cx="6780270" cy="846489"/>
            <a:chOff x="995369" y="3453277"/>
            <a:chExt cx="6780270" cy="846489"/>
          </a:xfrm>
        </p:grpSpPr>
        <p:sp>
          <p:nvSpPr>
            <p:cNvPr id="132" name="椭圆 131"/>
            <p:cNvSpPr/>
            <p:nvPr/>
          </p:nvSpPr>
          <p:spPr>
            <a:xfrm>
              <a:off x="995369" y="3453277"/>
              <a:ext cx="6780270" cy="798403"/>
            </a:xfrm>
            <a:prstGeom prst="ellipse">
              <a:avLst/>
            </a:prstGeom>
            <a:gradFill>
              <a:gsLst>
                <a:gs pos="0">
                  <a:srgbClr val="FFFFFF">
                    <a:alpha val="0"/>
                  </a:srgbClr>
                </a:gs>
                <a:gs pos="99000">
                  <a:srgbClr val="EBEBEB">
                    <a:alpha val="40000"/>
                  </a:srgbClr>
                </a:gs>
              </a:gsLst>
              <a:lin ang="5400000" scaled="1"/>
            </a:gradFill>
            <a:ln w="12700" cap="flat" cmpd="sng" algn="ctr">
              <a:gradFill>
                <a:gsLst>
                  <a:gs pos="12000">
                    <a:srgbClr val="EBEBEB">
                      <a:alpha val="0"/>
                    </a:srgbClr>
                  </a:gs>
                  <a:gs pos="99000">
                    <a:srgbClr val="C00000"/>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975"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3" name="矩形 132"/>
            <p:cNvSpPr/>
            <p:nvPr/>
          </p:nvSpPr>
          <p:spPr>
            <a:xfrm>
              <a:off x="5395698" y="3967201"/>
              <a:ext cx="615553" cy="184666"/>
            </a:xfrm>
            <a:prstGeom prst="rect">
              <a:avLst/>
            </a:prstGeom>
            <a:noFill/>
            <a:ln w="6350" cap="flat" cmpd="sng" algn="ctr">
              <a:noFill/>
              <a:prstDash val="solid"/>
              <a:miter lim="800000"/>
              <a:headEnd type="none" w="med" len="med"/>
              <a:tailEnd type="none" w="med" len="med"/>
            </a:ln>
            <a:effectLst/>
          </p:spPr>
          <p:txBody>
            <a:bodyPr wrap="none" lIns="0" tIns="0" rIns="0" bIns="0" anchor="ctr" anchorCtr="1">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安全云脑</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4" name="矩形 133"/>
            <p:cNvSpPr/>
            <p:nvPr/>
          </p:nvSpPr>
          <p:spPr>
            <a:xfrm>
              <a:off x="1411703" y="3822776"/>
              <a:ext cx="620363" cy="184666"/>
            </a:xfrm>
            <a:prstGeom prst="rect">
              <a:avLst/>
            </a:prstGeom>
            <a:noFill/>
            <a:ln w="6350" cap="flat" cmpd="sng" algn="ctr">
              <a:noFill/>
              <a:prstDash val="solid"/>
              <a:miter lim="800000"/>
              <a:headEnd type="none" w="med" len="med"/>
              <a:tailEnd type="none" w="med" len="med"/>
            </a:ln>
            <a:effectLst/>
          </p:spPr>
          <p:txBody>
            <a:bodyPr wrap="none" lIns="0" tIns="0" rIns="0" bIns="0" anchor="ctr" anchorCtr="1">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err="1">
                  <a:ln>
                    <a:noFill/>
                  </a:ln>
                  <a:solidFill>
                    <a:srgbClr val="DDDDDD">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GaussDB</a:t>
              </a:r>
              <a:endParaRPr kumimoji="1" lang="en-US" sz="1200" b="0" i="0" u="none" strike="noStrike" kern="0" cap="none" spc="0" normalizeH="0" baseline="0" noProof="0" dirty="0">
                <a:ln>
                  <a:noFill/>
                </a:ln>
                <a:solidFill>
                  <a:srgbClr val="EBEBEB">
                    <a:lumMod val="5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5" name="圆角矩形 918"/>
            <p:cNvSpPr/>
            <p:nvPr/>
          </p:nvSpPr>
          <p:spPr>
            <a:xfrm>
              <a:off x="6187281" y="3929286"/>
              <a:ext cx="615553" cy="184666"/>
            </a:xfrm>
            <a:prstGeom prst="roundRect">
              <a:avLst>
                <a:gd name="adj" fmla="val 0"/>
              </a:avLst>
            </a:prstGeom>
            <a:noFill/>
            <a:ln w="6350" cap="flat" cmpd="sng" algn="ctr">
              <a:noFill/>
              <a:prstDash val="solid"/>
              <a:miter lim="800000"/>
              <a:headEnd type="none" w="med" len="med"/>
              <a:tailEnd type="none" w="med" len="med"/>
            </a:ln>
            <a:effectLst/>
          </p:spPr>
          <p:txBody>
            <a:bodyPr wrap="none" lIns="0" tIns="0" rIns="0" bIns="0" anchor="ctr" anchorCtr="1">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媒体直播</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36" name="矩形 135"/>
            <p:cNvSpPr/>
            <p:nvPr/>
          </p:nvSpPr>
          <p:spPr>
            <a:xfrm>
              <a:off x="3157205" y="3967201"/>
              <a:ext cx="343043" cy="184666"/>
            </a:xfrm>
            <a:prstGeom prst="rect">
              <a:avLst/>
            </a:prstGeom>
            <a:noFill/>
            <a:ln w="6350" cap="flat" cmpd="sng" algn="ctr">
              <a:noFill/>
              <a:prstDash val="solid"/>
              <a:miter lim="800000"/>
              <a:headEnd type="none" w="med" len="med"/>
              <a:tailEnd type="none" w="med" len="med"/>
            </a:ln>
            <a:effectLst/>
          </p:spPr>
          <p:txBody>
            <a:bodyPr wrap="none" lIns="0" tIns="0" rIns="0" bIns="0" anchor="ctr" anchorCtr="1">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DWS</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37" name="矩形 136"/>
            <p:cNvSpPr/>
            <p:nvPr/>
          </p:nvSpPr>
          <p:spPr>
            <a:xfrm>
              <a:off x="2208502" y="3929286"/>
              <a:ext cx="612347" cy="184666"/>
            </a:xfrm>
            <a:prstGeom prst="rect">
              <a:avLst/>
            </a:prstGeom>
            <a:noFill/>
            <a:ln w="6350" cap="flat" cmpd="sng" algn="ctr">
              <a:noFill/>
              <a:prstDash val="solid"/>
              <a:miter lim="800000"/>
              <a:headEnd type="none" w="med" len="med"/>
              <a:tailEnd type="none" w="med" len="med"/>
            </a:ln>
            <a:effectLst/>
          </p:spPr>
          <p:txBody>
            <a:bodyPr wrap="none" lIns="0" tIns="0" rIns="0" bIns="0" anchor="ctr" anchorCtr="1">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MRS/DLI</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38" name="矩形 137"/>
            <p:cNvSpPr/>
            <p:nvPr/>
          </p:nvSpPr>
          <p:spPr>
            <a:xfrm>
              <a:off x="4681059" y="3967201"/>
              <a:ext cx="461666" cy="184666"/>
            </a:xfrm>
            <a:prstGeom prst="rect">
              <a:avLst/>
            </a:prstGeom>
            <a:noFill/>
            <a:ln w="6350" cap="flat" cmpd="sng" algn="ctr">
              <a:noFill/>
              <a:prstDash val="solid"/>
              <a:miter lim="800000"/>
              <a:headEnd type="none" w="med" len="med"/>
              <a:tailEnd type="none" w="med" len="med"/>
            </a:ln>
            <a:effectLst/>
          </p:spPr>
          <p:txBody>
            <a:bodyPr wrap="none" lIns="0" tIns="0" rIns="0" bIns="0" anchor="ctr" anchorCtr="1">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EBEBEB">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数字人</a:t>
              </a:r>
              <a:endParaRPr kumimoji="1" lang="en-US" sz="1200" b="0" i="0" u="none" strike="noStrike" kern="0" cap="none" spc="0" normalizeH="0" baseline="0" noProof="0" dirty="0">
                <a:ln>
                  <a:noFill/>
                </a:ln>
                <a:solidFill>
                  <a:srgbClr val="EBEBEB">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9" name="矩形 138"/>
            <p:cNvSpPr/>
            <p:nvPr/>
          </p:nvSpPr>
          <p:spPr>
            <a:xfrm>
              <a:off x="3889476" y="3967201"/>
              <a:ext cx="461666" cy="184666"/>
            </a:xfrm>
            <a:prstGeom prst="rect">
              <a:avLst/>
            </a:prstGeom>
            <a:noFill/>
            <a:ln w="6350" cap="flat" cmpd="sng" algn="ctr">
              <a:noFill/>
              <a:prstDash val="solid"/>
              <a:miter lim="800000"/>
              <a:headEnd type="none" w="med" len="med"/>
              <a:tailEnd type="none" w="med" len="med"/>
            </a:ln>
            <a:effectLst/>
          </p:spPr>
          <p:txBody>
            <a:bodyPr wrap="none" lIns="0" tIns="0" rIns="0" bIns="0" anchor="ctr" anchorCtr="1">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云会议</a:t>
              </a:r>
              <a:endPar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40" name="矩形 139"/>
            <p:cNvSpPr/>
            <p:nvPr/>
          </p:nvSpPr>
          <p:spPr>
            <a:xfrm>
              <a:off x="7158937" y="3815968"/>
              <a:ext cx="88166" cy="153888"/>
            </a:xfrm>
            <a:prstGeom prst="rect">
              <a:avLst/>
            </a:prstGeom>
            <a:noFill/>
            <a:ln w="6350" cap="flat" cmpd="sng" algn="ctr">
              <a:noFill/>
              <a:prstDash val="solid"/>
              <a:miter lim="800000"/>
              <a:headEnd type="none" w="med" len="med"/>
              <a:tailEnd type="none" w="med" len="med"/>
            </a:ln>
            <a:effectLst/>
          </p:spPr>
          <p:txBody>
            <a:bodyPr wrap="none" lIns="0" tIns="0" rIns="0" bIns="0" anchor="ctr" anchorCtr="1">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srgbClr val="EBEBEB">
                      <a:lumMod val="5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endParaRPr kumimoji="1" lang="en-US" sz="1000" b="0" i="0" u="none" strike="noStrike" kern="0" cap="none" spc="0" normalizeH="0" baseline="0" noProof="0" dirty="0">
                <a:ln>
                  <a:noFill/>
                </a:ln>
                <a:solidFill>
                  <a:srgbClr val="EBEBEB">
                    <a:lumMod val="5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1" name="椭圆 140"/>
            <p:cNvSpPr/>
            <p:nvPr/>
          </p:nvSpPr>
          <p:spPr>
            <a:xfrm>
              <a:off x="1632965" y="4045989"/>
              <a:ext cx="90488" cy="90488"/>
            </a:xfrm>
            <a:prstGeom prst="ellipse">
              <a:avLst/>
            </a:prstGeom>
            <a:solidFill>
              <a:srgbClr val="FFFFFF"/>
            </a:solidFill>
            <a:ln w="9525" cap="flat" cmpd="sng" algn="ctr">
              <a:solidFill>
                <a:srgbClr val="EBEBEB">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2" name="椭圆 141"/>
            <p:cNvSpPr/>
            <p:nvPr/>
          </p:nvSpPr>
          <p:spPr>
            <a:xfrm>
              <a:off x="2443601" y="4146172"/>
              <a:ext cx="90488" cy="90488"/>
            </a:xfrm>
            <a:prstGeom prst="ellipse">
              <a:avLst/>
            </a:prstGeom>
            <a:solidFill>
              <a:srgbClr val="FFFFFF"/>
            </a:solidFill>
            <a:ln w="9525" cap="flat" cmpd="sng" algn="ctr">
              <a:solidFill>
                <a:srgbClr val="EBEBEB">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3" name="椭圆 142"/>
            <p:cNvSpPr/>
            <p:nvPr/>
          </p:nvSpPr>
          <p:spPr>
            <a:xfrm>
              <a:off x="3262248" y="4179484"/>
              <a:ext cx="90488" cy="90488"/>
            </a:xfrm>
            <a:prstGeom prst="ellipse">
              <a:avLst/>
            </a:prstGeom>
            <a:solidFill>
              <a:srgbClr val="FFFFFF"/>
            </a:solidFill>
            <a:ln w="9525" cap="flat" cmpd="sng" algn="ctr">
              <a:solidFill>
                <a:srgbClr val="EBEBEB">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4" name="椭圆 143"/>
            <p:cNvSpPr/>
            <p:nvPr/>
          </p:nvSpPr>
          <p:spPr>
            <a:xfrm>
              <a:off x="4100354" y="4209278"/>
              <a:ext cx="90488" cy="90488"/>
            </a:xfrm>
            <a:prstGeom prst="ellipse">
              <a:avLst/>
            </a:prstGeom>
            <a:solidFill>
              <a:srgbClr val="FFFFFF"/>
            </a:solidFill>
            <a:ln w="9525" cap="flat" cmpd="sng" algn="ctr">
              <a:solidFill>
                <a:srgbClr val="EBEBEB">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5" name="椭圆 144"/>
            <p:cNvSpPr/>
            <p:nvPr/>
          </p:nvSpPr>
          <p:spPr>
            <a:xfrm>
              <a:off x="4866647" y="4209278"/>
              <a:ext cx="90488" cy="90488"/>
            </a:xfrm>
            <a:prstGeom prst="ellipse">
              <a:avLst/>
            </a:prstGeom>
            <a:solidFill>
              <a:srgbClr val="FFFFFF"/>
            </a:solidFill>
            <a:ln w="9525" cap="flat" cmpd="sng" algn="ctr">
              <a:solidFill>
                <a:srgbClr val="EBEBEB">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6" name="椭圆 145"/>
            <p:cNvSpPr/>
            <p:nvPr/>
          </p:nvSpPr>
          <p:spPr>
            <a:xfrm>
              <a:off x="5669574" y="4179484"/>
              <a:ext cx="90488" cy="90488"/>
            </a:xfrm>
            <a:prstGeom prst="ellipse">
              <a:avLst/>
            </a:prstGeom>
            <a:solidFill>
              <a:srgbClr val="FFFFFF"/>
            </a:solidFill>
            <a:ln w="9525" cap="flat" cmpd="sng" algn="ctr">
              <a:solidFill>
                <a:srgbClr val="EBEBEB">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7" name="椭圆 146"/>
            <p:cNvSpPr/>
            <p:nvPr/>
          </p:nvSpPr>
          <p:spPr>
            <a:xfrm>
              <a:off x="6435066" y="4130635"/>
              <a:ext cx="90488" cy="90488"/>
            </a:xfrm>
            <a:prstGeom prst="ellipse">
              <a:avLst/>
            </a:prstGeom>
            <a:solidFill>
              <a:srgbClr val="FFFFFF"/>
            </a:solidFill>
            <a:ln w="9525" cap="flat" cmpd="sng" algn="ctr">
              <a:solidFill>
                <a:srgbClr val="EBEBEB">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8" name="椭圆 147"/>
            <p:cNvSpPr/>
            <p:nvPr/>
          </p:nvSpPr>
          <p:spPr>
            <a:xfrm>
              <a:off x="7173100" y="4022541"/>
              <a:ext cx="90488" cy="90488"/>
            </a:xfrm>
            <a:prstGeom prst="ellipse">
              <a:avLst/>
            </a:prstGeom>
            <a:solidFill>
              <a:srgbClr val="FFFFFF"/>
            </a:solidFill>
            <a:ln w="9525" cap="flat" cmpd="sng" algn="ctr">
              <a:solidFill>
                <a:srgbClr val="EBEBEB">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49" name="组合 148"/>
          <p:cNvGrpSpPr/>
          <p:nvPr/>
        </p:nvGrpSpPr>
        <p:grpSpPr>
          <a:xfrm>
            <a:off x="1348377" y="3322872"/>
            <a:ext cx="6233191" cy="492444"/>
            <a:chOff x="1321238" y="2276109"/>
            <a:chExt cx="8892421" cy="781534"/>
          </a:xfrm>
        </p:grpSpPr>
        <p:grpSp>
          <p:nvGrpSpPr>
            <p:cNvPr id="150" name="组合 149"/>
            <p:cNvGrpSpPr/>
            <p:nvPr/>
          </p:nvGrpSpPr>
          <p:grpSpPr>
            <a:xfrm>
              <a:off x="1329654" y="2429112"/>
              <a:ext cx="8884005" cy="477363"/>
              <a:chOff x="1892690" y="109230"/>
              <a:chExt cx="9199445" cy="375023"/>
            </a:xfrm>
          </p:grpSpPr>
          <p:pic>
            <p:nvPicPr>
              <p:cNvPr id="156" name="图片 155"/>
              <p:cNvPicPr>
                <a:picLocks noChangeAspect="1"/>
              </p:cNvPicPr>
              <p:nvPr/>
            </p:nvPicPr>
            <p:blipFill>
              <a:blip r:embed="rId9" cstate="screen"/>
              <a:stretch>
                <a:fillRect/>
              </a:stretch>
            </p:blipFill>
            <p:spPr>
              <a:xfrm>
                <a:off x="3670847" y="109230"/>
                <a:ext cx="2086816" cy="375023"/>
              </a:xfrm>
              <a:prstGeom prst="rect">
                <a:avLst/>
              </a:prstGeom>
            </p:spPr>
          </p:pic>
          <p:pic>
            <p:nvPicPr>
              <p:cNvPr id="157" name="图片 156"/>
              <p:cNvPicPr>
                <a:picLocks noChangeAspect="1"/>
              </p:cNvPicPr>
              <p:nvPr/>
            </p:nvPicPr>
            <p:blipFill>
              <a:blip r:embed="rId9" cstate="screen"/>
              <a:stretch>
                <a:fillRect/>
              </a:stretch>
            </p:blipFill>
            <p:spPr>
              <a:xfrm>
                <a:off x="1892690" y="109230"/>
                <a:ext cx="2086816" cy="375023"/>
              </a:xfrm>
              <a:prstGeom prst="rect">
                <a:avLst/>
              </a:prstGeom>
            </p:spPr>
          </p:pic>
          <p:pic>
            <p:nvPicPr>
              <p:cNvPr id="158" name="图片 157"/>
              <p:cNvPicPr>
                <a:picLocks noChangeAspect="1"/>
              </p:cNvPicPr>
              <p:nvPr/>
            </p:nvPicPr>
            <p:blipFill>
              <a:blip r:embed="rId9" cstate="screen"/>
              <a:stretch>
                <a:fillRect/>
              </a:stretch>
            </p:blipFill>
            <p:spPr>
              <a:xfrm>
                <a:off x="5449004" y="109230"/>
                <a:ext cx="2086816" cy="375023"/>
              </a:xfrm>
              <a:prstGeom prst="rect">
                <a:avLst/>
              </a:prstGeom>
            </p:spPr>
          </p:pic>
          <p:pic>
            <p:nvPicPr>
              <p:cNvPr id="159" name="图片 158"/>
              <p:cNvPicPr>
                <a:picLocks noChangeAspect="1"/>
              </p:cNvPicPr>
              <p:nvPr/>
            </p:nvPicPr>
            <p:blipFill>
              <a:blip r:embed="rId9" cstate="screen"/>
              <a:stretch>
                <a:fillRect/>
              </a:stretch>
            </p:blipFill>
            <p:spPr>
              <a:xfrm>
                <a:off x="7227161" y="109230"/>
                <a:ext cx="2086816" cy="375023"/>
              </a:xfrm>
              <a:prstGeom prst="rect">
                <a:avLst/>
              </a:prstGeom>
            </p:spPr>
          </p:pic>
          <p:pic>
            <p:nvPicPr>
              <p:cNvPr id="160" name="图片 159"/>
              <p:cNvPicPr>
                <a:picLocks noChangeAspect="1"/>
              </p:cNvPicPr>
              <p:nvPr/>
            </p:nvPicPr>
            <p:blipFill>
              <a:blip r:embed="rId9" cstate="screen"/>
              <a:stretch>
                <a:fillRect/>
              </a:stretch>
            </p:blipFill>
            <p:spPr>
              <a:xfrm>
                <a:off x="9005319" y="109230"/>
                <a:ext cx="2086816" cy="375023"/>
              </a:xfrm>
              <a:prstGeom prst="rect">
                <a:avLst/>
              </a:prstGeom>
            </p:spPr>
          </p:pic>
        </p:grpSp>
        <p:sp>
          <p:nvSpPr>
            <p:cNvPr id="151" name="矩形 150"/>
            <p:cNvSpPr/>
            <p:nvPr/>
          </p:nvSpPr>
          <p:spPr>
            <a:xfrm>
              <a:off x="4686786" y="2276111"/>
              <a:ext cx="1868841" cy="781532"/>
            </a:xfrm>
            <a:prstGeom prst="rect">
              <a:avLst/>
            </a:prstGeom>
          </p:spPr>
          <p:txBody>
            <a:bodyPr wrap="none" anchor="ctr">
              <a:spAutoFit/>
            </a:bodyPr>
            <a:lstStyle/>
            <a:p>
              <a:pPr algn="ctr">
                <a:defRPr/>
              </a:pPr>
              <a:r>
                <a:rPr lang="zh-CN" altLang="en-US" sz="12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数据治理生产线</a:t>
              </a:r>
              <a:endParaRPr lang="en-US" altLang="zh-CN" sz="12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algn="ctr">
                <a:defRPr/>
              </a:pPr>
              <a:r>
                <a:rPr lang="en-US" altLang="zh-CN" sz="1400" kern="0" dirty="0" err="1">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DataArts</a:t>
              </a:r>
              <a:endParaRPr lang="zh-CN" altLang="en-US" sz="14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52" name="矩形 151"/>
            <p:cNvSpPr/>
            <p:nvPr/>
          </p:nvSpPr>
          <p:spPr>
            <a:xfrm>
              <a:off x="6632760" y="2276111"/>
              <a:ext cx="1635579" cy="781532"/>
            </a:xfrm>
            <a:prstGeom prst="rect">
              <a:avLst/>
            </a:prstGeom>
          </p:spPr>
          <p:txBody>
            <a:bodyPr wrap="none" anchor="ctr">
              <a:spAutoFit/>
            </a:bodyPr>
            <a:lstStyle/>
            <a:p>
              <a:pPr algn="ctr">
                <a:defRPr/>
              </a:pPr>
              <a:r>
                <a:rPr lang="en-US" altLang="zh-CN" sz="12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 AI</a:t>
              </a:r>
              <a:r>
                <a:rPr lang="zh-CN" altLang="en-US" sz="12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开发生产线</a:t>
              </a:r>
              <a:endParaRPr lang="en-US" altLang="zh-CN" sz="12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algn="ctr">
                <a:defRPr/>
              </a:pPr>
              <a:r>
                <a:rPr lang="en-US" altLang="zh-CN" sz="14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ModelArts</a:t>
              </a:r>
              <a:endParaRPr lang="zh-CN" altLang="en-US" sz="14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53" name="矩形 152"/>
            <p:cNvSpPr/>
            <p:nvPr/>
          </p:nvSpPr>
          <p:spPr>
            <a:xfrm>
              <a:off x="3103373" y="2276109"/>
              <a:ext cx="1800234" cy="781532"/>
            </a:xfrm>
            <a:prstGeom prst="rect">
              <a:avLst/>
            </a:prstGeom>
          </p:spPr>
          <p:txBody>
            <a:bodyPr wrap="none" anchor="ctr">
              <a:spAutoFit/>
            </a:bodyPr>
            <a:lstStyle/>
            <a:p>
              <a:pPr algn="ctr">
                <a:defRPr/>
              </a:pPr>
              <a:r>
                <a:rPr lang="zh-CN" altLang="en-US" sz="12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软件开发生产线</a:t>
              </a:r>
              <a:endParaRPr lang="en-US" altLang="zh-CN" sz="12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algn="ctr">
                <a:defRPr/>
              </a:pPr>
              <a:r>
                <a:rPr lang="en-US" altLang="zh-CN" sz="1400" kern="0" dirty="0" err="1">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CodeArts</a:t>
              </a:r>
              <a:endParaRPr lang="zh-CN" altLang="en-US" sz="14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54" name="矩形 153"/>
            <p:cNvSpPr/>
            <p:nvPr/>
          </p:nvSpPr>
          <p:spPr>
            <a:xfrm>
              <a:off x="8150708" y="2276111"/>
              <a:ext cx="1800234" cy="781532"/>
            </a:xfrm>
            <a:prstGeom prst="rect">
              <a:avLst/>
            </a:prstGeom>
          </p:spPr>
          <p:txBody>
            <a:bodyPr wrap="none" anchor="ctr">
              <a:spAutoFit/>
            </a:bodyPr>
            <a:lstStyle/>
            <a:p>
              <a:pPr algn="ctr" defTabSz="762635" fontAlgn="base" hangingPunct="0">
                <a:spcBef>
                  <a:spcPct val="0"/>
                </a:spcBef>
                <a:spcAft>
                  <a:spcPct val="0"/>
                </a:spcAft>
                <a:defRPr/>
              </a:pPr>
              <a:r>
                <a:rPr lang="zh-CN" altLang="en-US" sz="12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数字内容生产线</a:t>
              </a:r>
              <a:endParaRPr lang="en-US" altLang="zh-CN" sz="12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algn="ctr">
                <a:defRPr/>
              </a:pPr>
              <a:r>
                <a:rPr lang="en-US" altLang="zh-CN" sz="1400" kern="0" dirty="0" err="1">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MetaStudio</a:t>
              </a:r>
              <a:endParaRPr lang="en-US" altLang="zh-CN" sz="14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55" name="矩形 154"/>
            <p:cNvSpPr/>
            <p:nvPr/>
          </p:nvSpPr>
          <p:spPr>
            <a:xfrm>
              <a:off x="1321238" y="2276111"/>
              <a:ext cx="1800234" cy="781532"/>
            </a:xfrm>
            <a:prstGeom prst="rect">
              <a:avLst/>
            </a:prstGeom>
          </p:spPr>
          <p:txBody>
            <a:bodyPr wrap="none" anchor="ctr">
              <a:spAutoFit/>
            </a:bodyPr>
            <a:lstStyle/>
            <a:p>
              <a:pPr algn="ctr">
                <a:defRPr/>
              </a:pPr>
              <a:r>
                <a:rPr lang="zh-CN" altLang="en-US" sz="12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硬件开发生产线</a:t>
              </a:r>
              <a:endParaRPr lang="en-US" altLang="zh-CN" sz="1200"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algn="ctr">
                <a:defRPr/>
              </a:pPr>
              <a:r>
                <a:rPr lang="en-US" altLang="zh-CN" sz="1400" kern="0" dirty="0" err="1">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CraftArts</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ym typeface="Huawei Sans" panose="020C0503030203020204" pitchFamily="34" charset="0"/>
              </a:rPr>
              <a:t>最专注行业：解难题，做难事，助力</a:t>
            </a:r>
            <a:r>
              <a:rPr lang="en-US" altLang="zh-CN" dirty="0">
                <a:sym typeface="Huawei Sans" panose="020C0503030203020204" pitchFamily="34" charset="0"/>
              </a:rPr>
              <a:t>20+</a:t>
            </a:r>
            <a:r>
              <a:rPr lang="zh-CN" altLang="en-US" dirty="0">
                <a:sym typeface="Huawei Sans" panose="020C0503030203020204" pitchFamily="34" charset="0"/>
              </a:rPr>
              <a:t>行业、</a:t>
            </a:r>
            <a:r>
              <a:rPr lang="en-US" altLang="zh-CN" dirty="0">
                <a:sym typeface="Huawei Sans" panose="020C0503030203020204" pitchFamily="34" charset="0"/>
              </a:rPr>
              <a:t>1000+</a:t>
            </a:r>
            <a:r>
              <a:rPr lang="zh-CN" altLang="en-US" dirty="0">
                <a:sym typeface="Huawei Sans" panose="020C0503030203020204" pitchFamily="34" charset="0"/>
              </a:rPr>
              <a:t>客户商业成功</a:t>
            </a:r>
            <a:endParaRPr lang="zh-CN" altLang="en-US" dirty="0">
              <a:sym typeface="Huawei Sans" panose="020C0503030203020204" pitchFamily="34" charset="0"/>
            </a:endParaRPr>
          </a:p>
        </p:txBody>
      </p:sp>
      <p:sp>
        <p:nvSpPr>
          <p:cNvPr id="5" name="华为云盘古大模型3.0…"/>
          <p:cNvSpPr txBox="1"/>
          <p:nvPr/>
        </p:nvSpPr>
        <p:spPr>
          <a:xfrm>
            <a:off x="514890" y="2714244"/>
            <a:ext cx="2418401" cy="523267"/>
          </a:xfrm>
          <a:prstGeom prst="rect">
            <a:avLst/>
          </a:prstGeom>
          <a:ln w="3175">
            <a:miter lim="400000"/>
          </a:ln>
        </p:spPr>
        <p:txBody>
          <a:bodyPr wrap="none" lIns="18787" tIns="18787" rIns="18787" bIns="18787" anchor="ctr">
            <a:spAutoFit/>
          </a:bodyPr>
          <a:lstStyle/>
          <a:p>
            <a:pPr>
              <a:lnSpc>
                <a:spcPct val="120000"/>
              </a:lnSpc>
              <a:defRPr sz="6000" spc="900">
                <a:latin typeface="FZLanTingHei-B-GBK"/>
                <a:ea typeface="FZLanTingHei-B-GBK"/>
                <a:cs typeface="FZLanTingHei-B-GBK"/>
                <a:sym typeface="FZLanTingHei-B-GBK"/>
              </a:defRPr>
            </a:pPr>
            <a:r>
              <a:rPr lang="zh-CN" altLang="en-US" sz="2800" b="1" spc="900" dirty="0">
                <a:solidFill>
                  <a:srgbClr val="C00000"/>
                </a:solidFill>
                <a:latin typeface="Huawei Sans" panose="020C0503030203020204" pitchFamily="34" charset="0"/>
                <a:ea typeface="方正兰亭黑简体" panose="02000000000000000000" pitchFamily="2" charset="-122"/>
                <a:cs typeface="FZLanTingHei-B-GBK"/>
                <a:sym typeface="Huawei Sans" panose="020C0503030203020204" pitchFamily="34" charset="0"/>
              </a:rPr>
              <a:t>盘古大模型</a:t>
            </a:r>
            <a:endParaRPr lang="en-US" altLang="zh-CN" sz="2800" b="1" spc="900" dirty="0">
              <a:solidFill>
                <a:srgbClr val="C00000"/>
              </a:solidFill>
              <a:latin typeface="Huawei Sans" panose="020C0503030203020204" pitchFamily="34" charset="0"/>
              <a:ea typeface="方正兰亭黑简体" panose="02000000000000000000" pitchFamily="2" charset="-122"/>
              <a:cs typeface="FZLanTingHei-B-GBK"/>
              <a:sym typeface="Huawei Sans" panose="020C0503030203020204" pitchFamily="34" charset="0"/>
            </a:endParaRPr>
          </a:p>
        </p:txBody>
      </p:sp>
      <p:cxnSp>
        <p:nvCxnSpPr>
          <p:cNvPr id="6" name="直接连接符 5"/>
          <p:cNvCxnSpPr/>
          <p:nvPr/>
        </p:nvCxnSpPr>
        <p:spPr>
          <a:xfrm>
            <a:off x="498151" y="3711381"/>
            <a:ext cx="2745137" cy="0"/>
          </a:xfrm>
          <a:prstGeom prst="line">
            <a:avLst/>
          </a:prstGeom>
          <a:noFill/>
          <a:ln w="12700" cap="flat" cmpd="sng" algn="ctr">
            <a:solidFill>
              <a:srgbClr val="C7000A"/>
            </a:solidFill>
            <a:prstDash val="solid"/>
            <a:miter lim="800000"/>
          </a:ln>
          <a:effectLst/>
        </p:spPr>
      </p:cxnSp>
      <p:sp>
        <p:nvSpPr>
          <p:cNvPr id="7" name="矩形 6"/>
          <p:cNvSpPr/>
          <p:nvPr/>
        </p:nvSpPr>
        <p:spPr>
          <a:xfrm>
            <a:off x="445601" y="3751276"/>
            <a:ext cx="3071684" cy="798360"/>
          </a:xfrm>
          <a:prstGeom prst="rect">
            <a:avLst/>
          </a:prstGeom>
        </p:spPr>
        <p:txBody>
          <a:bodyPr wrap="square">
            <a:spAutoFit/>
          </a:bodyPr>
          <a:lstStyle/>
          <a:p>
            <a:pPr>
              <a:lnSpc>
                <a:spcPct val="150000"/>
              </a:lnSpc>
            </a:pPr>
            <a:r>
              <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深耕行业：政务、金融、制造、煤矿、铁路、制药、气象 </a:t>
            </a:r>
            <a:r>
              <a:rPr lang="en-US" altLang="zh-CN"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6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8" name="组合 7"/>
          <p:cNvGrpSpPr/>
          <p:nvPr/>
        </p:nvGrpSpPr>
        <p:grpSpPr>
          <a:xfrm>
            <a:off x="3962351" y="1284726"/>
            <a:ext cx="3712208" cy="1409717"/>
            <a:chOff x="4110272" y="3571512"/>
            <a:chExt cx="2870454" cy="1409717"/>
          </a:xfrm>
        </p:grpSpPr>
        <p:sp>
          <p:nvSpPr>
            <p:cNvPr id="9" name="文本框 7"/>
            <p:cNvSpPr txBox="1"/>
            <p:nvPr/>
          </p:nvSpPr>
          <p:spPr>
            <a:xfrm rot="10800000">
              <a:off x="4110272" y="3571512"/>
              <a:ext cx="2849433" cy="1409717"/>
            </a:xfrm>
            <a:prstGeom prst="rect">
              <a:avLst/>
            </a:prstGeom>
            <a:solidFill>
              <a:srgbClr val="FFFFFF"/>
            </a:solidFill>
            <a:ln w="25400">
              <a:miter lim="400000"/>
            </a:ln>
            <a:effectLst>
              <a:outerShdw blurRad="50800" dist="38100" dir="8100000" algn="tr" rotWithShape="0">
                <a:srgbClr val="666666">
                  <a:lumMod val="60000"/>
                  <a:lumOff val="40000"/>
                  <a:alpha val="40000"/>
                </a:srgbClr>
              </a:outerShdw>
            </a:effectLst>
          </p:spPr>
          <p:txBody>
            <a:bodyPr lIns="26492" tIns="26492" rIns="26492" bIns="26492" anchor="ctr"/>
            <a:lstStyle>
              <a:defPPr>
                <a:defRPr lang="en-US"/>
              </a:defPPr>
              <a:lvl1pPr algn="ctr" defTabSz="1259205" hangingPunct="0">
                <a:defRPr sz="2000" b="1" kern="0">
                  <a:solidFill>
                    <a:schemeClr val="bg1"/>
                  </a:solidFill>
                  <a:latin typeface="Arial" panose="020B0604020202020204" pitchFamily="34" charset="0"/>
                  <a:ea typeface="微软雅黑" panose="020B0503020204020204" charset="-122"/>
                  <a:cs typeface="Huawei Sans"/>
                </a:defRPr>
              </a:lvl1pPr>
            </a:lstStyle>
            <a:p>
              <a:pPr marL="0" marR="0" lvl="0" indent="0" algn="ctr" defTabSz="1258570" eaLnBrk="1" fontAlgn="auto" latinLnBrk="0" hangingPunct="0">
                <a:lnSpc>
                  <a:spcPct val="100000"/>
                </a:lnSpc>
                <a:spcBef>
                  <a:spcPts val="0"/>
                </a:spcBef>
                <a:spcAft>
                  <a:spcPts val="0"/>
                </a:spcAft>
                <a:buClrTx/>
                <a:buSzTx/>
                <a:buFontTx/>
                <a:buNone/>
                <a:defRPr/>
              </a:pPr>
              <a:endParaRPr kumimoji="0" lang="en-US" altLang="zh-CN" sz="14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4482022" y="3632038"/>
              <a:ext cx="2185214"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煤矿生产少人无人，安全高效</a:t>
              </a:r>
              <a:endPar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 name="矩形 10"/>
            <p:cNvSpPr/>
            <p:nvPr/>
          </p:nvSpPr>
          <p:spPr>
            <a:xfrm>
              <a:off x="4252392" y="3896545"/>
              <a:ext cx="1213776" cy="894989"/>
            </a:xfrm>
            <a:prstGeom prst="rect">
              <a:avLst/>
            </a:prstGeom>
          </p:spPr>
          <p:txBody>
            <a:bodyPr wrap="square" anchor="ctr">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每一公里一矿工巡检</a:t>
              </a:r>
              <a:endPar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r"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掘进人盯人作业</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矩形 11"/>
            <p:cNvSpPr/>
            <p:nvPr/>
          </p:nvSpPr>
          <p:spPr>
            <a:xfrm>
              <a:off x="5476268" y="3996487"/>
              <a:ext cx="1414974" cy="617990"/>
            </a:xfrm>
            <a:prstGeom prst="rect">
              <a:avLst/>
            </a:prstGeom>
          </p:spPr>
          <p:txBody>
            <a:bodyPr wrap="non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主运减少</a:t>
              </a:r>
              <a:r>
                <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20%</a:t>
              </a: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井下人员</a:t>
              </a:r>
              <a:endPar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掘进作业序列智能检测</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文本框 12"/>
            <p:cNvSpPr txBox="1"/>
            <p:nvPr/>
          </p:nvSpPr>
          <p:spPr>
            <a:xfrm>
              <a:off x="5476268" y="3908250"/>
              <a:ext cx="631904" cy="276999"/>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TO-BE</a:t>
              </a:r>
              <a:endParaRPr kumimoji="0" lang="zh-CN" altLang="en-US"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文本框 13"/>
            <p:cNvSpPr txBox="1"/>
            <p:nvPr/>
          </p:nvSpPr>
          <p:spPr>
            <a:xfrm>
              <a:off x="4951283" y="3903707"/>
              <a:ext cx="514885" cy="276999"/>
            </a:xfrm>
            <a:prstGeom prst="rect">
              <a:avLst/>
            </a:prstGeom>
            <a:noFill/>
          </p:spPr>
          <p:txBody>
            <a:bodyPr wrap="none" rtlCol="0" anchor="ctr">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AI-IS</a:t>
              </a:r>
              <a:endParaRPr kumimoji="0" lang="zh-CN" altLang="en-US"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矩形 94"/>
            <p:cNvSpPr txBox="1"/>
            <p:nvPr/>
          </p:nvSpPr>
          <p:spPr>
            <a:xfrm>
              <a:off x="4149548" y="4702254"/>
              <a:ext cx="1543932" cy="217412"/>
            </a:xfrm>
            <a:prstGeom prst="rect">
              <a:avLst/>
            </a:prstGeom>
            <a:ln w="3175">
              <a:miter lim="400000"/>
            </a:ln>
          </p:spPr>
          <p:txBody>
            <a:bodyPr wrap="square" lIns="5102" tIns="5102" rIns="5102" bIns="5102">
              <a:spAutoFit/>
            </a:bodyPr>
            <a:lstStyle>
              <a:defPPr>
                <a:defRPr lang="en-US"/>
              </a:defPPr>
              <a:lvl1pPr marR="0" lvl="0" indent="0" algn="r" fontAlgn="auto">
                <a:lnSpc>
                  <a:spcPct val="120000"/>
                </a:lnSpc>
                <a:spcBef>
                  <a:spcPts val="0"/>
                </a:spcBef>
                <a:spcAft>
                  <a:spcPts val="0"/>
                </a:spcAft>
                <a:buClrTx/>
                <a:buSzTx/>
                <a:buFontTx/>
                <a:buNone/>
                <a:defRPr kumimoji="0" sz="1100" b="0" i="0" u="none" strike="noStrike" cap="none" spc="0" normalizeH="0" baseline="0">
                  <a:ln>
                    <a:noFill/>
                  </a:ln>
                  <a:solidFill>
                    <a:srgbClr val="DDDDDD">
                      <a:lumMod val="10000"/>
                    </a:srgbClr>
                  </a:solidFill>
                  <a:effectLst/>
                  <a:uLnTx/>
                  <a:uFillTx/>
                  <a:latin typeface="方正兰亭黑简体" panose="02000000000000000000" pitchFamily="2" charset="-122"/>
                  <a:ea typeface="方正兰亭黑简体" panose="02000000000000000000" pitchFamily="2" charset="-122"/>
                </a:defRPr>
              </a:lvl1pPr>
            </a:lstStyle>
            <a:p>
              <a:pPr marL="0" marR="0" lvl="0" indent="0" algn="r" defTabSz="98171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井下作业场景识别准确率</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nvGrpSpPr>
            <p:cNvPr id="16" name="组合 15"/>
            <p:cNvGrpSpPr/>
            <p:nvPr/>
          </p:nvGrpSpPr>
          <p:grpSpPr>
            <a:xfrm>
              <a:off x="5635486" y="4615465"/>
              <a:ext cx="1345240" cy="361366"/>
              <a:chOff x="3869797" y="2683691"/>
              <a:chExt cx="1221252" cy="361366"/>
            </a:xfrm>
          </p:grpSpPr>
          <p:sp>
            <p:nvSpPr>
              <p:cNvPr id="18" name="文本框 17"/>
              <p:cNvSpPr txBox="1"/>
              <p:nvPr/>
            </p:nvSpPr>
            <p:spPr>
              <a:xfrm>
                <a:off x="3869797" y="2683691"/>
                <a:ext cx="594484" cy="361366"/>
              </a:xfrm>
              <a:prstGeom prst="rect">
                <a:avLst/>
              </a:prstGeom>
              <a:noFill/>
            </p:spPr>
            <p:txBody>
              <a:bodyPr wrap="square" rtlCol="0" anchor="ctr">
                <a:noAutofit/>
              </a:bodyPr>
              <a:lstStyle/>
              <a:p>
                <a:pPr marL="0" marR="0" lvl="0" indent="0" algn="ctr" defTabSz="152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70%</a:t>
                </a:r>
                <a:endParaRPr kumimoji="0" lang="en-US" altLang="zh-CN" sz="1600" b="1" i="0" u="none" strike="noStrike" kern="0" cap="none" spc="-9"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9" name="文本框 18"/>
              <p:cNvSpPr txBox="1"/>
              <p:nvPr/>
            </p:nvSpPr>
            <p:spPr>
              <a:xfrm>
                <a:off x="4432944" y="2683691"/>
                <a:ext cx="658105" cy="361366"/>
              </a:xfrm>
              <a:prstGeom prst="rect">
                <a:avLst/>
              </a:prstGeom>
              <a:noFill/>
            </p:spPr>
            <p:txBody>
              <a:bodyPr wrap="square" rtlCol="0" anchor="ctr">
                <a:noAutofit/>
              </a:bodyPr>
              <a:lstStyle/>
              <a:p>
                <a:pPr marL="0" marR="0" lvl="0" indent="0" algn="ctr" defTabSz="152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98%</a:t>
                </a:r>
                <a:endParaRPr kumimoji="0" lang="en-US" altLang="zh-CN" sz="16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0" name="右箭头 32"/>
              <p:cNvSpPr/>
              <p:nvPr/>
            </p:nvSpPr>
            <p:spPr>
              <a:xfrm>
                <a:off x="4380419" y="2802965"/>
                <a:ext cx="167723" cy="137522"/>
              </a:xfrm>
              <a:prstGeom prst="rightArrow">
                <a:avLst>
                  <a:gd name="adj1" fmla="val 50000"/>
                  <a:gd name="adj2" fmla="val 71720"/>
                </a:avLst>
              </a:prstGeom>
              <a:gradFill flip="none" rotWithShape="1">
                <a:gsLst>
                  <a:gs pos="0">
                    <a:srgbClr val="C7000B">
                      <a:alpha val="0"/>
                    </a:srgbClr>
                  </a:gs>
                  <a:gs pos="100000">
                    <a:srgbClr val="C7000B">
                      <a:alpha val="50000"/>
                    </a:srgbClr>
                  </a:gs>
                </a:gsLst>
                <a:lin ang="0" scaled="1"/>
                <a:tileRect/>
              </a:gradFill>
              <a:ln>
                <a:noFill/>
              </a:ln>
            </p:spPr>
            <p:txBody>
              <a:bodyPr vert="horz" wrap="square" lIns="76006" tIns="38004" rIns="76006" bIns="38004" numCol="1" anchor="t" anchorCtr="0" compatLnSpc="1"/>
              <a:lstStyle/>
              <a:p>
                <a:pPr marL="0" marR="0" lvl="0" indent="0" defTabSz="1013460" eaLnBrk="1" fontAlgn="auto" latinLnBrk="0" hangingPunct="1">
                  <a:lnSpc>
                    <a:spcPct val="100000"/>
                  </a:lnSpc>
                  <a:spcBef>
                    <a:spcPts val="0"/>
                  </a:spcBef>
                  <a:spcAft>
                    <a:spcPts val="0"/>
                  </a:spcAft>
                  <a:buClrTx/>
                  <a:buSzTx/>
                  <a:buFontTx/>
                  <a:buNone/>
                  <a:defRPr/>
                </a:pPr>
                <a:endParaRPr kumimoji="0" sz="1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17" name="直接连接符 16"/>
            <p:cNvCxnSpPr/>
            <p:nvPr/>
          </p:nvCxnSpPr>
          <p:spPr>
            <a:xfrm>
              <a:off x="4252392" y="4617236"/>
              <a:ext cx="2569116" cy="0"/>
            </a:xfrm>
            <a:prstGeom prst="line">
              <a:avLst/>
            </a:prstGeom>
            <a:noFill/>
            <a:ln w="3175" cap="flat" cmpd="sng" algn="ctr">
              <a:solidFill>
                <a:srgbClr val="C00000"/>
              </a:solidFill>
              <a:prstDash val="solid"/>
              <a:miter lim="800000"/>
            </a:ln>
            <a:effectLst/>
          </p:spPr>
        </p:cxnSp>
      </p:grpSp>
      <p:grpSp>
        <p:nvGrpSpPr>
          <p:cNvPr id="21" name="组合 20"/>
          <p:cNvGrpSpPr/>
          <p:nvPr/>
        </p:nvGrpSpPr>
        <p:grpSpPr>
          <a:xfrm>
            <a:off x="3951456" y="2975224"/>
            <a:ext cx="3712210" cy="1409717"/>
            <a:chOff x="6195159" y="4482851"/>
            <a:chExt cx="2870455" cy="1409717"/>
          </a:xfrm>
        </p:grpSpPr>
        <p:sp>
          <p:nvSpPr>
            <p:cNvPr id="22" name="文本框 7"/>
            <p:cNvSpPr txBox="1"/>
            <p:nvPr/>
          </p:nvSpPr>
          <p:spPr>
            <a:xfrm rot="10800000">
              <a:off x="6216181" y="4482851"/>
              <a:ext cx="2849433" cy="1409717"/>
            </a:xfrm>
            <a:prstGeom prst="rect">
              <a:avLst/>
            </a:prstGeom>
            <a:solidFill>
              <a:srgbClr val="FFFFFF"/>
            </a:solidFill>
            <a:ln w="25400">
              <a:miter lim="400000"/>
            </a:ln>
            <a:effectLst>
              <a:outerShdw blurRad="50800" dist="38100" dir="8100000" algn="tr" rotWithShape="0">
                <a:srgbClr val="666666">
                  <a:lumMod val="60000"/>
                  <a:lumOff val="40000"/>
                  <a:alpha val="40000"/>
                </a:srgbClr>
              </a:outerShdw>
            </a:effectLst>
          </p:spPr>
          <p:txBody>
            <a:bodyPr lIns="26492" tIns="26492" rIns="26492" bIns="26492" anchor="ctr"/>
            <a:lstStyle>
              <a:defPPr>
                <a:defRPr lang="en-US"/>
              </a:defPPr>
              <a:lvl1pPr algn="ctr" defTabSz="1259205" hangingPunct="0">
                <a:defRPr sz="2000" b="1" kern="0">
                  <a:solidFill>
                    <a:schemeClr val="bg1"/>
                  </a:solidFill>
                  <a:latin typeface="Arial" panose="020B0604020202020204" pitchFamily="34" charset="0"/>
                  <a:ea typeface="微软雅黑" panose="020B0503020204020204" charset="-122"/>
                  <a:cs typeface="Huawei Sans"/>
                </a:defRPr>
              </a:lvl1pPr>
            </a:lstStyle>
            <a:p>
              <a:pPr marL="0" marR="0" lvl="0" indent="0" algn="ctr" defTabSz="1258570" eaLnBrk="1" fontAlgn="auto" latinLnBrk="0" hangingPunct="0">
                <a:lnSpc>
                  <a:spcPct val="100000"/>
                </a:lnSpc>
                <a:spcBef>
                  <a:spcPts val="0"/>
                </a:spcBef>
                <a:spcAft>
                  <a:spcPts val="0"/>
                </a:spcAft>
                <a:buClrTx/>
                <a:buSzTx/>
                <a:buFontTx/>
                <a:buNone/>
                <a:defRPr/>
              </a:pPr>
              <a:endParaRPr kumimoji="0" lang="en-US" altLang="zh-CN" sz="14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矩形 22"/>
            <p:cNvSpPr/>
            <p:nvPr/>
          </p:nvSpPr>
          <p:spPr>
            <a:xfrm>
              <a:off x="6761489" y="4543377"/>
              <a:ext cx="1758815" cy="276999"/>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预测未来</a:t>
              </a:r>
              <a:r>
                <a:rPr kumimoji="0" lang="en-US" altLang="zh-CN"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10</a:t>
              </a: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天台风路径</a:t>
              </a:r>
              <a:endPar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4" name="矩形 23"/>
            <p:cNvSpPr/>
            <p:nvPr/>
          </p:nvSpPr>
          <p:spPr>
            <a:xfrm>
              <a:off x="6195159" y="4807884"/>
              <a:ext cx="1376918" cy="894989"/>
            </a:xfrm>
            <a:prstGeom prst="rect">
              <a:avLst/>
            </a:prstGeom>
          </p:spPr>
          <p:txBody>
            <a:bodyPr wrap="square" anchor="ctr">
              <a:spAutoFit/>
            </a:bodyPr>
            <a:lstStyle/>
            <a:p>
              <a:pPr marL="0" marR="0" lvl="0" indent="0" algn="r" defTabSz="914400" eaLnBrk="1" fontAlgn="auto" latinLnBrk="0" hangingPunct="1">
                <a:lnSpc>
                  <a:spcPct val="15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3000</a:t>
              </a: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台服务器数值计算</a:t>
              </a:r>
              <a:endPar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r" defTabSz="914400" eaLnBrk="1" fontAlgn="auto" latinLnBrk="0" hangingPunct="1">
                <a:lnSpc>
                  <a:spcPct val="15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5</a:t>
              </a: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小时</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矩形 24"/>
            <p:cNvSpPr/>
            <p:nvPr/>
          </p:nvSpPr>
          <p:spPr>
            <a:xfrm>
              <a:off x="7582177" y="4956696"/>
              <a:ext cx="977962" cy="617990"/>
            </a:xfrm>
            <a:prstGeom prst="rect">
              <a:avLst/>
            </a:prstGeom>
          </p:spPr>
          <p:txBody>
            <a:bodyPr wrap="non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a:t>
              </a: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卡大模型推理</a:t>
              </a:r>
              <a:endPar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auto" latinLnBrk="0" hangingPunct="1">
                <a:lnSpc>
                  <a:spcPct val="15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10</a:t>
              </a: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秒</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文本框 25"/>
            <p:cNvSpPr txBox="1"/>
            <p:nvPr/>
          </p:nvSpPr>
          <p:spPr>
            <a:xfrm>
              <a:off x="7582177" y="4819589"/>
              <a:ext cx="631904" cy="276999"/>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TO-BE</a:t>
              </a:r>
              <a:endParaRPr kumimoji="0" lang="zh-CN" altLang="en-US"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文本框 26"/>
            <p:cNvSpPr txBox="1"/>
            <p:nvPr/>
          </p:nvSpPr>
          <p:spPr>
            <a:xfrm>
              <a:off x="7057192" y="4822353"/>
              <a:ext cx="514885" cy="276999"/>
            </a:xfrm>
            <a:prstGeom prst="rect">
              <a:avLst/>
            </a:prstGeom>
            <a:noFill/>
          </p:spPr>
          <p:txBody>
            <a:bodyPr wrap="none" rtlCol="0" anchor="ctr">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AI-IS</a:t>
              </a:r>
              <a:endParaRPr kumimoji="0" lang="zh-CN" altLang="en-US"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8" name="直接连接符 27"/>
            <p:cNvCxnSpPr/>
            <p:nvPr/>
          </p:nvCxnSpPr>
          <p:spPr>
            <a:xfrm>
              <a:off x="6358301" y="5528575"/>
              <a:ext cx="2569116" cy="0"/>
            </a:xfrm>
            <a:prstGeom prst="line">
              <a:avLst/>
            </a:prstGeom>
            <a:noFill/>
            <a:ln w="3175" cap="flat" cmpd="sng" algn="ctr">
              <a:solidFill>
                <a:srgbClr val="C00000"/>
              </a:solidFill>
              <a:prstDash val="solid"/>
              <a:miter lim="800000"/>
            </a:ln>
            <a:effectLst/>
          </p:spPr>
        </p:cxnSp>
        <p:sp>
          <p:nvSpPr>
            <p:cNvPr id="29" name="矩形 27"/>
            <p:cNvSpPr txBox="1"/>
            <p:nvPr/>
          </p:nvSpPr>
          <p:spPr>
            <a:xfrm>
              <a:off x="7362110" y="5564677"/>
              <a:ext cx="756270" cy="283833"/>
            </a:xfrm>
            <a:prstGeom prst="rect">
              <a:avLst/>
            </a:prstGeom>
            <a:ln w="3175">
              <a:miter lim="400000"/>
            </a:ln>
          </p:spPr>
          <p:txBody>
            <a:bodyPr wrap="none" lIns="14909" tIns="14909" rIns="14909" bIns="14909">
              <a:spAutoFit/>
            </a:bodyPr>
            <a:lstStyle>
              <a:lvl1pPr>
                <a:defRPr sz="4800" b="1">
                  <a:gradFill flip="none" rotWithShape="1">
                    <a:gsLst>
                      <a:gs pos="0">
                        <a:srgbClr val="FCC800"/>
                      </a:gs>
                      <a:gs pos="100000">
                        <a:srgbClr val="FFFFFF"/>
                      </a:gs>
                    </a:gsLst>
                    <a:lin ang="16200000" scaled="0"/>
                  </a:gradFill>
                  <a:latin typeface="Huawei Sans"/>
                  <a:ea typeface="Huawei Sans"/>
                  <a:cs typeface="Huawei Sans"/>
                  <a:sym typeface="Huawei Sans"/>
                </a:defRPr>
              </a:lvl1pPr>
            </a:lstStyle>
            <a:p>
              <a:pPr marL="0" marR="0" lvl="0" indent="0" algn="ctr" defTabSz="914400" eaLnBrk="1" fontAlgn="auto" latinLnBrk="0" hangingPunct="1">
                <a:lnSpc>
                  <a:spcPct val="110000"/>
                </a:lnSpc>
                <a:spcBef>
                  <a:spcPts val="0"/>
                </a:spcBef>
                <a:spcAft>
                  <a:spcPts val="0"/>
                </a:spcAft>
                <a:buClrTx/>
                <a:buSzTx/>
                <a:buFontTx/>
                <a:buNone/>
                <a:defRPr/>
              </a:pPr>
              <a:r>
                <a:rPr kumimoji="0" sz="1600" b="1" i="0" u="none" strike="noStrike" kern="0" cap="none" spc="0" normalizeH="0" baseline="0" noProof="0" dirty="0">
                  <a:ln>
                    <a:noFill/>
                  </a:ln>
                  <a:solidFill>
                    <a:srgbClr val="C7000B"/>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10,000x</a:t>
              </a:r>
              <a:endParaRPr kumimoji="0" sz="1600" b="1" i="0" u="none" strike="noStrike" kern="0" cap="none" spc="0" normalizeH="0" baseline="0" noProof="0" dirty="0">
                <a:ln>
                  <a:noFill/>
                </a:ln>
                <a:solidFill>
                  <a:srgbClr val="C7000B"/>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0" name="矩形 94"/>
            <p:cNvSpPr txBox="1"/>
            <p:nvPr/>
          </p:nvSpPr>
          <p:spPr>
            <a:xfrm>
              <a:off x="6436400" y="5615809"/>
              <a:ext cx="776296" cy="217412"/>
            </a:xfrm>
            <a:prstGeom prst="rect">
              <a:avLst/>
            </a:prstGeom>
            <a:ln w="3175">
              <a:miter lim="400000"/>
            </a:ln>
          </p:spPr>
          <p:txBody>
            <a:bodyPr wrap="square" lIns="5102" tIns="5102" rIns="5102" bIns="5102">
              <a:spAutoFit/>
            </a:bodyPr>
            <a:lstStyle>
              <a:defPPr>
                <a:defRPr lang="en-US"/>
              </a:defPPr>
              <a:lvl1pPr marR="0" lvl="0" indent="0" algn="r" fontAlgn="auto">
                <a:lnSpc>
                  <a:spcPct val="120000"/>
                </a:lnSpc>
                <a:spcBef>
                  <a:spcPts val="0"/>
                </a:spcBef>
                <a:spcAft>
                  <a:spcPts val="0"/>
                </a:spcAft>
                <a:buClrTx/>
                <a:buSzTx/>
                <a:buFontTx/>
                <a:buNone/>
                <a:defRPr kumimoji="0" sz="1100" b="0" i="0" u="none" strike="noStrike" cap="none" spc="0" normalizeH="0" baseline="0">
                  <a:ln>
                    <a:noFill/>
                  </a:ln>
                  <a:solidFill>
                    <a:srgbClr val="DDDDDD">
                      <a:lumMod val="10000"/>
                    </a:srgbClr>
                  </a:solidFill>
                  <a:effectLst/>
                  <a:uLnTx/>
                  <a:uFillTx/>
                  <a:latin typeface="方正兰亭黑简体" panose="02000000000000000000" pitchFamily="2" charset="-122"/>
                  <a:ea typeface="方正兰亭黑简体" panose="02000000000000000000" pitchFamily="2" charset="-122"/>
                </a:defRPr>
              </a:lvl1pPr>
            </a:lstStyle>
            <a:p>
              <a:pPr marL="0" marR="0" lvl="0" indent="0" algn="r" defTabSz="914400" eaLnBrk="1" fontAlgn="auto" latinLnBrk="0" hangingPunct="1">
                <a:lnSpc>
                  <a:spcPct val="120000"/>
                </a:lnSpc>
                <a:spcBef>
                  <a:spcPts val="0"/>
                </a:spcBef>
                <a:spcAft>
                  <a:spcPts val="0"/>
                </a:spcAft>
                <a:buClrTx/>
                <a:buSzTx/>
                <a:buFontTx/>
                <a:buNone/>
                <a:defRPr/>
              </a:pPr>
              <a:r>
                <a:rPr kumimoji="0" sz="1200" b="0" i="0" u="none" strike="noStrike" kern="0" cap="none" spc="0" normalizeH="0" baseline="0" noProof="0" dirty="0" err="1">
                  <a:ln>
                    <a:noFill/>
                  </a:ln>
                  <a:solidFill>
                    <a:srgbClr val="DDDDDD">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预报速度</a:t>
              </a:r>
              <a:endParaRPr kumimoji="0" sz="12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右箭头 32"/>
            <p:cNvSpPr/>
            <p:nvPr/>
          </p:nvSpPr>
          <p:spPr>
            <a:xfrm rot="16200000">
              <a:off x="8243792" y="5643218"/>
              <a:ext cx="197756" cy="137522"/>
            </a:xfrm>
            <a:prstGeom prst="rightArrow">
              <a:avLst>
                <a:gd name="adj1" fmla="val 50000"/>
                <a:gd name="adj2" fmla="val 71720"/>
              </a:avLst>
            </a:prstGeom>
            <a:gradFill flip="none" rotWithShape="1">
              <a:gsLst>
                <a:gs pos="0">
                  <a:srgbClr val="C7000B">
                    <a:alpha val="0"/>
                  </a:srgbClr>
                </a:gs>
                <a:gs pos="100000">
                  <a:srgbClr val="C7000B">
                    <a:alpha val="50000"/>
                  </a:srgbClr>
                </a:gs>
              </a:gsLst>
              <a:lin ang="0" scaled="1"/>
              <a:tileRect/>
            </a:gradFill>
            <a:ln>
              <a:noFill/>
            </a:ln>
          </p:spPr>
          <p:txBody>
            <a:bodyPr vert="horz" wrap="square" lIns="76006" tIns="38004" rIns="76006" bIns="38004" numCol="1" anchor="t" anchorCtr="0" compatLnSpc="1"/>
            <a:lstStyle/>
            <a:p>
              <a:pPr marL="0" marR="0" lvl="0" indent="0" defTabSz="1013460" eaLnBrk="1" fontAlgn="auto" latinLnBrk="0" hangingPunct="1">
                <a:lnSpc>
                  <a:spcPct val="100000"/>
                </a:lnSpc>
                <a:spcBef>
                  <a:spcPts val="0"/>
                </a:spcBef>
                <a:spcAft>
                  <a:spcPts val="0"/>
                </a:spcAft>
                <a:buClrTx/>
                <a:buSzTx/>
                <a:buFontTx/>
                <a:buNone/>
                <a:defRPr/>
              </a:pPr>
              <a:endParaRPr kumimoji="0" sz="1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2" name="组合 31"/>
          <p:cNvGrpSpPr/>
          <p:nvPr/>
        </p:nvGrpSpPr>
        <p:grpSpPr>
          <a:xfrm>
            <a:off x="7807792" y="1289792"/>
            <a:ext cx="3812861" cy="1409717"/>
            <a:chOff x="6125105" y="4274792"/>
            <a:chExt cx="2889352" cy="1409717"/>
          </a:xfrm>
        </p:grpSpPr>
        <p:sp>
          <p:nvSpPr>
            <p:cNvPr id="33" name="文本框 7"/>
            <p:cNvSpPr txBox="1"/>
            <p:nvPr/>
          </p:nvSpPr>
          <p:spPr>
            <a:xfrm rot="10800000">
              <a:off x="6146127" y="4274792"/>
              <a:ext cx="2849433" cy="1409717"/>
            </a:xfrm>
            <a:prstGeom prst="rect">
              <a:avLst/>
            </a:prstGeom>
            <a:solidFill>
              <a:srgbClr val="FFFFFF"/>
            </a:solidFill>
            <a:ln w="25400">
              <a:miter lim="400000"/>
            </a:ln>
            <a:effectLst>
              <a:outerShdw blurRad="50800" dist="38100" dir="8100000" algn="tr" rotWithShape="0">
                <a:srgbClr val="666666">
                  <a:lumMod val="60000"/>
                  <a:lumOff val="40000"/>
                  <a:alpha val="40000"/>
                </a:srgbClr>
              </a:outerShdw>
            </a:effectLst>
          </p:spPr>
          <p:txBody>
            <a:bodyPr lIns="26492" tIns="26492" rIns="26492" bIns="26492" anchor="ctr"/>
            <a:lstStyle>
              <a:defPPr>
                <a:defRPr lang="en-US"/>
              </a:defPPr>
              <a:lvl1pPr algn="ctr" defTabSz="1259205" hangingPunct="0">
                <a:defRPr sz="2000" b="1" kern="0">
                  <a:solidFill>
                    <a:schemeClr val="bg1"/>
                  </a:solidFill>
                  <a:latin typeface="Arial" panose="020B0604020202020204" pitchFamily="34" charset="0"/>
                  <a:ea typeface="微软雅黑" panose="020B0503020204020204" charset="-122"/>
                  <a:cs typeface="Huawei Sans"/>
                </a:defRPr>
              </a:lvl1pPr>
            </a:lstStyle>
            <a:p>
              <a:pPr marL="0" marR="0" lvl="0" indent="0" algn="ctr" defTabSz="1258570" eaLnBrk="1" fontAlgn="auto" latinLnBrk="0" hangingPunct="0">
                <a:lnSpc>
                  <a:spcPct val="100000"/>
                </a:lnSpc>
                <a:spcBef>
                  <a:spcPts val="0"/>
                </a:spcBef>
                <a:spcAft>
                  <a:spcPts val="0"/>
                </a:spcAft>
                <a:buClrTx/>
                <a:buSzTx/>
                <a:buFontTx/>
                <a:buNone/>
                <a:defRPr/>
              </a:pPr>
              <a:endParaRPr kumimoji="0" lang="en-US" altLang="zh-CN" sz="14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矩形 33"/>
            <p:cNvSpPr/>
            <p:nvPr/>
          </p:nvSpPr>
          <p:spPr>
            <a:xfrm>
              <a:off x="6247404" y="4335318"/>
              <a:ext cx="2646878" cy="276999"/>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金融专业知识繁多，业务办理时间长</a:t>
              </a:r>
              <a:endPar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5" name="矩形 34"/>
            <p:cNvSpPr/>
            <p:nvPr/>
          </p:nvSpPr>
          <p:spPr>
            <a:xfrm>
              <a:off x="6125105" y="4599825"/>
              <a:ext cx="1376918" cy="894989"/>
            </a:xfrm>
            <a:prstGeom prst="rect">
              <a:avLst/>
            </a:prstGeom>
          </p:spPr>
          <p:txBody>
            <a:bodyPr wrap="square" anchor="ctr">
              <a:spAutoFit/>
            </a:bodyPr>
            <a:lstStyle/>
            <a:p>
              <a:pPr marL="0" marR="0" lvl="0" indent="0" algn="r"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查询多个业务系统</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r"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花费</a:t>
              </a:r>
              <a:r>
                <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20</a:t>
              </a: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分钟</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矩形 35"/>
            <p:cNvSpPr/>
            <p:nvPr/>
          </p:nvSpPr>
          <p:spPr>
            <a:xfrm>
              <a:off x="7512123" y="4735113"/>
              <a:ext cx="1502334" cy="617990"/>
            </a:xfrm>
            <a:prstGeom prst="rect">
              <a:avLst/>
            </a:prstGeom>
          </p:spPr>
          <p:txBody>
            <a:bodyPr wrap="non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一次查询即可</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办结时间缩短</a:t>
              </a:r>
              <a:r>
                <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5</a:t>
              </a: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分钟</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7" name="文本框 36"/>
            <p:cNvSpPr txBox="1"/>
            <p:nvPr/>
          </p:nvSpPr>
          <p:spPr>
            <a:xfrm>
              <a:off x="7512123" y="4611530"/>
              <a:ext cx="631904" cy="276999"/>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TO-BE</a:t>
              </a:r>
              <a:endParaRPr kumimoji="0" lang="zh-CN" altLang="en-US"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文本框 37"/>
            <p:cNvSpPr txBox="1"/>
            <p:nvPr/>
          </p:nvSpPr>
          <p:spPr>
            <a:xfrm>
              <a:off x="6987138" y="4606464"/>
              <a:ext cx="514885" cy="276999"/>
            </a:xfrm>
            <a:prstGeom prst="rect">
              <a:avLst/>
            </a:prstGeom>
            <a:noFill/>
          </p:spPr>
          <p:txBody>
            <a:bodyPr wrap="none" rtlCol="0" anchor="ctr">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AI-IS</a:t>
              </a:r>
              <a:endParaRPr kumimoji="0" lang="zh-CN" altLang="en-US"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9" name="直接连接符 38"/>
            <p:cNvCxnSpPr/>
            <p:nvPr/>
          </p:nvCxnSpPr>
          <p:spPr>
            <a:xfrm>
              <a:off x="6288247" y="5320516"/>
              <a:ext cx="2569116" cy="0"/>
            </a:xfrm>
            <a:prstGeom prst="line">
              <a:avLst/>
            </a:prstGeom>
            <a:noFill/>
            <a:ln w="3175" cap="flat" cmpd="sng" algn="ctr">
              <a:solidFill>
                <a:srgbClr val="C00000"/>
              </a:solidFill>
              <a:prstDash val="solid"/>
              <a:miter lim="800000"/>
            </a:ln>
            <a:effectLst/>
          </p:spPr>
        </p:cxnSp>
        <p:sp>
          <p:nvSpPr>
            <p:cNvPr id="40" name="矩形 27"/>
            <p:cNvSpPr txBox="1"/>
            <p:nvPr/>
          </p:nvSpPr>
          <p:spPr>
            <a:xfrm>
              <a:off x="7793078" y="5352052"/>
              <a:ext cx="857259" cy="288963"/>
            </a:xfrm>
            <a:prstGeom prst="rect">
              <a:avLst/>
            </a:prstGeom>
            <a:ln w="3175">
              <a:miter lim="400000"/>
            </a:ln>
          </p:spPr>
          <p:txBody>
            <a:bodyPr wrap="none" lIns="14909" tIns="14909" rIns="14909" bIns="14909">
              <a:spAutoFit/>
            </a:bodyPr>
            <a:lstStyle>
              <a:lvl1pPr>
                <a:defRPr sz="4800" b="1">
                  <a:gradFill flip="none" rotWithShape="1">
                    <a:gsLst>
                      <a:gs pos="0">
                        <a:srgbClr val="FCC800"/>
                      </a:gs>
                      <a:gs pos="100000">
                        <a:srgbClr val="FFFFFF"/>
                      </a:gs>
                    </a:gsLst>
                    <a:lin ang="16200000" scaled="0"/>
                  </a:gradFill>
                  <a:latin typeface="Huawei Sans"/>
                  <a:ea typeface="Huawei Sans"/>
                  <a:cs typeface="Huawei Sans"/>
                  <a:sym typeface="Huawei Sans"/>
                </a:defRPr>
              </a:lvl1pPr>
            </a:lstStyle>
            <a:p>
              <a:pPr marL="0" marR="0" lvl="0" indent="0" algn="ctr" defTabSz="914400" eaLnBrk="1" fontAlgn="auto" latinLnBrk="0" hangingPunct="1">
                <a:lnSpc>
                  <a:spcPct val="11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C7000B"/>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百万分钟</a:t>
              </a:r>
              <a:endParaRPr kumimoji="0" sz="1600" b="1" i="0" u="none" strike="noStrike" kern="0" cap="none" spc="0" normalizeH="0" baseline="0" noProof="0" dirty="0">
                <a:ln>
                  <a:noFill/>
                </a:ln>
                <a:solidFill>
                  <a:srgbClr val="C7000B"/>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1" name="矩形 94"/>
            <p:cNvSpPr txBox="1"/>
            <p:nvPr/>
          </p:nvSpPr>
          <p:spPr>
            <a:xfrm>
              <a:off x="6337314" y="5403971"/>
              <a:ext cx="1409199" cy="217412"/>
            </a:xfrm>
            <a:prstGeom prst="rect">
              <a:avLst/>
            </a:prstGeom>
            <a:ln w="3175">
              <a:miter lim="400000"/>
            </a:ln>
          </p:spPr>
          <p:txBody>
            <a:bodyPr wrap="square" lIns="5102" tIns="5102" rIns="5102" bIns="5102">
              <a:spAutoFit/>
            </a:bodyPr>
            <a:lstStyle>
              <a:defPPr>
                <a:defRPr lang="en-US"/>
              </a:defPPr>
              <a:lvl1pPr marR="0" lvl="0" indent="0" algn="r" fontAlgn="auto">
                <a:lnSpc>
                  <a:spcPct val="120000"/>
                </a:lnSpc>
                <a:spcBef>
                  <a:spcPts val="0"/>
                </a:spcBef>
                <a:spcAft>
                  <a:spcPts val="0"/>
                </a:spcAft>
                <a:buClrTx/>
                <a:buSzTx/>
                <a:buFontTx/>
                <a:buNone/>
                <a:defRPr kumimoji="0" sz="1100" b="0" i="0" u="none" strike="noStrike" cap="none" spc="0" normalizeH="0" baseline="0">
                  <a:ln>
                    <a:noFill/>
                  </a:ln>
                  <a:solidFill>
                    <a:srgbClr val="DDDDDD">
                      <a:lumMod val="10000"/>
                    </a:srgbClr>
                  </a:solidFill>
                  <a:effectLst/>
                  <a:uLnTx/>
                  <a:uFillTx/>
                  <a:latin typeface="方正兰亭黑简体" panose="02000000000000000000" pitchFamily="2" charset="-122"/>
                  <a:ea typeface="方正兰亭黑简体" panose="02000000000000000000" pitchFamily="2" charset="-122"/>
                </a:defRPr>
              </a:lvl1pPr>
            </a:lstStyle>
            <a:p>
              <a:pPr marL="0" marR="0" lvl="0" indent="0" algn="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全行业务办理时间缩短</a:t>
              </a:r>
              <a:endParaRPr kumimoji="0" lang="zh-CN" altLang="en-US" sz="12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2" name="组合 41"/>
          <p:cNvGrpSpPr/>
          <p:nvPr/>
        </p:nvGrpSpPr>
        <p:grpSpPr>
          <a:xfrm>
            <a:off x="7835533" y="2975225"/>
            <a:ext cx="3766223" cy="1409717"/>
            <a:chOff x="6683133" y="4431299"/>
            <a:chExt cx="2870455" cy="1409717"/>
          </a:xfrm>
        </p:grpSpPr>
        <p:sp>
          <p:nvSpPr>
            <p:cNvPr id="43" name="文本框 7"/>
            <p:cNvSpPr txBox="1"/>
            <p:nvPr/>
          </p:nvSpPr>
          <p:spPr>
            <a:xfrm rot="10800000">
              <a:off x="6704155" y="4431299"/>
              <a:ext cx="2849433" cy="1409717"/>
            </a:xfrm>
            <a:prstGeom prst="rect">
              <a:avLst/>
            </a:prstGeom>
            <a:solidFill>
              <a:srgbClr val="FFFFFF"/>
            </a:solidFill>
            <a:ln w="25400">
              <a:miter lim="400000"/>
            </a:ln>
            <a:effectLst>
              <a:outerShdw blurRad="50800" dist="38100" dir="8100000" algn="tr" rotWithShape="0">
                <a:srgbClr val="666666">
                  <a:lumMod val="60000"/>
                  <a:lumOff val="40000"/>
                  <a:alpha val="40000"/>
                </a:srgbClr>
              </a:outerShdw>
            </a:effectLst>
          </p:spPr>
          <p:txBody>
            <a:bodyPr lIns="26492" tIns="26492" rIns="26492" bIns="26492" anchor="ctr"/>
            <a:lstStyle>
              <a:defPPr>
                <a:defRPr lang="en-US"/>
              </a:defPPr>
              <a:lvl1pPr algn="ctr" defTabSz="1259205" hangingPunct="0">
                <a:defRPr sz="2000" b="1" kern="0">
                  <a:solidFill>
                    <a:schemeClr val="bg1"/>
                  </a:solidFill>
                  <a:latin typeface="Arial" panose="020B0604020202020204" pitchFamily="34" charset="0"/>
                  <a:ea typeface="微软雅黑" panose="020B0503020204020204" charset="-122"/>
                  <a:cs typeface="Huawei Sans"/>
                </a:defRPr>
              </a:lvl1pPr>
            </a:lstStyle>
            <a:p>
              <a:pPr marL="0" marR="0" lvl="0" indent="0" algn="ctr" defTabSz="1258570" eaLnBrk="1" fontAlgn="auto" latinLnBrk="0" hangingPunct="0">
                <a:lnSpc>
                  <a:spcPct val="100000"/>
                </a:lnSpc>
                <a:spcBef>
                  <a:spcPts val="0"/>
                </a:spcBef>
                <a:spcAft>
                  <a:spcPts val="0"/>
                </a:spcAft>
                <a:buClrTx/>
                <a:buSzTx/>
                <a:buFontTx/>
                <a:buNone/>
                <a:defRPr/>
              </a:pPr>
              <a:endParaRPr kumimoji="0" lang="en-US" altLang="zh-CN" sz="14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矩形 43"/>
            <p:cNvSpPr/>
            <p:nvPr/>
          </p:nvSpPr>
          <p:spPr>
            <a:xfrm>
              <a:off x="7036264" y="4491825"/>
              <a:ext cx="2185214" cy="276999"/>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上亿小分子的成药筛选和优化</a:t>
              </a:r>
              <a:endPar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45" name="矩形 44"/>
            <p:cNvSpPr/>
            <p:nvPr/>
          </p:nvSpPr>
          <p:spPr>
            <a:xfrm>
              <a:off x="6683133" y="4894831"/>
              <a:ext cx="1376918" cy="617990"/>
            </a:xfrm>
            <a:prstGeom prst="rect">
              <a:avLst/>
            </a:prstGeom>
          </p:spPr>
          <p:txBody>
            <a:bodyPr wrap="square" anchor="ctr">
              <a:spAutoFit/>
            </a:bodyPr>
            <a:lstStyle/>
            <a:p>
              <a:pPr marL="0" marR="0" lvl="0" indent="0" algn="r"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研发周期</a:t>
              </a:r>
              <a:r>
                <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10</a:t>
              </a: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年</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r"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研发成本</a:t>
              </a:r>
              <a:r>
                <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10</a:t>
              </a: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亿</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矩形 45"/>
            <p:cNvSpPr/>
            <p:nvPr/>
          </p:nvSpPr>
          <p:spPr>
            <a:xfrm>
              <a:off x="8064025" y="4893974"/>
              <a:ext cx="1420582" cy="617990"/>
            </a:xfrm>
            <a:prstGeom prst="rect">
              <a:avLst/>
            </a:prstGeom>
          </p:spPr>
          <p:txBody>
            <a:bodyPr wrap="non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先导药研发</a:t>
              </a:r>
              <a:r>
                <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a:t>
              </a: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个月</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研发成本降低</a:t>
              </a:r>
              <a:r>
                <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70%</a:t>
              </a:r>
              <a:endPar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文本框 46"/>
            <p:cNvSpPr txBox="1"/>
            <p:nvPr/>
          </p:nvSpPr>
          <p:spPr>
            <a:xfrm>
              <a:off x="8070151" y="4719317"/>
              <a:ext cx="631904" cy="276999"/>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TO-BE</a:t>
              </a:r>
              <a:endParaRPr kumimoji="0" lang="zh-CN" altLang="en-US"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文本框 47"/>
            <p:cNvSpPr txBox="1"/>
            <p:nvPr/>
          </p:nvSpPr>
          <p:spPr>
            <a:xfrm>
              <a:off x="7534932" y="4727451"/>
              <a:ext cx="514885" cy="276999"/>
            </a:xfrm>
            <a:prstGeom prst="rect">
              <a:avLst/>
            </a:prstGeom>
            <a:noFill/>
          </p:spPr>
          <p:txBody>
            <a:bodyPr wrap="none" rtlCol="0" anchor="ctr">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AI-IS</a:t>
              </a:r>
              <a:endParaRPr kumimoji="0" lang="zh-CN" altLang="en-US"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9" name="直接连接符 48"/>
            <p:cNvCxnSpPr/>
            <p:nvPr/>
          </p:nvCxnSpPr>
          <p:spPr>
            <a:xfrm>
              <a:off x="6846275" y="5477023"/>
              <a:ext cx="2569116" cy="0"/>
            </a:xfrm>
            <a:prstGeom prst="line">
              <a:avLst/>
            </a:prstGeom>
            <a:noFill/>
            <a:ln w="3175" cap="flat" cmpd="sng" algn="ctr">
              <a:solidFill>
                <a:srgbClr val="C00000"/>
              </a:solidFill>
              <a:prstDash val="solid"/>
              <a:miter lim="800000"/>
            </a:ln>
            <a:effectLst/>
          </p:spPr>
        </p:cxnSp>
        <p:sp>
          <p:nvSpPr>
            <p:cNvPr id="50" name="矩形 94"/>
            <p:cNvSpPr txBox="1"/>
            <p:nvPr/>
          </p:nvSpPr>
          <p:spPr>
            <a:xfrm>
              <a:off x="7061856" y="5564922"/>
              <a:ext cx="1142792" cy="217412"/>
            </a:xfrm>
            <a:prstGeom prst="rect">
              <a:avLst/>
            </a:prstGeom>
            <a:ln w="3175">
              <a:miter lim="400000"/>
            </a:ln>
          </p:spPr>
          <p:txBody>
            <a:bodyPr wrap="square" lIns="5102" tIns="5102" rIns="5102" bIns="5102">
              <a:spAutoFit/>
            </a:bodyPr>
            <a:lstStyle>
              <a:defPPr>
                <a:defRPr lang="en-US"/>
              </a:defPPr>
              <a:lvl1pPr marR="0" lvl="0" indent="0" algn="r" fontAlgn="auto">
                <a:lnSpc>
                  <a:spcPct val="120000"/>
                </a:lnSpc>
                <a:spcBef>
                  <a:spcPts val="0"/>
                </a:spcBef>
                <a:spcAft>
                  <a:spcPts val="0"/>
                </a:spcAft>
                <a:buClrTx/>
                <a:buSzTx/>
                <a:buFontTx/>
                <a:buNone/>
                <a:defRPr kumimoji="0" sz="1100" b="0" i="0" u="none" strike="noStrike" cap="none" spc="0" normalizeH="0" baseline="0">
                  <a:ln>
                    <a:noFill/>
                  </a:ln>
                  <a:solidFill>
                    <a:srgbClr val="DDDDDD">
                      <a:lumMod val="10000"/>
                    </a:srgbClr>
                  </a:solidFill>
                  <a:effectLst/>
                  <a:uLnTx/>
                  <a:uFillTx/>
                  <a:latin typeface="方正兰亭黑简体" panose="02000000000000000000" pitchFamily="2" charset="-122"/>
                  <a:ea typeface="方正兰亭黑简体" panose="02000000000000000000" pitchFamily="2" charset="-122"/>
                </a:defRPr>
              </a:lvl1pPr>
            </a:lstStyle>
            <a:p>
              <a:pPr marL="0" marR="0" lvl="0" indent="0" algn="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先导药研发周期</a:t>
              </a:r>
              <a:endParaRPr kumimoji="0" sz="12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1" name="组合 50"/>
            <p:cNvGrpSpPr/>
            <p:nvPr/>
          </p:nvGrpSpPr>
          <p:grpSpPr>
            <a:xfrm>
              <a:off x="8254022" y="5476908"/>
              <a:ext cx="818561" cy="363144"/>
              <a:chOff x="1699264" y="4730129"/>
              <a:chExt cx="818561" cy="363144"/>
            </a:xfrm>
          </p:grpSpPr>
          <p:grpSp>
            <p:nvGrpSpPr>
              <p:cNvPr id="52" name="组合 5"/>
              <p:cNvGrpSpPr/>
              <p:nvPr/>
            </p:nvGrpSpPr>
            <p:grpSpPr>
              <a:xfrm>
                <a:off x="1699264" y="4730129"/>
                <a:ext cx="818561" cy="363144"/>
                <a:chOff x="41651092" y="12487132"/>
                <a:chExt cx="3887989" cy="1019562"/>
              </a:xfrm>
            </p:grpSpPr>
            <p:sp>
              <p:nvSpPr>
                <p:cNvPr id="54" name="文本框 53"/>
                <p:cNvSpPr txBox="1"/>
                <p:nvPr/>
              </p:nvSpPr>
              <p:spPr>
                <a:xfrm>
                  <a:off x="41651092" y="12492124"/>
                  <a:ext cx="1711091" cy="1014570"/>
                </a:xfrm>
                <a:prstGeom prst="rect">
                  <a:avLst/>
                </a:prstGeom>
                <a:noFill/>
              </p:spPr>
              <p:txBody>
                <a:bodyPr wrap="square" rtlCol="0" anchor="ctr">
                  <a:noAutofit/>
                </a:bodyPr>
                <a:lstStyle/>
                <a:p>
                  <a:pPr marL="0" marR="0" lvl="0" indent="0" algn="ctr" defTabSz="152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年</a:t>
                  </a:r>
                  <a:endParaRPr kumimoji="0" lang="en-US" altLang="zh-CN" sz="1600" b="1" i="0" u="none" strike="noStrike" kern="0" cap="none" spc="-9"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5" name="文本框 54"/>
                <p:cNvSpPr txBox="1"/>
                <p:nvPr/>
              </p:nvSpPr>
              <p:spPr>
                <a:xfrm>
                  <a:off x="43893613" y="12487132"/>
                  <a:ext cx="1645468" cy="1014570"/>
                </a:xfrm>
                <a:prstGeom prst="rect">
                  <a:avLst/>
                </a:prstGeom>
                <a:noFill/>
              </p:spPr>
              <p:txBody>
                <a:bodyPr wrap="square" rtlCol="0" anchor="ctr">
                  <a:noAutofit/>
                </a:bodyPr>
                <a:lstStyle/>
                <a:p>
                  <a:pPr marL="0" marR="0" lvl="0" indent="0" algn="ctr" defTabSz="152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月</a:t>
                  </a:r>
                  <a:endParaRPr kumimoji="0" lang="en-US" altLang="zh-CN" sz="16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sp>
            <p:nvSpPr>
              <p:cNvPr id="53" name="右箭头 32"/>
              <p:cNvSpPr/>
              <p:nvPr/>
            </p:nvSpPr>
            <p:spPr>
              <a:xfrm>
                <a:off x="2046618" y="4845552"/>
                <a:ext cx="197756" cy="137522"/>
              </a:xfrm>
              <a:prstGeom prst="rightArrow">
                <a:avLst>
                  <a:gd name="adj1" fmla="val 50000"/>
                  <a:gd name="adj2" fmla="val 71720"/>
                </a:avLst>
              </a:prstGeom>
              <a:gradFill flip="none" rotWithShape="1">
                <a:gsLst>
                  <a:gs pos="0">
                    <a:srgbClr val="C7000B">
                      <a:alpha val="0"/>
                    </a:srgbClr>
                  </a:gs>
                  <a:gs pos="100000">
                    <a:srgbClr val="C7000B">
                      <a:alpha val="50000"/>
                    </a:srgbClr>
                  </a:gs>
                </a:gsLst>
                <a:lin ang="0" scaled="1"/>
                <a:tileRect/>
              </a:gradFill>
              <a:ln>
                <a:noFill/>
              </a:ln>
            </p:spPr>
            <p:txBody>
              <a:bodyPr vert="horz" wrap="square" lIns="76006" tIns="38004" rIns="76006" bIns="38004" numCol="1" anchor="t" anchorCtr="0" compatLnSpc="1"/>
              <a:lstStyle/>
              <a:p>
                <a:pPr marL="0" marR="0" lvl="0" indent="0" defTabSz="1013460" eaLnBrk="1" fontAlgn="auto" latinLnBrk="0" hangingPunct="1">
                  <a:lnSpc>
                    <a:spcPct val="100000"/>
                  </a:lnSpc>
                  <a:spcBef>
                    <a:spcPts val="0"/>
                  </a:spcBef>
                  <a:spcAft>
                    <a:spcPts val="0"/>
                  </a:spcAft>
                  <a:buClrTx/>
                  <a:buSzTx/>
                  <a:buFontTx/>
                  <a:buNone/>
                  <a:defRPr/>
                </a:pPr>
                <a:endParaRPr kumimoji="0" sz="1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grpSp>
        <p:nvGrpSpPr>
          <p:cNvPr id="56" name="组合 55"/>
          <p:cNvGrpSpPr/>
          <p:nvPr/>
        </p:nvGrpSpPr>
        <p:grpSpPr>
          <a:xfrm>
            <a:off x="3955428" y="4717678"/>
            <a:ext cx="3765830" cy="1663217"/>
            <a:chOff x="6520618" y="4603512"/>
            <a:chExt cx="2910564" cy="1663217"/>
          </a:xfrm>
        </p:grpSpPr>
        <p:sp>
          <p:nvSpPr>
            <p:cNvPr id="57" name="文本框 7"/>
            <p:cNvSpPr txBox="1"/>
            <p:nvPr/>
          </p:nvSpPr>
          <p:spPr>
            <a:xfrm rot="10800000">
              <a:off x="6520618" y="4603512"/>
              <a:ext cx="2849433" cy="1409717"/>
            </a:xfrm>
            <a:prstGeom prst="rect">
              <a:avLst/>
            </a:prstGeom>
            <a:solidFill>
              <a:srgbClr val="FFFFFF"/>
            </a:solidFill>
            <a:ln w="25400">
              <a:miter lim="400000"/>
            </a:ln>
            <a:effectLst>
              <a:outerShdw blurRad="50800" dist="38100" dir="8100000" algn="tr" rotWithShape="0">
                <a:srgbClr val="666666">
                  <a:lumMod val="60000"/>
                  <a:lumOff val="40000"/>
                  <a:alpha val="40000"/>
                </a:srgbClr>
              </a:outerShdw>
            </a:effectLst>
          </p:spPr>
          <p:txBody>
            <a:bodyPr lIns="26492" tIns="26492" rIns="26492" bIns="26492" anchor="ctr"/>
            <a:lstStyle>
              <a:defPPr>
                <a:defRPr lang="en-US"/>
              </a:defPPr>
              <a:lvl1pPr algn="ctr" defTabSz="1259205" hangingPunct="0">
                <a:defRPr sz="2000" b="1" kern="0">
                  <a:solidFill>
                    <a:schemeClr val="bg1"/>
                  </a:solidFill>
                  <a:latin typeface="Arial" panose="020B0604020202020204" pitchFamily="34" charset="0"/>
                  <a:ea typeface="微软雅黑" panose="020B0503020204020204" charset="-122"/>
                  <a:cs typeface="Huawei Sans"/>
                </a:defRPr>
              </a:lvl1pPr>
            </a:lstStyle>
            <a:p>
              <a:pPr marL="0" marR="0" lvl="0" indent="0" algn="ctr" defTabSz="1258570" eaLnBrk="1" fontAlgn="auto" latinLnBrk="0" hangingPunct="0">
                <a:lnSpc>
                  <a:spcPct val="100000"/>
                </a:lnSpc>
                <a:spcBef>
                  <a:spcPts val="0"/>
                </a:spcBef>
                <a:spcAft>
                  <a:spcPts val="0"/>
                </a:spcAft>
                <a:buClrTx/>
                <a:buSzTx/>
                <a:buFontTx/>
                <a:buNone/>
                <a:defRPr/>
              </a:pPr>
              <a:endParaRPr kumimoji="0" lang="en-US" altLang="zh-CN" sz="14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矩形 57"/>
            <p:cNvSpPr/>
            <p:nvPr/>
          </p:nvSpPr>
          <p:spPr>
            <a:xfrm>
              <a:off x="6607469" y="4664038"/>
              <a:ext cx="2675732" cy="276999"/>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感知</a:t>
              </a:r>
              <a:r>
                <a:rPr kumimoji="0" lang="en-US" altLang="zh-CN"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认知</a:t>
              </a:r>
              <a:r>
                <a:rPr kumimoji="0" lang="en-US" altLang="zh-CN"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行动</a:t>
              </a:r>
              <a:r>
                <a:rPr kumimoji="0" lang="en-US" altLang="zh-CN"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a:t>
              </a: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决策，全流程智能化</a:t>
              </a:r>
              <a:endPar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59" name="矩形 58"/>
            <p:cNvSpPr/>
            <p:nvPr/>
          </p:nvSpPr>
          <p:spPr>
            <a:xfrm>
              <a:off x="6723869" y="4928545"/>
              <a:ext cx="1016008" cy="894989"/>
            </a:xfrm>
            <a:prstGeom prst="rect">
              <a:avLst/>
            </a:prstGeom>
          </p:spPr>
          <p:txBody>
            <a:bodyPr wrap="square" anchor="ctr">
              <a:spAutoFit/>
            </a:bodyPr>
            <a:lstStyle/>
            <a:p>
              <a:pPr marL="0" marR="0" lvl="0" indent="0" algn="r"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城市治理看得见</a:t>
              </a:r>
              <a:endPar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r"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机器人在线</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矩形 59"/>
            <p:cNvSpPr/>
            <p:nvPr/>
          </p:nvSpPr>
          <p:spPr>
            <a:xfrm>
              <a:off x="7756213" y="5064706"/>
              <a:ext cx="1674969" cy="617990"/>
            </a:xfrm>
            <a:prstGeom prst="rect">
              <a:avLst/>
            </a:prstGeom>
          </p:spPr>
          <p:txBody>
            <a:bodyPr wrap="non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万物检测万物分割，看得懂</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defTabSz="91440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政务</a:t>
              </a:r>
              <a:r>
                <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a:t>
              </a: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助手“在场”</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文本框 60"/>
            <p:cNvSpPr txBox="1"/>
            <p:nvPr/>
          </p:nvSpPr>
          <p:spPr>
            <a:xfrm>
              <a:off x="7749977" y="4940250"/>
              <a:ext cx="631904" cy="276999"/>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TO-BE</a:t>
              </a:r>
              <a:endParaRPr kumimoji="0" lang="zh-CN" altLang="en-US"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文本框 61"/>
            <p:cNvSpPr txBox="1"/>
            <p:nvPr/>
          </p:nvSpPr>
          <p:spPr>
            <a:xfrm>
              <a:off x="7230042" y="4928545"/>
              <a:ext cx="514885" cy="276999"/>
            </a:xfrm>
            <a:prstGeom prst="rect">
              <a:avLst/>
            </a:prstGeom>
            <a:noFill/>
          </p:spPr>
          <p:txBody>
            <a:bodyPr wrap="none" rtlCol="0" anchor="ctr">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AI-IS</a:t>
              </a:r>
              <a:endParaRPr kumimoji="0" lang="zh-CN" altLang="en-US"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63" name="直接连接符 62"/>
            <p:cNvCxnSpPr/>
            <p:nvPr/>
          </p:nvCxnSpPr>
          <p:spPr>
            <a:xfrm>
              <a:off x="6662738" y="5649236"/>
              <a:ext cx="2569116" cy="0"/>
            </a:xfrm>
            <a:prstGeom prst="line">
              <a:avLst/>
            </a:prstGeom>
            <a:noFill/>
            <a:ln w="3175" cap="flat" cmpd="sng" algn="ctr">
              <a:solidFill>
                <a:srgbClr val="C00000"/>
              </a:solidFill>
              <a:prstDash val="solid"/>
              <a:miter lim="800000"/>
            </a:ln>
            <a:effectLst/>
          </p:spPr>
        </p:cxnSp>
        <p:sp>
          <p:nvSpPr>
            <p:cNvPr id="64" name="矩形 94"/>
            <p:cNvSpPr txBox="1"/>
            <p:nvPr/>
          </p:nvSpPr>
          <p:spPr>
            <a:xfrm>
              <a:off x="6660775" y="5679985"/>
              <a:ext cx="2569117" cy="586744"/>
            </a:xfrm>
            <a:prstGeom prst="rect">
              <a:avLst/>
            </a:prstGeom>
            <a:ln w="3175">
              <a:miter lim="400000"/>
            </a:ln>
          </p:spPr>
          <p:txBody>
            <a:bodyPr wrap="square" lIns="5102" tIns="5102" rIns="5102" bIns="5102">
              <a:spAutoFit/>
            </a:bodyPr>
            <a:lstStyle>
              <a:defPPr>
                <a:defRPr lang="en-US"/>
              </a:defPPr>
              <a:lvl1pPr marR="0" lvl="0" indent="0" algn="r" fontAlgn="auto">
                <a:lnSpc>
                  <a:spcPct val="120000"/>
                </a:lnSpc>
                <a:spcBef>
                  <a:spcPts val="0"/>
                </a:spcBef>
                <a:spcAft>
                  <a:spcPts val="0"/>
                </a:spcAft>
                <a:buClrTx/>
                <a:buSzTx/>
                <a:buFontTx/>
                <a:buNone/>
                <a:defRPr kumimoji="0" sz="1100" b="0" i="0" u="none" strike="noStrike" cap="none" spc="0" normalizeH="0" baseline="0">
                  <a:ln>
                    <a:noFill/>
                  </a:ln>
                  <a:solidFill>
                    <a:srgbClr val="DDDDDD">
                      <a:lumMod val="10000"/>
                    </a:srgbClr>
                  </a:solidFill>
                  <a:effectLst/>
                  <a:uLnTx/>
                  <a:uFillTx/>
                  <a:latin typeface="方正兰亭黑简体" panose="02000000000000000000" pitchFamily="2" charset="-122"/>
                  <a:ea typeface="方正兰亭黑简体" panose="02000000000000000000" pitchFamily="2" charset="-122"/>
                </a:defRPr>
              </a:lvl1pPr>
            </a:lstStyle>
            <a:p>
              <a:pPr marL="0" marR="0" lvl="0" indent="0" algn="ctr" defTabSz="98171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城市治理，</a:t>
              </a:r>
              <a:r>
                <a:rPr kumimoji="0" lang="zh-CN" altLang="en-US" sz="2000" b="1" i="0" u="none" strike="noStrike" kern="0" cap="none" spc="0" normalizeH="0" baseline="0" noProof="0" dirty="0">
                  <a:ln>
                    <a:noFill/>
                  </a:ln>
                  <a:solidFill>
                    <a:srgbClr val="C7000B"/>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秒级</a:t>
              </a: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发现，</a:t>
              </a:r>
              <a:r>
                <a:rPr kumimoji="0" lang="zh-CN" altLang="en-US" sz="2000" b="1" i="0" u="none" strike="noStrike" kern="0" cap="none" spc="0" normalizeH="0" baseline="0" noProof="0" dirty="0">
                  <a:ln>
                    <a:noFill/>
                  </a:ln>
                  <a:solidFill>
                    <a:srgbClr val="C7000B"/>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分钟级</a:t>
              </a: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分拨</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65" name="组合 64"/>
          <p:cNvGrpSpPr/>
          <p:nvPr/>
        </p:nvGrpSpPr>
        <p:grpSpPr>
          <a:xfrm>
            <a:off x="7835534" y="4660659"/>
            <a:ext cx="4275177" cy="1416546"/>
            <a:chOff x="5924235" y="4760093"/>
            <a:chExt cx="3376153" cy="1416546"/>
          </a:xfrm>
        </p:grpSpPr>
        <p:sp>
          <p:nvSpPr>
            <p:cNvPr id="66" name="文本框 7"/>
            <p:cNvSpPr txBox="1"/>
            <p:nvPr/>
          </p:nvSpPr>
          <p:spPr>
            <a:xfrm rot="10800000">
              <a:off x="5924236" y="4760093"/>
              <a:ext cx="2849433" cy="1409717"/>
            </a:xfrm>
            <a:prstGeom prst="rect">
              <a:avLst/>
            </a:prstGeom>
            <a:solidFill>
              <a:srgbClr val="FFFFFF"/>
            </a:solidFill>
            <a:ln w="25400">
              <a:miter lim="400000"/>
            </a:ln>
            <a:effectLst>
              <a:outerShdw blurRad="50800" dist="38100" dir="8100000" algn="tr" rotWithShape="0">
                <a:srgbClr val="666666">
                  <a:lumMod val="60000"/>
                  <a:lumOff val="40000"/>
                  <a:alpha val="40000"/>
                </a:srgbClr>
              </a:outerShdw>
            </a:effectLst>
          </p:spPr>
          <p:txBody>
            <a:bodyPr lIns="26492" tIns="26492" rIns="26492" bIns="26492" anchor="ctr"/>
            <a:lstStyle>
              <a:defPPr>
                <a:defRPr lang="en-US"/>
              </a:defPPr>
              <a:lvl1pPr algn="ctr" defTabSz="1259205" hangingPunct="0">
                <a:defRPr sz="2000" b="1" kern="0">
                  <a:solidFill>
                    <a:schemeClr val="bg1"/>
                  </a:solidFill>
                  <a:latin typeface="Arial" panose="020B0604020202020204" pitchFamily="34" charset="0"/>
                  <a:ea typeface="微软雅黑" panose="020B0503020204020204" charset="-122"/>
                  <a:cs typeface="Huawei Sans"/>
                </a:defRPr>
              </a:lvl1pPr>
            </a:lstStyle>
            <a:p>
              <a:pPr marL="0" marR="0" lvl="0" indent="0" algn="ctr" defTabSz="1258570" eaLnBrk="1" fontAlgn="auto" latinLnBrk="0" hangingPunct="0">
                <a:lnSpc>
                  <a:spcPct val="100000"/>
                </a:lnSpc>
                <a:spcBef>
                  <a:spcPts val="0"/>
                </a:spcBef>
                <a:spcAft>
                  <a:spcPts val="0"/>
                </a:spcAft>
                <a:buClrTx/>
                <a:buSzTx/>
                <a:buFontTx/>
                <a:buNone/>
                <a:defRPr/>
              </a:pPr>
              <a:endParaRPr kumimoji="0" lang="en-US" altLang="zh-CN" sz="14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矩形 66"/>
            <p:cNvSpPr/>
            <p:nvPr/>
          </p:nvSpPr>
          <p:spPr>
            <a:xfrm>
              <a:off x="6437127" y="4820619"/>
              <a:ext cx="1877437" cy="276999"/>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让人人都能成为专业主播</a:t>
              </a:r>
              <a:endPar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8" name="矩形 67"/>
            <p:cNvSpPr/>
            <p:nvPr/>
          </p:nvSpPr>
          <p:spPr>
            <a:xfrm>
              <a:off x="5924235" y="5016222"/>
              <a:ext cx="1122522" cy="1015663"/>
            </a:xfrm>
            <a:prstGeom prst="rect">
              <a:avLst/>
            </a:prstGeom>
          </p:spPr>
          <p:txBody>
            <a:bodyPr wrap="square" anchor="ctr">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直播间投入大</a:t>
              </a:r>
              <a:b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b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好主播难培养难留</a:t>
              </a:r>
              <a:b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b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真人最多播</a:t>
              </a:r>
              <a:r>
                <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4H/</a:t>
              </a: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天</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矩形 68"/>
            <p:cNvSpPr/>
            <p:nvPr/>
          </p:nvSpPr>
          <p:spPr>
            <a:xfrm>
              <a:off x="7031818" y="5216505"/>
              <a:ext cx="2268570"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直播间全云上构建</a:t>
              </a:r>
              <a:b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b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专业产品介绍，流利开播</a:t>
              </a:r>
              <a:b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br>
              <a:r>
                <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24H</a:t>
              </a: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直播，提升商品曝光</a:t>
              </a:r>
              <a:r>
                <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/GMV</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文本框 69"/>
            <p:cNvSpPr txBox="1"/>
            <p:nvPr/>
          </p:nvSpPr>
          <p:spPr>
            <a:xfrm>
              <a:off x="7031818" y="5048998"/>
              <a:ext cx="631904" cy="276999"/>
            </a:xfrm>
            <a:prstGeom prst="rect">
              <a:avLst/>
            </a:prstGeom>
            <a:noFill/>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TO-BE</a:t>
              </a:r>
              <a:endParaRPr kumimoji="0" lang="zh-CN" altLang="en-US"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文本框 70"/>
            <p:cNvSpPr txBox="1"/>
            <p:nvPr/>
          </p:nvSpPr>
          <p:spPr>
            <a:xfrm>
              <a:off x="6510820" y="5038177"/>
              <a:ext cx="514885" cy="276999"/>
            </a:xfrm>
            <a:prstGeom prst="rect">
              <a:avLst/>
            </a:prstGeom>
            <a:noFill/>
          </p:spPr>
          <p:txBody>
            <a:bodyPr wrap="none" rtlCol="0" anchor="ctr">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AI-IS</a:t>
              </a:r>
              <a:endParaRPr kumimoji="0" lang="zh-CN" altLang="en-US" sz="1200" b="1" i="0" u="none" strike="noStrike" kern="0" cap="none" spc="0" normalizeH="0" baseline="0" noProof="0" dirty="0">
                <a:ln>
                  <a:noFill/>
                </a:ln>
                <a:solidFill>
                  <a:srgbClr val="666666">
                    <a:lumMod val="60000"/>
                    <a:lumOff val="4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72" name="直接连接符 71"/>
            <p:cNvCxnSpPr/>
            <p:nvPr/>
          </p:nvCxnSpPr>
          <p:spPr>
            <a:xfrm>
              <a:off x="6066356" y="5805817"/>
              <a:ext cx="2569116" cy="0"/>
            </a:xfrm>
            <a:prstGeom prst="line">
              <a:avLst/>
            </a:prstGeom>
            <a:noFill/>
            <a:ln w="3175" cap="flat" cmpd="sng" algn="ctr">
              <a:solidFill>
                <a:srgbClr val="C00000"/>
              </a:solidFill>
              <a:prstDash val="solid"/>
              <a:miter lim="800000"/>
            </a:ln>
            <a:effectLst/>
          </p:spPr>
        </p:cxnSp>
        <p:grpSp>
          <p:nvGrpSpPr>
            <p:cNvPr id="73" name="组合 72"/>
            <p:cNvGrpSpPr/>
            <p:nvPr/>
          </p:nvGrpSpPr>
          <p:grpSpPr>
            <a:xfrm>
              <a:off x="6148271" y="5813495"/>
              <a:ext cx="2355618" cy="363144"/>
              <a:chOff x="8505361" y="4035925"/>
              <a:chExt cx="2355618" cy="363144"/>
            </a:xfrm>
          </p:grpSpPr>
          <p:sp>
            <p:nvSpPr>
              <p:cNvPr id="74" name="矩形 94"/>
              <p:cNvSpPr txBox="1"/>
              <p:nvPr/>
            </p:nvSpPr>
            <p:spPr>
              <a:xfrm>
                <a:off x="8505361" y="4130363"/>
                <a:ext cx="2355618" cy="217412"/>
              </a:xfrm>
              <a:prstGeom prst="rect">
                <a:avLst/>
              </a:prstGeom>
              <a:ln w="3175">
                <a:miter lim="400000"/>
              </a:ln>
            </p:spPr>
            <p:txBody>
              <a:bodyPr wrap="square" lIns="5102" tIns="5102" rIns="5102" bIns="5102">
                <a:spAutoFit/>
              </a:bodyPr>
              <a:lstStyle>
                <a:defPPr>
                  <a:defRPr lang="en-US"/>
                </a:defPPr>
                <a:lvl1pPr marR="0" lvl="0" indent="0" algn="r" fontAlgn="auto">
                  <a:lnSpc>
                    <a:spcPct val="120000"/>
                  </a:lnSpc>
                  <a:spcBef>
                    <a:spcPts val="0"/>
                  </a:spcBef>
                  <a:spcAft>
                    <a:spcPts val="0"/>
                  </a:spcAft>
                  <a:buClrTx/>
                  <a:buSzTx/>
                  <a:buFontTx/>
                  <a:buNone/>
                  <a:defRPr kumimoji="0" sz="1100" b="0" i="0" u="none" strike="noStrike" cap="none" spc="0" normalizeH="0" baseline="0">
                    <a:ln>
                      <a:noFill/>
                    </a:ln>
                    <a:solidFill>
                      <a:srgbClr val="DDDDDD">
                        <a:lumMod val="10000"/>
                      </a:srgbClr>
                    </a:solidFill>
                    <a:effectLst/>
                    <a:uLnTx/>
                    <a:uFillTx/>
                    <a:latin typeface="方正兰亭黑简体" panose="02000000000000000000" pitchFamily="2" charset="-122"/>
                    <a:ea typeface="方正兰亭黑简体" panose="02000000000000000000" pitchFamily="2" charset="-122"/>
                  </a:defRPr>
                </a:lvl1pPr>
              </a:lstStyle>
              <a:p>
                <a:pPr marL="0" marR="0" lvl="0" indent="0" algn="ctr" defTabSz="98171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主播培养                   ，快速专业开播</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5" name="文本框 74"/>
              <p:cNvSpPr txBox="1"/>
              <p:nvPr/>
            </p:nvSpPr>
            <p:spPr>
              <a:xfrm>
                <a:off x="9083192" y="4037703"/>
                <a:ext cx="360246" cy="361366"/>
              </a:xfrm>
              <a:prstGeom prst="rect">
                <a:avLst/>
              </a:prstGeom>
              <a:noFill/>
            </p:spPr>
            <p:txBody>
              <a:bodyPr wrap="square" rtlCol="0" anchor="ctr">
                <a:noAutofit/>
              </a:bodyPr>
              <a:lstStyle/>
              <a:p>
                <a:pPr marL="0" marR="0" lvl="0" indent="0" algn="ctr" defTabSz="152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月</a:t>
                </a:r>
                <a:endParaRPr kumimoji="0" lang="en-US" altLang="zh-CN" sz="1600" b="1" i="0" u="none" strike="noStrike" kern="0" cap="none" spc="-9"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6" name="文本框 75"/>
              <p:cNvSpPr txBox="1"/>
              <p:nvPr/>
            </p:nvSpPr>
            <p:spPr>
              <a:xfrm>
                <a:off x="9555323" y="4035925"/>
                <a:ext cx="346430" cy="361366"/>
              </a:xfrm>
              <a:prstGeom prst="rect">
                <a:avLst/>
              </a:prstGeom>
              <a:noFill/>
            </p:spPr>
            <p:txBody>
              <a:bodyPr wrap="square" rtlCol="0" anchor="ctr">
                <a:noAutofit/>
              </a:bodyPr>
              <a:lstStyle/>
              <a:p>
                <a:pPr marL="0" marR="0" lvl="0" indent="0" algn="ctr" defTabSz="152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天</a:t>
                </a:r>
                <a:endParaRPr kumimoji="0" lang="en-US" altLang="zh-CN" sz="16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7" name="右箭头 32"/>
              <p:cNvSpPr/>
              <p:nvPr/>
            </p:nvSpPr>
            <p:spPr>
              <a:xfrm>
                <a:off x="9368765" y="4151348"/>
                <a:ext cx="197756" cy="137522"/>
              </a:xfrm>
              <a:prstGeom prst="rightArrow">
                <a:avLst>
                  <a:gd name="adj1" fmla="val 50000"/>
                  <a:gd name="adj2" fmla="val 71720"/>
                </a:avLst>
              </a:prstGeom>
              <a:gradFill flip="none" rotWithShape="1">
                <a:gsLst>
                  <a:gs pos="0">
                    <a:srgbClr val="C7000B">
                      <a:alpha val="0"/>
                    </a:srgbClr>
                  </a:gs>
                  <a:gs pos="100000">
                    <a:srgbClr val="C7000B">
                      <a:alpha val="50000"/>
                    </a:srgbClr>
                  </a:gs>
                </a:gsLst>
                <a:lin ang="0" scaled="1"/>
                <a:tileRect/>
              </a:gradFill>
              <a:ln>
                <a:noFill/>
              </a:ln>
            </p:spPr>
            <p:txBody>
              <a:bodyPr vert="horz" wrap="square" lIns="76006" tIns="38004" rIns="76006" bIns="38004" numCol="1" anchor="t" anchorCtr="0" compatLnSpc="1"/>
              <a:lstStyle/>
              <a:p>
                <a:pPr marL="0" marR="0" lvl="0" indent="0" defTabSz="1013460" eaLnBrk="1" fontAlgn="auto" latinLnBrk="0" hangingPunct="1">
                  <a:lnSpc>
                    <a:spcPct val="100000"/>
                  </a:lnSpc>
                  <a:spcBef>
                    <a:spcPts val="0"/>
                  </a:spcBef>
                  <a:spcAft>
                    <a:spcPts val="0"/>
                  </a:spcAft>
                  <a:buClrTx/>
                  <a:buSzTx/>
                  <a:buFontTx/>
                  <a:buNone/>
                  <a:defRPr/>
                </a:pPr>
                <a:endParaRPr kumimoji="0" sz="1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sp>
        <p:nvSpPr>
          <p:cNvPr id="79" name="矩形 78"/>
          <p:cNvSpPr/>
          <p:nvPr/>
        </p:nvSpPr>
        <p:spPr>
          <a:xfrm>
            <a:off x="445600" y="3271377"/>
            <a:ext cx="2856095" cy="400110"/>
          </a:xfrm>
          <a:prstGeom prst="rect">
            <a:avLst/>
          </a:prstGeom>
        </p:spPr>
        <p:txBody>
          <a:bodyPr wrap="square">
            <a:spAutoFit/>
          </a:bodyPr>
          <a:lstStyle/>
          <a:p>
            <a:r>
              <a:rPr lang="zh-CN" altLang="en-US" sz="2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解难题  做难事  行致远</a:t>
            </a:r>
            <a:endParaRPr lang="zh-CN" altLang="en-US" sz="20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80" name="图片 79"/>
          <p:cNvPicPr>
            <a:picLocks noChangeAspect="1"/>
          </p:cNvPicPr>
          <p:nvPr/>
        </p:nvPicPr>
        <p:blipFill>
          <a:blip r:embed="rId1" cstate="print">
            <a:duotone>
              <a:prstClr val="black"/>
              <a:srgbClr val="FFFFFF">
                <a:tint val="45000"/>
                <a:satMod val="400000"/>
              </a:srgbClr>
            </a:duotone>
            <a:extLst>
              <a:ext uri="{28A0092B-C50C-407E-A947-70E740481C1C}">
                <a14:useLocalDpi xmlns:a14="http://schemas.microsoft.com/office/drawing/2010/main" val="0"/>
              </a:ext>
            </a:extLst>
          </a:blip>
          <a:stretch>
            <a:fillRect/>
          </a:stretch>
        </p:blipFill>
        <p:spPr>
          <a:xfrm flipH="1">
            <a:off x="1003998" y="966802"/>
            <a:ext cx="1659367" cy="1937046"/>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zh-CN" altLang="en-US" dirty="0">
                <a:sym typeface="Huawei Sans" panose="020C0503030203020204" pitchFamily="34" charset="0"/>
              </a:rPr>
              <a:t>秉承开放与安全，守护客户核心关切，帮助客户炼好自己的大模型</a:t>
            </a:r>
            <a:endParaRPr lang="zh-CN" altLang="en-US" dirty="0">
              <a:sym typeface="Huawei Sans" panose="020C0503030203020204" pitchFamily="34" charset="0"/>
            </a:endParaRPr>
          </a:p>
        </p:txBody>
      </p:sp>
      <p:sp>
        <p:nvSpPr>
          <p:cNvPr id="5" name="梯形 4"/>
          <p:cNvSpPr/>
          <p:nvPr/>
        </p:nvSpPr>
        <p:spPr bwMode="auto">
          <a:xfrm>
            <a:off x="615156" y="5840799"/>
            <a:ext cx="7026637" cy="292764"/>
          </a:xfrm>
          <a:prstGeom prst="trapezoid">
            <a:avLst>
              <a:gd name="adj" fmla="val 152288"/>
            </a:avLst>
          </a:prstGeom>
          <a:gradFill>
            <a:gsLst>
              <a:gs pos="0">
                <a:srgbClr val="666666">
                  <a:lumMod val="60000"/>
                  <a:lumOff val="40000"/>
                  <a:alpha val="12000"/>
                </a:srgbClr>
              </a:gs>
              <a:gs pos="67000">
                <a:srgbClr val="666666">
                  <a:lumMod val="60000"/>
                  <a:lumOff val="40000"/>
                  <a:alpha val="0"/>
                </a:srgbClr>
              </a:gs>
            </a:gsLst>
            <a:lin ang="16200000" scaled="1"/>
          </a:gradFill>
          <a:ln w="6350" cap="flat" cmpd="sng" algn="ctr">
            <a:gradFill>
              <a:gsLst>
                <a:gs pos="0">
                  <a:srgbClr val="FFFFFF">
                    <a:lumMod val="95000"/>
                    <a:alpha val="0"/>
                  </a:srgbClr>
                </a:gs>
                <a:gs pos="100000">
                  <a:srgbClr val="666666">
                    <a:lumMod val="60000"/>
                    <a:lumOff val="40000"/>
                  </a:srgbClr>
                </a:gs>
              </a:gsLst>
              <a:lin ang="5400000" scaled="1"/>
            </a:gradFill>
            <a:prstDash val="solid"/>
            <a:miter lim="800000"/>
          </a:ln>
          <a:effectLst>
            <a:outerShdw blurRad="50800" dist="38100" dir="5400000" sx="99000" sy="99000" algn="ctr" rotWithShape="0">
              <a:srgbClr val="000000">
                <a:alpha val="10000"/>
              </a:srgbClr>
            </a:outerShdw>
          </a:effectLst>
        </p:spPr>
        <p:txBody>
          <a:bodyPr lIns="108000" anchor="ctr">
            <a:noAutofit/>
          </a:bodyPr>
          <a:lstStyle/>
          <a:p>
            <a:pPr marL="0" marR="0" lvl="0" indent="0" defTabSz="1219835" eaLnBrk="1" fontAlgn="ctr" latinLnBrk="0" hangingPunct="1">
              <a:lnSpc>
                <a:spcPct val="100000"/>
              </a:lnSpc>
              <a:spcBef>
                <a:spcPts val="0"/>
              </a:spcBef>
              <a:spcAft>
                <a:spcPts val="0"/>
              </a:spcAft>
              <a:buClrTx/>
              <a:buSzTx/>
              <a:buFontTx/>
              <a:buNone/>
              <a:defRPr/>
            </a:pPr>
            <a:endParaRPr kumimoji="0" lang="en-US" sz="1100" b="1" i="0" u="none" strike="noStrike" kern="0" cap="none" spc="0" normalizeH="0" baseline="0" noProof="0" dirty="0">
              <a:ln>
                <a:noFill/>
              </a:ln>
              <a:solidFill>
                <a:prstClr val="black">
                  <a:lumMod val="75000"/>
                  <a:lumOff val="25000"/>
                </a:prstClr>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nvGrpSpPr>
          <p:cNvPr id="6" name="组合 5"/>
          <p:cNvGrpSpPr/>
          <p:nvPr/>
        </p:nvGrpSpPr>
        <p:grpSpPr>
          <a:xfrm>
            <a:off x="3070659" y="4902447"/>
            <a:ext cx="1971629" cy="957239"/>
            <a:chOff x="5104937" y="4470981"/>
            <a:chExt cx="2364882" cy="1148167"/>
          </a:xfrm>
        </p:grpSpPr>
        <p:sp>
          <p:nvSpPr>
            <p:cNvPr id="7" name="形状"/>
            <p:cNvSpPr/>
            <p:nvPr/>
          </p:nvSpPr>
          <p:spPr>
            <a:xfrm>
              <a:off x="5104937" y="4470981"/>
              <a:ext cx="2364882" cy="1122892"/>
            </a:xfrm>
            <a:custGeom>
              <a:avLst/>
              <a:gdLst/>
              <a:ahLst/>
              <a:cxnLst>
                <a:cxn ang="0">
                  <a:pos x="wd2" y="hd2"/>
                </a:cxn>
                <a:cxn ang="5400000">
                  <a:pos x="wd2" y="hd2"/>
                </a:cxn>
                <a:cxn ang="10800000">
                  <a:pos x="wd2" y="hd2"/>
                </a:cxn>
                <a:cxn ang="16200000">
                  <a:pos x="wd2" y="hd2"/>
                </a:cxn>
              </a:cxnLst>
              <a:rect l="0" t="0" r="r" b="b"/>
              <a:pathLst>
                <a:path w="21076" h="21600" extrusionOk="0">
                  <a:moveTo>
                    <a:pt x="10062" y="0"/>
                  </a:moveTo>
                  <a:cubicBezTo>
                    <a:pt x="8839" y="0"/>
                    <a:pt x="7617" y="831"/>
                    <a:pt x="6684" y="2490"/>
                  </a:cubicBezTo>
                  <a:cubicBezTo>
                    <a:pt x="6326" y="3125"/>
                    <a:pt x="6040" y="3837"/>
                    <a:pt x="5819" y="4595"/>
                  </a:cubicBezTo>
                  <a:cubicBezTo>
                    <a:pt x="4970" y="4601"/>
                    <a:pt x="4121" y="5203"/>
                    <a:pt x="3473" y="6406"/>
                  </a:cubicBezTo>
                  <a:cubicBezTo>
                    <a:pt x="2739" y="7769"/>
                    <a:pt x="2418" y="9610"/>
                    <a:pt x="2511" y="11389"/>
                  </a:cubicBezTo>
                  <a:cubicBezTo>
                    <a:pt x="1884" y="11468"/>
                    <a:pt x="1267" y="11941"/>
                    <a:pt x="787" y="12855"/>
                  </a:cubicBezTo>
                  <a:cubicBezTo>
                    <a:pt x="-262" y="14856"/>
                    <a:pt x="-262" y="18100"/>
                    <a:pt x="787" y="20101"/>
                  </a:cubicBezTo>
                  <a:cubicBezTo>
                    <a:pt x="1254" y="20990"/>
                    <a:pt x="1851" y="21462"/>
                    <a:pt x="2461" y="21561"/>
                  </a:cubicBezTo>
                  <a:cubicBezTo>
                    <a:pt x="2507" y="21572"/>
                    <a:pt x="2562" y="21587"/>
                    <a:pt x="2621" y="21591"/>
                  </a:cubicBezTo>
                  <a:cubicBezTo>
                    <a:pt x="2659" y="21593"/>
                    <a:pt x="2696" y="21595"/>
                    <a:pt x="2734" y="21594"/>
                  </a:cubicBezTo>
                  <a:cubicBezTo>
                    <a:pt x="2792" y="21595"/>
                    <a:pt x="2836" y="21600"/>
                    <a:pt x="2907" y="21600"/>
                  </a:cubicBezTo>
                  <a:lnTo>
                    <a:pt x="18051" y="21600"/>
                  </a:lnTo>
                  <a:cubicBezTo>
                    <a:pt x="18309" y="21600"/>
                    <a:pt x="18470" y="21587"/>
                    <a:pt x="18592" y="21524"/>
                  </a:cubicBezTo>
                  <a:cubicBezTo>
                    <a:pt x="19210" y="21435"/>
                    <a:pt x="19816" y="20960"/>
                    <a:pt x="20289" y="20058"/>
                  </a:cubicBezTo>
                  <a:cubicBezTo>
                    <a:pt x="21338" y="18057"/>
                    <a:pt x="21338" y="14814"/>
                    <a:pt x="20289" y="12813"/>
                  </a:cubicBezTo>
                  <a:cubicBezTo>
                    <a:pt x="19649" y="11593"/>
                    <a:pt x="18767" y="11127"/>
                    <a:pt x="17938" y="11395"/>
                  </a:cubicBezTo>
                  <a:cubicBezTo>
                    <a:pt x="17805" y="10281"/>
                    <a:pt x="17464" y="9213"/>
                    <a:pt x="16913" y="8351"/>
                  </a:cubicBezTo>
                  <a:cubicBezTo>
                    <a:pt x="16301" y="7393"/>
                    <a:pt x="15528" y="6846"/>
                    <a:pt x="14730" y="6694"/>
                  </a:cubicBezTo>
                  <a:cubicBezTo>
                    <a:pt x="14543" y="5154"/>
                    <a:pt x="14115" y="3687"/>
                    <a:pt x="13442" y="2490"/>
                  </a:cubicBezTo>
                  <a:cubicBezTo>
                    <a:pt x="12509" y="831"/>
                    <a:pt x="11285" y="0"/>
                    <a:pt x="10062" y="0"/>
                  </a:cubicBezTo>
                  <a:close/>
                </a:path>
              </a:pathLst>
            </a:custGeom>
            <a:gradFill>
              <a:gsLst>
                <a:gs pos="0">
                  <a:srgbClr val="666666">
                    <a:lumMod val="40000"/>
                    <a:lumOff val="60000"/>
                    <a:alpha val="40000"/>
                  </a:srgbClr>
                </a:gs>
                <a:gs pos="100000">
                  <a:srgbClr val="666666">
                    <a:lumMod val="40000"/>
                    <a:lumOff val="60000"/>
                    <a:alpha val="0"/>
                  </a:srgbClr>
                </a:gs>
              </a:gsLst>
              <a:lin ang="5400000" scaled="0"/>
            </a:gradFill>
            <a:ln w="12700">
              <a:gradFill>
                <a:gsLst>
                  <a:gs pos="0">
                    <a:srgbClr val="666666">
                      <a:lumMod val="40000"/>
                      <a:lumOff val="60000"/>
                      <a:alpha val="73000"/>
                    </a:srgbClr>
                  </a:gs>
                  <a:gs pos="100000">
                    <a:srgbClr val="666666">
                      <a:lumMod val="40000"/>
                      <a:lumOff val="60000"/>
                      <a:alpha val="0"/>
                    </a:srgbClr>
                  </a:gs>
                </a:gsLst>
                <a:lin ang="5400000" scaled="0"/>
              </a:gradFill>
              <a:miter lim="400000"/>
            </a:ln>
          </p:spPr>
          <p:txBody>
            <a:bodyPr lIns="15869" tIns="15869" rIns="15869" bIns="15869"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1pPr>
              <a:lvl2pPr marL="0" marR="0" indent="4572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2pPr>
              <a:lvl3pPr marL="0" marR="0" indent="9144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3pPr>
              <a:lvl4pPr marL="0" marR="0" indent="13716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4pPr>
              <a:lvl5pPr marL="0" marR="0" indent="18288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5pPr>
              <a:lvl6pPr marL="0" marR="0" indent="22860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6pPr>
              <a:lvl7pPr marL="0" marR="0" indent="27432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7pPr>
              <a:lvl8pPr marL="0" marR="0" indent="32004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8pPr>
              <a:lvl9pPr marL="0" marR="0" indent="36576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9pPr>
            </a:lstStyle>
            <a:p>
              <a:pPr marL="0" marR="0" lvl="0" indent="0" algn="ctr" defTabSz="257810" rtl="0" eaLnBrk="1" fontAlgn="auto" latinLnBrk="0" hangingPunct="0">
                <a:lnSpc>
                  <a:spcPct val="100000"/>
                </a:lnSpc>
                <a:spcBef>
                  <a:spcPts val="0"/>
                </a:spcBef>
                <a:spcAft>
                  <a:spcPts val="0"/>
                </a:spcAft>
                <a:buClrTx/>
                <a:buSzTx/>
                <a:buFontTx/>
                <a:buNone/>
                <a:defRPr/>
              </a:pPr>
              <a:endParaRPr kumimoji="0" sz="930" b="0"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文本框 7"/>
            <p:cNvSpPr txBox="1"/>
            <p:nvPr/>
          </p:nvSpPr>
          <p:spPr>
            <a:xfrm>
              <a:off x="5481684" y="5324391"/>
              <a:ext cx="1611389" cy="294757"/>
            </a:xfrm>
            <a:prstGeom prst="rect">
              <a:avLst/>
            </a:prstGeom>
            <a:ln w="3175">
              <a:miter lim="400000"/>
            </a:ln>
          </p:spPr>
          <p:txBody>
            <a:bodyPr lIns="31535" tIns="31535" rIns="31535" bIns="31535"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1pPr>
              <a:lvl2pPr marL="0" marR="0" indent="4572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2pPr>
              <a:lvl3pPr marL="0" marR="0" indent="9144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3pPr>
              <a:lvl4pPr marL="0" marR="0" indent="13716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4pPr>
              <a:lvl5pPr marL="0" marR="0" indent="18288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5pPr>
              <a:lvl6pPr marL="0" marR="0" indent="22860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6pPr>
              <a:lvl7pPr marL="0" marR="0" indent="27432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7pPr>
              <a:lvl8pPr marL="0" marR="0" indent="32004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8pPr>
              <a:lvl9pPr marL="0" marR="0" indent="36576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9pPr>
            </a:lstStyle>
            <a:p>
              <a:pPr marL="0" marR="0" lvl="0" indent="0" algn="ctr" defTabSz="1172845" rtl="0" eaLnBrk="1" fontAlgn="auto" latinLnBrk="0" hangingPunct="0">
                <a:lnSpc>
                  <a:spcPct val="100000"/>
                </a:lnSpc>
                <a:spcBef>
                  <a:spcPts val="0"/>
                </a:spcBef>
                <a:spcAft>
                  <a:spcPts val="0"/>
                </a:spcAft>
                <a:buClrTx/>
                <a:buSzTx/>
                <a:buFontTx/>
                <a:buNone/>
                <a:defRPr>
                  <a:latin typeface="FZLanTingHei-R-GBK"/>
                  <a:ea typeface="FZLanTingHei-R-GBK"/>
                  <a:cs typeface="FZLanTingHei-R-GBK"/>
                  <a:sym typeface="FZLanTingHei-R-GBK"/>
                </a:defRPr>
              </a:pPr>
              <a:r>
                <a:rPr kumimoji="0" sz="1200" b="0" i="0" u="none" strike="noStrike" kern="0" cap="none" spc="0" normalizeH="0" baseline="0" noProof="0" dirty="0" err="1">
                  <a:ln>
                    <a:noFill/>
                  </a:ln>
                  <a:solidFill>
                    <a:srgbClr val="000000"/>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rPr>
                <a:t>云专属资源池</a:t>
              </a:r>
              <a:endParaRPr kumimoji="0"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sp>
          <p:nvSpPr>
            <p:cNvPr id="9" name="文本框 61"/>
            <p:cNvSpPr txBox="1"/>
            <p:nvPr/>
          </p:nvSpPr>
          <p:spPr>
            <a:xfrm>
              <a:off x="5476955" y="4926193"/>
              <a:ext cx="1539380" cy="288000"/>
            </a:xfrm>
            <a:prstGeom prst="rect">
              <a:avLst/>
            </a:prstGeom>
            <a:ln w="3175">
              <a:miter lim="400000"/>
            </a:ln>
          </p:spPr>
          <p:txBody>
            <a:bodyPr lIns="12960" tIns="12960" rIns="12960" bIns="12960"/>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1pPr>
              <a:lvl2pPr marL="0" marR="0" indent="4572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2pPr>
              <a:lvl3pPr marL="0" marR="0" indent="9144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3pPr>
              <a:lvl4pPr marL="0" marR="0" indent="13716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4pPr>
              <a:lvl5pPr marL="0" marR="0" indent="18288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5pPr>
              <a:lvl6pPr marL="0" marR="0" indent="22860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6pPr>
              <a:lvl7pPr marL="0" marR="0" indent="27432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7pPr>
              <a:lvl8pPr marL="0" marR="0" indent="32004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8pPr>
              <a:lvl9pPr marL="0" marR="0" indent="36576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9pPr>
            </a:lstStyle>
            <a:p>
              <a:pPr marL="0" marR="0" lvl="0" indent="0" algn="ctr" defTabSz="1172845" rtl="0" eaLnBrk="1" fontAlgn="auto" latinLnBrk="0" hangingPunct="0">
                <a:lnSpc>
                  <a:spcPct val="100000"/>
                </a:lnSpc>
                <a:spcBef>
                  <a:spcPts val="0"/>
                </a:spcBef>
                <a:spcAft>
                  <a:spcPts val="0"/>
                </a:spcAft>
                <a:buClrTx/>
                <a:buSzTx/>
                <a:buFontTx/>
                <a:buNone/>
                <a:defRPr>
                  <a:latin typeface="FZLanTingHei-R-GBK"/>
                  <a:ea typeface="FZLanTingHei-R-GBK"/>
                  <a:cs typeface="FZLanTingHei-R-GBK"/>
                  <a:sym typeface="FZLanTingHei-R-GBK"/>
                </a:defRPr>
              </a:pPr>
              <a:r>
                <a:rPr kumimoji="0" sz="1600" b="1" i="0" u="none" strike="noStrike" kern="0" cap="none" spc="0" normalizeH="0" baseline="0" noProof="0" dirty="0" err="1">
                  <a:ln>
                    <a:noFill/>
                  </a:ln>
                  <a:solidFill>
                    <a:srgbClr val="000000"/>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rPr>
                <a:t>大模型云专区</a:t>
              </a:r>
              <a:endParaRPr kumimoji="0" sz="16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grpSp>
      <p:grpSp>
        <p:nvGrpSpPr>
          <p:cNvPr id="10" name="组合 9"/>
          <p:cNvGrpSpPr/>
          <p:nvPr/>
        </p:nvGrpSpPr>
        <p:grpSpPr>
          <a:xfrm>
            <a:off x="883144" y="4906454"/>
            <a:ext cx="1971628" cy="953232"/>
            <a:chOff x="1186141" y="4470981"/>
            <a:chExt cx="2364881" cy="1143361"/>
          </a:xfrm>
        </p:grpSpPr>
        <p:sp>
          <p:nvSpPr>
            <p:cNvPr id="11" name="形状"/>
            <p:cNvSpPr/>
            <p:nvPr/>
          </p:nvSpPr>
          <p:spPr>
            <a:xfrm>
              <a:off x="1186141" y="4470981"/>
              <a:ext cx="2364881" cy="1122892"/>
            </a:xfrm>
            <a:custGeom>
              <a:avLst/>
              <a:gdLst/>
              <a:ahLst/>
              <a:cxnLst>
                <a:cxn ang="0">
                  <a:pos x="wd2" y="hd2"/>
                </a:cxn>
                <a:cxn ang="5400000">
                  <a:pos x="wd2" y="hd2"/>
                </a:cxn>
                <a:cxn ang="10800000">
                  <a:pos x="wd2" y="hd2"/>
                </a:cxn>
                <a:cxn ang="16200000">
                  <a:pos x="wd2" y="hd2"/>
                </a:cxn>
              </a:cxnLst>
              <a:rect l="0" t="0" r="r" b="b"/>
              <a:pathLst>
                <a:path w="21076" h="21600" extrusionOk="0">
                  <a:moveTo>
                    <a:pt x="10062" y="0"/>
                  </a:moveTo>
                  <a:cubicBezTo>
                    <a:pt x="8839" y="0"/>
                    <a:pt x="7617" y="831"/>
                    <a:pt x="6684" y="2490"/>
                  </a:cubicBezTo>
                  <a:cubicBezTo>
                    <a:pt x="6326" y="3125"/>
                    <a:pt x="6040" y="3837"/>
                    <a:pt x="5819" y="4595"/>
                  </a:cubicBezTo>
                  <a:cubicBezTo>
                    <a:pt x="4970" y="4601"/>
                    <a:pt x="4121" y="5203"/>
                    <a:pt x="3473" y="6406"/>
                  </a:cubicBezTo>
                  <a:cubicBezTo>
                    <a:pt x="2739" y="7769"/>
                    <a:pt x="2418" y="9610"/>
                    <a:pt x="2511" y="11389"/>
                  </a:cubicBezTo>
                  <a:cubicBezTo>
                    <a:pt x="1884" y="11468"/>
                    <a:pt x="1267" y="11941"/>
                    <a:pt x="787" y="12855"/>
                  </a:cubicBezTo>
                  <a:cubicBezTo>
                    <a:pt x="-262" y="14856"/>
                    <a:pt x="-262" y="18100"/>
                    <a:pt x="787" y="20101"/>
                  </a:cubicBezTo>
                  <a:cubicBezTo>
                    <a:pt x="1254" y="20990"/>
                    <a:pt x="1851" y="21462"/>
                    <a:pt x="2461" y="21561"/>
                  </a:cubicBezTo>
                  <a:cubicBezTo>
                    <a:pt x="2507" y="21572"/>
                    <a:pt x="2562" y="21587"/>
                    <a:pt x="2621" y="21591"/>
                  </a:cubicBezTo>
                  <a:cubicBezTo>
                    <a:pt x="2659" y="21593"/>
                    <a:pt x="2696" y="21595"/>
                    <a:pt x="2734" y="21594"/>
                  </a:cubicBezTo>
                  <a:cubicBezTo>
                    <a:pt x="2792" y="21595"/>
                    <a:pt x="2836" y="21600"/>
                    <a:pt x="2907" y="21600"/>
                  </a:cubicBezTo>
                  <a:lnTo>
                    <a:pt x="18051" y="21600"/>
                  </a:lnTo>
                  <a:cubicBezTo>
                    <a:pt x="18309" y="21600"/>
                    <a:pt x="18470" y="21587"/>
                    <a:pt x="18592" y="21524"/>
                  </a:cubicBezTo>
                  <a:cubicBezTo>
                    <a:pt x="19210" y="21435"/>
                    <a:pt x="19816" y="20960"/>
                    <a:pt x="20289" y="20058"/>
                  </a:cubicBezTo>
                  <a:cubicBezTo>
                    <a:pt x="21338" y="18057"/>
                    <a:pt x="21338" y="14814"/>
                    <a:pt x="20289" y="12813"/>
                  </a:cubicBezTo>
                  <a:cubicBezTo>
                    <a:pt x="19649" y="11593"/>
                    <a:pt x="18767" y="11127"/>
                    <a:pt x="17938" y="11395"/>
                  </a:cubicBezTo>
                  <a:cubicBezTo>
                    <a:pt x="17805" y="10281"/>
                    <a:pt x="17464" y="9213"/>
                    <a:pt x="16913" y="8351"/>
                  </a:cubicBezTo>
                  <a:cubicBezTo>
                    <a:pt x="16301" y="7393"/>
                    <a:pt x="15528" y="6846"/>
                    <a:pt x="14730" y="6694"/>
                  </a:cubicBezTo>
                  <a:cubicBezTo>
                    <a:pt x="14543" y="5154"/>
                    <a:pt x="14115" y="3687"/>
                    <a:pt x="13442" y="2490"/>
                  </a:cubicBezTo>
                  <a:cubicBezTo>
                    <a:pt x="12509" y="831"/>
                    <a:pt x="11285" y="0"/>
                    <a:pt x="10062" y="0"/>
                  </a:cubicBezTo>
                  <a:close/>
                </a:path>
              </a:pathLst>
            </a:custGeom>
            <a:gradFill>
              <a:gsLst>
                <a:gs pos="0">
                  <a:srgbClr val="666666">
                    <a:lumMod val="40000"/>
                    <a:lumOff val="60000"/>
                    <a:alpha val="40000"/>
                  </a:srgbClr>
                </a:gs>
                <a:gs pos="100000">
                  <a:srgbClr val="666666">
                    <a:lumMod val="40000"/>
                    <a:lumOff val="60000"/>
                    <a:alpha val="0"/>
                  </a:srgbClr>
                </a:gs>
              </a:gsLst>
              <a:lin ang="5400000" scaled="0"/>
            </a:gradFill>
            <a:ln w="12700">
              <a:gradFill>
                <a:gsLst>
                  <a:gs pos="0">
                    <a:srgbClr val="666666">
                      <a:lumMod val="40000"/>
                      <a:lumOff val="60000"/>
                      <a:alpha val="73000"/>
                    </a:srgbClr>
                  </a:gs>
                  <a:gs pos="100000">
                    <a:srgbClr val="666666">
                      <a:lumMod val="40000"/>
                      <a:lumOff val="60000"/>
                      <a:alpha val="0"/>
                    </a:srgbClr>
                  </a:gs>
                </a:gsLst>
                <a:lin ang="5400000" scaled="0"/>
              </a:gradFill>
              <a:miter lim="400000"/>
            </a:ln>
          </p:spPr>
          <p:txBody>
            <a:bodyPr lIns="15869" tIns="15869" rIns="15869" bIns="15869"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1pPr>
              <a:lvl2pPr marL="0" marR="0" indent="4572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2pPr>
              <a:lvl3pPr marL="0" marR="0" indent="9144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3pPr>
              <a:lvl4pPr marL="0" marR="0" indent="13716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4pPr>
              <a:lvl5pPr marL="0" marR="0" indent="18288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5pPr>
              <a:lvl6pPr marL="0" marR="0" indent="22860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6pPr>
              <a:lvl7pPr marL="0" marR="0" indent="27432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7pPr>
              <a:lvl8pPr marL="0" marR="0" indent="32004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8pPr>
              <a:lvl9pPr marL="0" marR="0" indent="36576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9pPr>
            </a:lstStyle>
            <a:p>
              <a:pPr marL="0" marR="0" lvl="0" indent="0" algn="ctr" defTabSz="257810" rtl="0" eaLnBrk="1" fontAlgn="auto" latinLnBrk="0" hangingPunct="0">
                <a:lnSpc>
                  <a:spcPct val="100000"/>
                </a:lnSpc>
                <a:spcBef>
                  <a:spcPts val="0"/>
                </a:spcBef>
                <a:spcAft>
                  <a:spcPts val="0"/>
                </a:spcAft>
                <a:buClrTx/>
                <a:buSzTx/>
                <a:buFontTx/>
                <a:buNone/>
                <a:defRPr/>
              </a:pPr>
              <a:endParaRPr kumimoji="0" sz="930" b="0" i="0" u="none" strike="noStrike" kern="0" cap="none" spc="0" normalizeH="0" baseline="0" noProof="0" dirty="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文本框 141"/>
            <p:cNvSpPr txBox="1"/>
            <p:nvPr/>
          </p:nvSpPr>
          <p:spPr>
            <a:xfrm>
              <a:off x="1464772" y="4945909"/>
              <a:ext cx="1551902" cy="288000"/>
            </a:xfrm>
            <a:prstGeom prst="rect">
              <a:avLst/>
            </a:prstGeom>
            <a:ln w="3175">
              <a:miter lim="400000"/>
            </a:ln>
          </p:spPr>
          <p:txBody>
            <a:bodyPr lIns="12960" tIns="12960" rIns="12960" bIns="12960"/>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1pPr>
              <a:lvl2pPr marL="0" marR="0" indent="4572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2pPr>
              <a:lvl3pPr marL="0" marR="0" indent="9144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3pPr>
              <a:lvl4pPr marL="0" marR="0" indent="13716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4pPr>
              <a:lvl5pPr marL="0" marR="0" indent="18288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5pPr>
              <a:lvl6pPr marL="0" marR="0" indent="22860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6pPr>
              <a:lvl7pPr marL="0" marR="0" indent="27432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7pPr>
              <a:lvl8pPr marL="0" marR="0" indent="32004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8pPr>
              <a:lvl9pPr marL="0" marR="0" indent="36576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9pPr>
            </a:lstStyle>
            <a:p>
              <a:pPr marL="0" marR="0" lvl="0" indent="0" algn="ctr" defTabSz="1172845" rtl="0" eaLnBrk="1" fontAlgn="auto" latinLnBrk="0" hangingPunct="0">
                <a:lnSpc>
                  <a:spcPct val="100000"/>
                </a:lnSpc>
                <a:spcBef>
                  <a:spcPts val="0"/>
                </a:spcBef>
                <a:spcAft>
                  <a:spcPts val="0"/>
                </a:spcAft>
                <a:buClrTx/>
                <a:buSzTx/>
                <a:buFontTx/>
                <a:buNone/>
                <a:defRPr>
                  <a:latin typeface="FZLanTingHei-R-GBK"/>
                  <a:ea typeface="FZLanTingHei-R-GBK"/>
                  <a:cs typeface="FZLanTingHei-R-GBK"/>
                  <a:sym typeface="FZLanTingHei-R-GBK"/>
                </a:defRPr>
              </a:pPr>
              <a:r>
                <a:rPr kumimoji="0" sz="1600" b="1" i="0" u="none" strike="noStrike" kern="0" cap="none" spc="0" normalizeH="0" baseline="0" noProof="0" dirty="0" err="1">
                  <a:ln>
                    <a:noFill/>
                  </a:ln>
                  <a:solidFill>
                    <a:srgbClr val="000000"/>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rPr>
                <a:t>公有云部署</a:t>
              </a:r>
              <a:endParaRPr kumimoji="0" sz="16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sp>
          <p:nvSpPr>
            <p:cNvPr id="13" name="文本框 12"/>
            <p:cNvSpPr txBox="1"/>
            <p:nvPr/>
          </p:nvSpPr>
          <p:spPr>
            <a:xfrm>
              <a:off x="1338664" y="5319585"/>
              <a:ext cx="1884747" cy="294757"/>
            </a:xfrm>
            <a:prstGeom prst="rect">
              <a:avLst/>
            </a:prstGeom>
            <a:ln w="3175">
              <a:miter lim="400000"/>
            </a:ln>
          </p:spPr>
          <p:txBody>
            <a:bodyPr lIns="31535" tIns="31535" rIns="31535" bIns="31535"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1pPr>
              <a:lvl2pPr marL="0" marR="0" indent="4572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2pPr>
              <a:lvl3pPr marL="0" marR="0" indent="9144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3pPr>
              <a:lvl4pPr marL="0" marR="0" indent="13716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4pPr>
              <a:lvl5pPr marL="0" marR="0" indent="18288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5pPr>
              <a:lvl6pPr marL="0" marR="0" indent="22860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6pPr>
              <a:lvl7pPr marL="0" marR="0" indent="27432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7pPr>
              <a:lvl8pPr marL="0" marR="0" indent="32004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8pPr>
              <a:lvl9pPr marL="0" marR="0" indent="36576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9pPr>
            </a:lstStyle>
            <a:p>
              <a:pPr marL="0" marR="0" lvl="0" indent="0" algn="ctr" defTabSz="1172845" rtl="0" eaLnBrk="1" fontAlgn="auto" latinLnBrk="0" hangingPunct="0">
                <a:lnSpc>
                  <a:spcPct val="100000"/>
                </a:lnSpc>
                <a:spcBef>
                  <a:spcPts val="0"/>
                </a:spcBef>
                <a:spcAft>
                  <a:spcPts val="0"/>
                </a:spcAft>
                <a:buClrTx/>
                <a:buSzTx/>
                <a:buFontTx/>
                <a:buNone/>
                <a:defRPr>
                  <a:latin typeface="FZLanTingHei-R-GBK"/>
                  <a:ea typeface="FZLanTingHei-R-GBK"/>
                  <a:cs typeface="FZLanTingHei-R-GBK"/>
                  <a:sym typeface="FZLanTingHei-R-GBK"/>
                </a:defRPr>
              </a:pPr>
              <a:r>
                <a:rPr kumimoji="0" sz="1200" b="0" i="0" u="none" strike="noStrike" kern="0" cap="none" spc="0" normalizeH="0" baseline="0" noProof="0" dirty="0" err="1">
                  <a:ln>
                    <a:noFill/>
                  </a:ln>
                  <a:solidFill>
                    <a:srgbClr val="000000"/>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rPr>
                <a:t>公有云训练+推理</a:t>
              </a:r>
              <a:endParaRPr kumimoji="0"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grpSp>
      <p:grpSp>
        <p:nvGrpSpPr>
          <p:cNvPr id="14" name="组合 13"/>
          <p:cNvGrpSpPr/>
          <p:nvPr/>
        </p:nvGrpSpPr>
        <p:grpSpPr>
          <a:xfrm>
            <a:off x="5258175" y="4902446"/>
            <a:ext cx="1971629" cy="960887"/>
            <a:chOff x="8610983" y="4470981"/>
            <a:chExt cx="2364882" cy="1152543"/>
          </a:xfrm>
        </p:grpSpPr>
        <p:sp>
          <p:nvSpPr>
            <p:cNvPr id="15" name="形状"/>
            <p:cNvSpPr/>
            <p:nvPr/>
          </p:nvSpPr>
          <p:spPr>
            <a:xfrm>
              <a:off x="8610983" y="4470981"/>
              <a:ext cx="2364882" cy="1122892"/>
            </a:xfrm>
            <a:custGeom>
              <a:avLst/>
              <a:gdLst/>
              <a:ahLst/>
              <a:cxnLst>
                <a:cxn ang="0">
                  <a:pos x="wd2" y="hd2"/>
                </a:cxn>
                <a:cxn ang="5400000">
                  <a:pos x="wd2" y="hd2"/>
                </a:cxn>
                <a:cxn ang="10800000">
                  <a:pos x="wd2" y="hd2"/>
                </a:cxn>
                <a:cxn ang="16200000">
                  <a:pos x="wd2" y="hd2"/>
                </a:cxn>
              </a:cxnLst>
              <a:rect l="0" t="0" r="r" b="b"/>
              <a:pathLst>
                <a:path w="21076" h="21600" extrusionOk="0">
                  <a:moveTo>
                    <a:pt x="10062" y="0"/>
                  </a:moveTo>
                  <a:cubicBezTo>
                    <a:pt x="8839" y="0"/>
                    <a:pt x="7617" y="831"/>
                    <a:pt x="6684" y="2490"/>
                  </a:cubicBezTo>
                  <a:cubicBezTo>
                    <a:pt x="6326" y="3125"/>
                    <a:pt x="6040" y="3837"/>
                    <a:pt x="5819" y="4595"/>
                  </a:cubicBezTo>
                  <a:cubicBezTo>
                    <a:pt x="4970" y="4601"/>
                    <a:pt x="4121" y="5203"/>
                    <a:pt x="3473" y="6406"/>
                  </a:cubicBezTo>
                  <a:cubicBezTo>
                    <a:pt x="2739" y="7769"/>
                    <a:pt x="2418" y="9610"/>
                    <a:pt x="2511" y="11389"/>
                  </a:cubicBezTo>
                  <a:cubicBezTo>
                    <a:pt x="1884" y="11468"/>
                    <a:pt x="1267" y="11941"/>
                    <a:pt x="787" y="12855"/>
                  </a:cubicBezTo>
                  <a:cubicBezTo>
                    <a:pt x="-262" y="14856"/>
                    <a:pt x="-262" y="18100"/>
                    <a:pt x="787" y="20101"/>
                  </a:cubicBezTo>
                  <a:cubicBezTo>
                    <a:pt x="1254" y="20990"/>
                    <a:pt x="1851" y="21462"/>
                    <a:pt x="2461" y="21561"/>
                  </a:cubicBezTo>
                  <a:cubicBezTo>
                    <a:pt x="2507" y="21572"/>
                    <a:pt x="2562" y="21587"/>
                    <a:pt x="2621" y="21591"/>
                  </a:cubicBezTo>
                  <a:cubicBezTo>
                    <a:pt x="2659" y="21593"/>
                    <a:pt x="2696" y="21595"/>
                    <a:pt x="2734" y="21594"/>
                  </a:cubicBezTo>
                  <a:cubicBezTo>
                    <a:pt x="2792" y="21595"/>
                    <a:pt x="2836" y="21600"/>
                    <a:pt x="2907" y="21600"/>
                  </a:cubicBezTo>
                  <a:lnTo>
                    <a:pt x="18051" y="21600"/>
                  </a:lnTo>
                  <a:cubicBezTo>
                    <a:pt x="18309" y="21600"/>
                    <a:pt x="18470" y="21587"/>
                    <a:pt x="18592" y="21524"/>
                  </a:cubicBezTo>
                  <a:cubicBezTo>
                    <a:pt x="19210" y="21435"/>
                    <a:pt x="19816" y="20960"/>
                    <a:pt x="20289" y="20058"/>
                  </a:cubicBezTo>
                  <a:cubicBezTo>
                    <a:pt x="21338" y="18057"/>
                    <a:pt x="21338" y="14814"/>
                    <a:pt x="20289" y="12813"/>
                  </a:cubicBezTo>
                  <a:cubicBezTo>
                    <a:pt x="19649" y="11593"/>
                    <a:pt x="18767" y="11127"/>
                    <a:pt x="17938" y="11395"/>
                  </a:cubicBezTo>
                  <a:cubicBezTo>
                    <a:pt x="17805" y="10281"/>
                    <a:pt x="17464" y="9213"/>
                    <a:pt x="16913" y="8351"/>
                  </a:cubicBezTo>
                  <a:cubicBezTo>
                    <a:pt x="16301" y="7393"/>
                    <a:pt x="15528" y="6846"/>
                    <a:pt x="14730" y="6694"/>
                  </a:cubicBezTo>
                  <a:cubicBezTo>
                    <a:pt x="14543" y="5154"/>
                    <a:pt x="14115" y="3687"/>
                    <a:pt x="13442" y="2490"/>
                  </a:cubicBezTo>
                  <a:cubicBezTo>
                    <a:pt x="12509" y="831"/>
                    <a:pt x="11285" y="0"/>
                    <a:pt x="10062" y="0"/>
                  </a:cubicBezTo>
                  <a:close/>
                </a:path>
              </a:pathLst>
            </a:custGeom>
            <a:gradFill>
              <a:gsLst>
                <a:gs pos="0">
                  <a:srgbClr val="666666">
                    <a:lumMod val="40000"/>
                    <a:lumOff val="60000"/>
                    <a:alpha val="40000"/>
                  </a:srgbClr>
                </a:gs>
                <a:gs pos="100000">
                  <a:srgbClr val="666666">
                    <a:lumMod val="40000"/>
                    <a:lumOff val="60000"/>
                    <a:alpha val="0"/>
                  </a:srgbClr>
                </a:gs>
              </a:gsLst>
              <a:lin ang="5400000" scaled="0"/>
            </a:gradFill>
            <a:ln w="12700">
              <a:gradFill>
                <a:gsLst>
                  <a:gs pos="0">
                    <a:srgbClr val="666666">
                      <a:lumMod val="40000"/>
                      <a:lumOff val="60000"/>
                      <a:alpha val="73000"/>
                    </a:srgbClr>
                  </a:gs>
                  <a:gs pos="100000">
                    <a:srgbClr val="666666">
                      <a:lumMod val="40000"/>
                      <a:lumOff val="60000"/>
                      <a:alpha val="0"/>
                    </a:srgbClr>
                  </a:gs>
                </a:gsLst>
                <a:lin ang="5400000" scaled="0"/>
              </a:gradFill>
              <a:miter lim="400000"/>
            </a:ln>
          </p:spPr>
          <p:txBody>
            <a:bodyPr lIns="15869" tIns="15869" rIns="15869" bIns="15869"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1pPr>
              <a:lvl2pPr marL="0" marR="0" indent="4572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2pPr>
              <a:lvl3pPr marL="0" marR="0" indent="9144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3pPr>
              <a:lvl4pPr marL="0" marR="0" indent="13716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4pPr>
              <a:lvl5pPr marL="0" marR="0" indent="18288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5pPr>
              <a:lvl6pPr marL="0" marR="0" indent="22860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6pPr>
              <a:lvl7pPr marL="0" marR="0" indent="27432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7pPr>
              <a:lvl8pPr marL="0" marR="0" indent="32004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8pPr>
              <a:lvl9pPr marL="0" marR="0" indent="36576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9pPr>
            </a:lstStyle>
            <a:p>
              <a:pPr marL="0" marR="0" lvl="0" indent="0" algn="ctr" defTabSz="257810" rtl="0" eaLnBrk="1" fontAlgn="auto" latinLnBrk="0" hangingPunct="0">
                <a:lnSpc>
                  <a:spcPct val="100000"/>
                </a:lnSpc>
                <a:spcBef>
                  <a:spcPts val="0"/>
                </a:spcBef>
                <a:spcAft>
                  <a:spcPts val="0"/>
                </a:spcAft>
                <a:buClrTx/>
                <a:buSzTx/>
                <a:buFontTx/>
                <a:buNone/>
                <a:defRPr/>
              </a:pPr>
              <a:endParaRPr kumimoji="0" sz="930" b="0" i="0" u="none" strike="noStrike" kern="0" cap="none" spc="0" normalizeH="0" baseline="0" noProof="0">
                <a:ln>
                  <a:noFill/>
                </a:ln>
                <a:solidFill>
                  <a:srgbClr val="FFFFFF"/>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文本框 141"/>
            <p:cNvSpPr txBox="1"/>
            <p:nvPr/>
          </p:nvSpPr>
          <p:spPr>
            <a:xfrm>
              <a:off x="8823707" y="4914399"/>
              <a:ext cx="1939434" cy="288000"/>
            </a:xfrm>
            <a:prstGeom prst="rect">
              <a:avLst/>
            </a:prstGeom>
            <a:ln w="3175">
              <a:miter lim="400000"/>
            </a:ln>
          </p:spPr>
          <p:txBody>
            <a:bodyPr lIns="12960" tIns="12960" rIns="12960" bIns="12960"/>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1pPr>
              <a:lvl2pPr marL="0" marR="0" indent="4572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2pPr>
              <a:lvl3pPr marL="0" marR="0" indent="9144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3pPr>
              <a:lvl4pPr marL="0" marR="0" indent="13716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4pPr>
              <a:lvl5pPr marL="0" marR="0" indent="18288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5pPr>
              <a:lvl6pPr marL="0" marR="0" indent="22860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6pPr>
              <a:lvl7pPr marL="0" marR="0" indent="27432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7pPr>
              <a:lvl8pPr marL="0" marR="0" indent="32004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8pPr>
              <a:lvl9pPr marL="0" marR="0" indent="36576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9pPr>
            </a:lstStyle>
            <a:p>
              <a:pPr marL="0" marR="0" lvl="0" indent="0" algn="ctr" defTabSz="1172845" rtl="0" eaLnBrk="1" fontAlgn="auto" latinLnBrk="0" hangingPunct="0">
                <a:lnSpc>
                  <a:spcPct val="100000"/>
                </a:lnSpc>
                <a:spcBef>
                  <a:spcPts val="0"/>
                </a:spcBef>
                <a:spcAft>
                  <a:spcPts val="0"/>
                </a:spcAft>
                <a:buClrTx/>
                <a:buSzTx/>
                <a:buFontTx/>
                <a:buNone/>
                <a:defRPr>
                  <a:latin typeface="FZLanTingHei-R-GBK"/>
                  <a:ea typeface="FZLanTingHei-R-GBK"/>
                  <a:cs typeface="FZLanTingHei-R-GBK"/>
                  <a:sym typeface="FZLanTingHei-R-GBK"/>
                </a:defRPr>
              </a:pPr>
              <a:r>
                <a:rPr kumimoji="0" sz="1600" b="1" i="0" u="none" strike="noStrike" kern="0" cap="none" spc="0" normalizeH="0" baseline="0" noProof="0" dirty="0" err="1">
                  <a:ln>
                    <a:noFill/>
                  </a:ln>
                  <a:solidFill>
                    <a:srgbClr val="000000"/>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rPr>
                <a:t>混合云部署</a:t>
              </a:r>
              <a:endParaRPr kumimoji="0" sz="1600" b="1"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sp>
          <p:nvSpPr>
            <p:cNvPr id="17" name="文本框 16"/>
            <p:cNvSpPr txBox="1"/>
            <p:nvPr/>
          </p:nvSpPr>
          <p:spPr>
            <a:xfrm>
              <a:off x="9017407" y="5328767"/>
              <a:ext cx="1552036" cy="294757"/>
            </a:xfrm>
            <a:prstGeom prst="rect">
              <a:avLst/>
            </a:prstGeom>
            <a:ln w="3175">
              <a:miter lim="400000"/>
            </a:ln>
          </p:spPr>
          <p:txBody>
            <a:bodyPr lIns="31535" tIns="31535" rIns="31535" bIns="31535"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1pPr>
              <a:lvl2pPr marL="0" marR="0" indent="4572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2pPr>
              <a:lvl3pPr marL="0" marR="0" indent="9144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3pPr>
              <a:lvl4pPr marL="0" marR="0" indent="13716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4pPr>
              <a:lvl5pPr marL="0" marR="0" indent="18288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5pPr>
              <a:lvl6pPr marL="0" marR="0" indent="22860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6pPr>
              <a:lvl7pPr marL="0" marR="0" indent="27432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7pPr>
              <a:lvl8pPr marL="0" marR="0" indent="32004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8pPr>
              <a:lvl9pPr marL="0" marR="0" indent="3657600" algn="ctr" defTabSz="198691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n-lt"/>
                  <a:ea typeface="+mn-ea"/>
                  <a:cs typeface="+mn-cs"/>
                  <a:sym typeface="Helvetica Neue" panose="02000503000000020004"/>
                </a:defRPr>
              </a:lvl9pPr>
            </a:lstStyle>
            <a:p>
              <a:pPr marL="0" marR="0" lvl="0" indent="0" algn="ctr" defTabSz="1172845" rtl="0" eaLnBrk="1" fontAlgn="auto" latinLnBrk="0" hangingPunct="0">
                <a:lnSpc>
                  <a:spcPct val="100000"/>
                </a:lnSpc>
                <a:spcBef>
                  <a:spcPts val="0"/>
                </a:spcBef>
                <a:spcAft>
                  <a:spcPts val="0"/>
                </a:spcAft>
                <a:buClrTx/>
                <a:buSzTx/>
                <a:buFontTx/>
                <a:buNone/>
                <a:defRPr>
                  <a:latin typeface="FZLanTingHei-R-GBK"/>
                  <a:ea typeface="FZLanTingHei-R-GBK"/>
                  <a:cs typeface="FZLanTingHei-R-GBK"/>
                  <a:sym typeface="FZLanTingHei-R-GBK"/>
                </a:defRPr>
              </a:pPr>
              <a:r>
                <a:rPr kumimoji="0" sz="1200" b="0" i="0" u="none" strike="noStrike" kern="0" cap="none" spc="0" normalizeH="0" baseline="0" noProof="0" dirty="0" err="1">
                  <a:ln>
                    <a:noFill/>
                  </a:ln>
                  <a:solidFill>
                    <a:srgbClr val="000000"/>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rPr>
                <a:t>HCS私有化部署</a:t>
              </a:r>
              <a:endParaRPr kumimoji="0" sz="120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grpSp>
      <p:sp>
        <p:nvSpPr>
          <p:cNvPr id="18" name="文本框 17"/>
          <p:cNvSpPr txBox="1"/>
          <p:nvPr/>
        </p:nvSpPr>
        <p:spPr>
          <a:xfrm>
            <a:off x="8164988" y="2118406"/>
            <a:ext cx="3241516" cy="307777"/>
          </a:xfrm>
          <a:prstGeom prst="rect">
            <a:avLst/>
          </a:prstGeom>
          <a:noFill/>
        </p:spPr>
        <p:txBody>
          <a:bodyPr wrap="square" rtlCol="0" anchor="ctr">
            <a:spAutoFit/>
          </a:bodyPr>
          <a:lstStyle>
            <a:defPPr>
              <a:defRPr lang="en-US"/>
            </a:defPPr>
            <a:lvl1pPr algn="ctr">
              <a:lnSpc>
                <a:spcPts val="3440"/>
              </a:lnSpc>
              <a:defRPr sz="1400" b="1">
                <a:solidFill>
                  <a:srgbClr val="0070C0"/>
                </a:solidFill>
                <a:latin typeface="微软雅黑" panose="020B0503020204020204" charset="-122"/>
                <a:ea typeface="微软雅黑" panose="020B050302020402020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三层架构，</a:t>
            </a:r>
            <a:r>
              <a:rPr kumimoji="0" lang="en-US" altLang="zh-CN" sz="14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100+</a:t>
            </a:r>
            <a:r>
              <a:rPr kumimoji="0" lang="zh-CN" altLang="en-US" sz="14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能力集，分层解耦</a:t>
            </a:r>
            <a:endParaRPr kumimoji="0" lang="zh-CN" altLang="en-US" sz="14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矩形 18"/>
          <p:cNvSpPr/>
          <p:nvPr/>
        </p:nvSpPr>
        <p:spPr>
          <a:xfrm>
            <a:off x="8256372" y="5146622"/>
            <a:ext cx="3057247" cy="307777"/>
          </a:xfrm>
          <a:prstGeom prst="rect">
            <a:avLst/>
          </a:prstGeom>
          <a:noFill/>
        </p:spPr>
        <p:txBody>
          <a:bodyPr wrap="square" rtlCol="0" anchor="ctr">
            <a:spAutoFit/>
          </a:bodyPr>
          <a:lstStyle/>
          <a:p>
            <a:pPr algn="ctr"/>
            <a:r>
              <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安全可信，三种模式，灵活部署</a:t>
            </a:r>
            <a:endPar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文本框 19"/>
          <p:cNvSpPr txBox="1"/>
          <p:nvPr/>
        </p:nvSpPr>
        <p:spPr>
          <a:xfrm>
            <a:off x="8090225" y="3582724"/>
            <a:ext cx="3391042" cy="307777"/>
          </a:xfrm>
          <a:prstGeom prst="rect">
            <a:avLst/>
          </a:prstGeom>
          <a:noFill/>
        </p:spPr>
        <p:txBody>
          <a:bodyPr wrap="square" rtlCol="0" anchor="ctr">
            <a:spAutoFit/>
          </a:bodyPr>
          <a:lstStyle>
            <a:defPPr>
              <a:defRPr lang="en-US"/>
            </a:defPPr>
            <a:lvl1pPr algn="ctr">
              <a:lnSpc>
                <a:spcPts val="3440"/>
              </a:lnSpc>
              <a:defRPr sz="1400" b="1">
                <a:solidFill>
                  <a:srgbClr val="0070C0"/>
                </a:solidFill>
                <a:latin typeface="微软雅黑" panose="020B0503020204020204" charset="-122"/>
                <a:ea typeface="微软雅黑" panose="020B0503020204020204" charset="-122"/>
              </a:defRPr>
            </a:lvl1p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三大工程化套件，</a:t>
            </a:r>
            <a:r>
              <a:rPr kumimoji="0" lang="en-US" altLang="zh-CN" sz="14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5</a:t>
            </a:r>
            <a:r>
              <a:rPr kumimoji="0" lang="zh-CN" altLang="en-US" sz="14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倍速开发行业大模型</a:t>
            </a:r>
            <a:endParaRPr kumimoji="0" lang="zh-CN" altLang="en-US" sz="14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1" name="组合 20"/>
          <p:cNvGrpSpPr/>
          <p:nvPr/>
        </p:nvGrpSpPr>
        <p:grpSpPr>
          <a:xfrm>
            <a:off x="8200137" y="2354621"/>
            <a:ext cx="3171218" cy="184588"/>
            <a:chOff x="1023007" y="4899727"/>
            <a:chExt cx="2138172" cy="65445"/>
          </a:xfrm>
        </p:grpSpPr>
        <p:sp>
          <p:nvSpPr>
            <p:cNvPr id="22" name="形状"/>
            <p:cNvSpPr/>
            <p:nvPr/>
          </p:nvSpPr>
          <p:spPr>
            <a:xfrm>
              <a:off x="1023007" y="4899727"/>
              <a:ext cx="2138172" cy="60693"/>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algn="ctr" defTabSz="1217930" hangingPunct="0">
                <a:defRPr sz="1400">
                  <a:solidFill>
                    <a:srgbClr val="5E5E5E"/>
                  </a:solidFill>
                </a:defRPr>
              </a:pPr>
              <a:endParaRPr sz="1000" kern="0">
                <a:solidFill>
                  <a:srgbClr val="221815"/>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23" name="直接连接符 22"/>
            <p:cNvCxnSpPr/>
            <p:nvPr/>
          </p:nvCxnSpPr>
          <p:spPr>
            <a:xfrm>
              <a:off x="1023007" y="4965172"/>
              <a:ext cx="2138172" cy="0"/>
            </a:xfrm>
            <a:prstGeom prst="line">
              <a:avLst/>
            </a:prstGeom>
            <a:noFill/>
            <a:ln w="12700" cap="flat">
              <a:solidFill>
                <a:srgbClr val="C7000B"/>
              </a:solidFill>
              <a:prstDash val="solid"/>
              <a:miter lim="800000"/>
            </a:ln>
            <a:effectLst/>
            <a:sp3d/>
          </p:spPr>
        </p:cxnSp>
      </p:grpSp>
      <p:grpSp>
        <p:nvGrpSpPr>
          <p:cNvPr id="24" name="组合 23"/>
          <p:cNvGrpSpPr/>
          <p:nvPr/>
        </p:nvGrpSpPr>
        <p:grpSpPr>
          <a:xfrm>
            <a:off x="8200137" y="5386712"/>
            <a:ext cx="3171218" cy="184588"/>
            <a:chOff x="1023007" y="4899727"/>
            <a:chExt cx="2138172" cy="65445"/>
          </a:xfrm>
        </p:grpSpPr>
        <p:sp>
          <p:nvSpPr>
            <p:cNvPr id="25" name="形状"/>
            <p:cNvSpPr/>
            <p:nvPr/>
          </p:nvSpPr>
          <p:spPr>
            <a:xfrm>
              <a:off x="1023007" y="4899727"/>
              <a:ext cx="2138172" cy="60693"/>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algn="ctr" defTabSz="1217930" hangingPunct="0">
                <a:defRPr sz="1400">
                  <a:solidFill>
                    <a:srgbClr val="5E5E5E"/>
                  </a:solidFill>
                </a:defRPr>
              </a:pPr>
              <a:endParaRPr sz="1000" kern="0">
                <a:solidFill>
                  <a:srgbClr val="221815"/>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26" name="直接连接符 25"/>
            <p:cNvCxnSpPr/>
            <p:nvPr/>
          </p:nvCxnSpPr>
          <p:spPr>
            <a:xfrm>
              <a:off x="1023007" y="4965172"/>
              <a:ext cx="2138172" cy="0"/>
            </a:xfrm>
            <a:prstGeom prst="line">
              <a:avLst/>
            </a:prstGeom>
            <a:noFill/>
            <a:ln w="12700" cap="flat">
              <a:solidFill>
                <a:srgbClr val="C7000B"/>
              </a:solidFill>
              <a:prstDash val="solid"/>
              <a:miter lim="800000"/>
            </a:ln>
            <a:effectLst/>
            <a:sp3d/>
          </p:spPr>
        </p:cxnSp>
      </p:grpSp>
      <p:grpSp>
        <p:nvGrpSpPr>
          <p:cNvPr id="27" name="组合 26"/>
          <p:cNvGrpSpPr/>
          <p:nvPr/>
        </p:nvGrpSpPr>
        <p:grpSpPr>
          <a:xfrm>
            <a:off x="8200137" y="3819995"/>
            <a:ext cx="3171218" cy="184588"/>
            <a:chOff x="1023007" y="4899727"/>
            <a:chExt cx="2138172" cy="65445"/>
          </a:xfrm>
        </p:grpSpPr>
        <p:sp>
          <p:nvSpPr>
            <p:cNvPr id="28" name="形状"/>
            <p:cNvSpPr/>
            <p:nvPr/>
          </p:nvSpPr>
          <p:spPr>
            <a:xfrm>
              <a:off x="1023007" y="4899727"/>
              <a:ext cx="2138172" cy="60693"/>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algn="ctr" defTabSz="1217930" hangingPunct="0">
                <a:defRPr sz="1400">
                  <a:solidFill>
                    <a:srgbClr val="5E5E5E"/>
                  </a:solidFill>
                </a:defRPr>
              </a:pPr>
              <a:endParaRPr sz="1000" kern="0">
                <a:solidFill>
                  <a:srgbClr val="221815"/>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29" name="直接连接符 28"/>
            <p:cNvCxnSpPr/>
            <p:nvPr/>
          </p:nvCxnSpPr>
          <p:spPr>
            <a:xfrm>
              <a:off x="1023007" y="4965172"/>
              <a:ext cx="2138172" cy="0"/>
            </a:xfrm>
            <a:prstGeom prst="line">
              <a:avLst/>
            </a:prstGeom>
            <a:noFill/>
            <a:ln w="12700" cap="flat">
              <a:solidFill>
                <a:srgbClr val="C7000B"/>
              </a:solidFill>
              <a:prstDash val="solid"/>
              <a:miter lim="800000"/>
            </a:ln>
            <a:effectLst/>
            <a:sp3d/>
          </p:spPr>
        </p:cxnSp>
      </p:grpSp>
      <p:sp>
        <p:nvSpPr>
          <p:cNvPr id="30" name="圆角矩形"/>
          <p:cNvSpPr/>
          <p:nvPr/>
        </p:nvSpPr>
        <p:spPr>
          <a:xfrm rot="5400000" flipH="1">
            <a:off x="6439726" y="2979950"/>
            <a:ext cx="2843456" cy="377899"/>
          </a:xfrm>
          <a:custGeom>
            <a:avLst/>
            <a:gdLst>
              <a:gd name="connsiteX0" fmla="*/ 0 w 2843451"/>
              <a:gd name="connsiteY0" fmla="*/ 0 h 367267"/>
              <a:gd name="connsiteX1" fmla="*/ 0 w 2843451"/>
              <a:gd name="connsiteY1" fmla="*/ 0 h 367267"/>
              <a:gd name="connsiteX2" fmla="*/ 2843451 w 2843451"/>
              <a:gd name="connsiteY2" fmla="*/ 0 h 367267"/>
              <a:gd name="connsiteX3" fmla="*/ 2843451 w 2843451"/>
              <a:gd name="connsiteY3" fmla="*/ 0 h 367267"/>
              <a:gd name="connsiteX4" fmla="*/ 2843451 w 2843451"/>
              <a:gd name="connsiteY4" fmla="*/ 367267 h 367267"/>
              <a:gd name="connsiteX5" fmla="*/ 2843451 w 2843451"/>
              <a:gd name="connsiteY5" fmla="*/ 367267 h 367267"/>
              <a:gd name="connsiteX6" fmla="*/ 0 w 2843451"/>
              <a:gd name="connsiteY6" fmla="*/ 367267 h 367267"/>
              <a:gd name="connsiteX7" fmla="*/ 0 w 2843451"/>
              <a:gd name="connsiteY7" fmla="*/ 367267 h 367267"/>
              <a:gd name="connsiteX8" fmla="*/ 0 w 2843451"/>
              <a:gd name="connsiteY8" fmla="*/ 0 h 367267"/>
              <a:gd name="connsiteX0-1" fmla="*/ 0 w 3034837"/>
              <a:gd name="connsiteY0-2" fmla="*/ 0 h 367267"/>
              <a:gd name="connsiteX1-3" fmla="*/ 0 w 3034837"/>
              <a:gd name="connsiteY1-4" fmla="*/ 0 h 367267"/>
              <a:gd name="connsiteX2-5" fmla="*/ 2843451 w 3034837"/>
              <a:gd name="connsiteY2-6" fmla="*/ 0 h 367267"/>
              <a:gd name="connsiteX3-7" fmla="*/ 2843451 w 3034837"/>
              <a:gd name="connsiteY3-8" fmla="*/ 0 h 367267"/>
              <a:gd name="connsiteX4-9" fmla="*/ 2843451 w 3034837"/>
              <a:gd name="connsiteY4-10" fmla="*/ 367267 h 367267"/>
              <a:gd name="connsiteX5-11" fmla="*/ 3034837 w 3034837"/>
              <a:gd name="connsiteY5-12" fmla="*/ 367267 h 367267"/>
              <a:gd name="connsiteX6-13" fmla="*/ 0 w 3034837"/>
              <a:gd name="connsiteY6-14" fmla="*/ 367267 h 367267"/>
              <a:gd name="connsiteX7-15" fmla="*/ 0 w 3034837"/>
              <a:gd name="connsiteY7-16" fmla="*/ 367267 h 367267"/>
              <a:gd name="connsiteX8-17" fmla="*/ 0 w 3034837"/>
              <a:gd name="connsiteY8-18" fmla="*/ 0 h 367267"/>
              <a:gd name="connsiteX0-19" fmla="*/ 0 w 3034837"/>
              <a:gd name="connsiteY0-20" fmla="*/ 0 h 367267"/>
              <a:gd name="connsiteX1-21" fmla="*/ 0 w 3034837"/>
              <a:gd name="connsiteY1-22" fmla="*/ 0 h 367267"/>
              <a:gd name="connsiteX2-23" fmla="*/ 2843451 w 3034837"/>
              <a:gd name="connsiteY2-24" fmla="*/ 0 h 367267"/>
              <a:gd name="connsiteX3-25" fmla="*/ 2843451 w 3034837"/>
              <a:gd name="connsiteY3-26" fmla="*/ 0 h 367267"/>
              <a:gd name="connsiteX4-27" fmla="*/ 2928511 w 3034837"/>
              <a:gd name="connsiteY4-28" fmla="*/ 175881 h 367267"/>
              <a:gd name="connsiteX5-29" fmla="*/ 3034837 w 3034837"/>
              <a:gd name="connsiteY5-30" fmla="*/ 367267 h 367267"/>
              <a:gd name="connsiteX6-31" fmla="*/ 0 w 3034837"/>
              <a:gd name="connsiteY6-32" fmla="*/ 367267 h 367267"/>
              <a:gd name="connsiteX7-33" fmla="*/ 0 w 3034837"/>
              <a:gd name="connsiteY7-34" fmla="*/ 367267 h 367267"/>
              <a:gd name="connsiteX8-35" fmla="*/ 0 w 3034837"/>
              <a:gd name="connsiteY8-36" fmla="*/ 0 h 367267"/>
              <a:gd name="connsiteX0-37" fmla="*/ 0 w 3034837"/>
              <a:gd name="connsiteY0-38" fmla="*/ 0 h 367267"/>
              <a:gd name="connsiteX1-39" fmla="*/ 0 w 3034837"/>
              <a:gd name="connsiteY1-40" fmla="*/ 0 h 367267"/>
              <a:gd name="connsiteX2-41" fmla="*/ 2843451 w 3034837"/>
              <a:gd name="connsiteY2-42" fmla="*/ 0 h 367267"/>
              <a:gd name="connsiteX3-43" fmla="*/ 2843451 w 3034837"/>
              <a:gd name="connsiteY3-44" fmla="*/ 0 h 367267"/>
              <a:gd name="connsiteX4-45" fmla="*/ 3034837 w 3034837"/>
              <a:gd name="connsiteY4-46" fmla="*/ 367267 h 367267"/>
              <a:gd name="connsiteX5-47" fmla="*/ 0 w 3034837"/>
              <a:gd name="connsiteY5-48" fmla="*/ 367267 h 367267"/>
              <a:gd name="connsiteX6-49" fmla="*/ 0 w 3034837"/>
              <a:gd name="connsiteY6-50" fmla="*/ 367267 h 367267"/>
              <a:gd name="connsiteX7-51" fmla="*/ 0 w 3034837"/>
              <a:gd name="connsiteY7-52" fmla="*/ 0 h 367267"/>
              <a:gd name="connsiteX0-53" fmla="*/ 116958 w 3151795"/>
              <a:gd name="connsiteY0-54" fmla="*/ 0 h 367267"/>
              <a:gd name="connsiteX1-55" fmla="*/ 116958 w 3151795"/>
              <a:gd name="connsiteY1-56" fmla="*/ 0 h 367267"/>
              <a:gd name="connsiteX2-57" fmla="*/ 2960409 w 3151795"/>
              <a:gd name="connsiteY2-58" fmla="*/ 0 h 367267"/>
              <a:gd name="connsiteX3-59" fmla="*/ 2960409 w 3151795"/>
              <a:gd name="connsiteY3-60" fmla="*/ 0 h 367267"/>
              <a:gd name="connsiteX4-61" fmla="*/ 3151795 w 3151795"/>
              <a:gd name="connsiteY4-62" fmla="*/ 367267 h 367267"/>
              <a:gd name="connsiteX5-63" fmla="*/ 116958 w 3151795"/>
              <a:gd name="connsiteY5-64" fmla="*/ 367267 h 367267"/>
              <a:gd name="connsiteX6-65" fmla="*/ 0 w 3151795"/>
              <a:gd name="connsiteY6-66" fmla="*/ 367267 h 367267"/>
              <a:gd name="connsiteX7-67" fmla="*/ 116958 w 3151795"/>
              <a:gd name="connsiteY7-68" fmla="*/ 0 h 367267"/>
              <a:gd name="connsiteX0-69" fmla="*/ 116958 w 3024205"/>
              <a:gd name="connsiteY0-70" fmla="*/ 0 h 367267"/>
              <a:gd name="connsiteX1-71" fmla="*/ 116958 w 3024205"/>
              <a:gd name="connsiteY1-72" fmla="*/ 0 h 367267"/>
              <a:gd name="connsiteX2-73" fmla="*/ 2960409 w 3024205"/>
              <a:gd name="connsiteY2-74" fmla="*/ 0 h 367267"/>
              <a:gd name="connsiteX3-75" fmla="*/ 2960409 w 3024205"/>
              <a:gd name="connsiteY3-76" fmla="*/ 0 h 367267"/>
              <a:gd name="connsiteX4-77" fmla="*/ 3024205 w 3024205"/>
              <a:gd name="connsiteY4-78" fmla="*/ 367267 h 367267"/>
              <a:gd name="connsiteX5-79" fmla="*/ 116958 w 3024205"/>
              <a:gd name="connsiteY5-80" fmla="*/ 367267 h 367267"/>
              <a:gd name="connsiteX6-81" fmla="*/ 0 w 3024205"/>
              <a:gd name="connsiteY6-82" fmla="*/ 367267 h 367267"/>
              <a:gd name="connsiteX7-83" fmla="*/ 116958 w 3024205"/>
              <a:gd name="connsiteY7-84" fmla="*/ 0 h 367267"/>
              <a:gd name="connsiteX0-85" fmla="*/ 116958 w 3024205"/>
              <a:gd name="connsiteY0-86" fmla="*/ 0 h 377899"/>
              <a:gd name="connsiteX1-87" fmla="*/ 116958 w 3024205"/>
              <a:gd name="connsiteY1-88" fmla="*/ 0 h 377899"/>
              <a:gd name="connsiteX2-89" fmla="*/ 2960409 w 3024205"/>
              <a:gd name="connsiteY2-90" fmla="*/ 0 h 377899"/>
              <a:gd name="connsiteX3-91" fmla="*/ 2960409 w 3024205"/>
              <a:gd name="connsiteY3-92" fmla="*/ 0 h 377899"/>
              <a:gd name="connsiteX4-93" fmla="*/ 3024205 w 3024205"/>
              <a:gd name="connsiteY4-94" fmla="*/ 377899 h 377899"/>
              <a:gd name="connsiteX5-95" fmla="*/ 116958 w 3024205"/>
              <a:gd name="connsiteY5-96" fmla="*/ 367267 h 377899"/>
              <a:gd name="connsiteX6-97" fmla="*/ 0 w 3024205"/>
              <a:gd name="connsiteY6-98" fmla="*/ 367267 h 377899"/>
              <a:gd name="connsiteX7-99" fmla="*/ 116958 w 3024205"/>
              <a:gd name="connsiteY7-100" fmla="*/ 0 h 377899"/>
              <a:gd name="connsiteX0-101" fmla="*/ 116958 w 2992307"/>
              <a:gd name="connsiteY0-102" fmla="*/ 0 h 377899"/>
              <a:gd name="connsiteX1-103" fmla="*/ 116958 w 2992307"/>
              <a:gd name="connsiteY1-104" fmla="*/ 0 h 377899"/>
              <a:gd name="connsiteX2-105" fmla="*/ 2960409 w 2992307"/>
              <a:gd name="connsiteY2-106" fmla="*/ 0 h 377899"/>
              <a:gd name="connsiteX3-107" fmla="*/ 2960409 w 2992307"/>
              <a:gd name="connsiteY3-108" fmla="*/ 0 h 377899"/>
              <a:gd name="connsiteX4-109" fmla="*/ 2992307 w 2992307"/>
              <a:gd name="connsiteY4-110" fmla="*/ 377899 h 377899"/>
              <a:gd name="connsiteX5-111" fmla="*/ 116958 w 2992307"/>
              <a:gd name="connsiteY5-112" fmla="*/ 367267 h 377899"/>
              <a:gd name="connsiteX6-113" fmla="*/ 0 w 2992307"/>
              <a:gd name="connsiteY6-114" fmla="*/ 367267 h 377899"/>
              <a:gd name="connsiteX7-115" fmla="*/ 116958 w 2992307"/>
              <a:gd name="connsiteY7-116" fmla="*/ 0 h 377899"/>
              <a:gd name="connsiteX0-117" fmla="*/ 63795 w 2939144"/>
              <a:gd name="connsiteY0-118" fmla="*/ 0 h 377899"/>
              <a:gd name="connsiteX1-119" fmla="*/ 63795 w 2939144"/>
              <a:gd name="connsiteY1-120" fmla="*/ 0 h 377899"/>
              <a:gd name="connsiteX2-121" fmla="*/ 2907246 w 2939144"/>
              <a:gd name="connsiteY2-122" fmla="*/ 0 h 377899"/>
              <a:gd name="connsiteX3-123" fmla="*/ 2907246 w 2939144"/>
              <a:gd name="connsiteY3-124" fmla="*/ 0 h 377899"/>
              <a:gd name="connsiteX4-125" fmla="*/ 2939144 w 2939144"/>
              <a:gd name="connsiteY4-126" fmla="*/ 377899 h 377899"/>
              <a:gd name="connsiteX5-127" fmla="*/ 63795 w 2939144"/>
              <a:gd name="connsiteY5-128" fmla="*/ 367267 h 377899"/>
              <a:gd name="connsiteX6-129" fmla="*/ 0 w 2939144"/>
              <a:gd name="connsiteY6-130" fmla="*/ 356635 h 377899"/>
              <a:gd name="connsiteX7-131" fmla="*/ 63795 w 2939144"/>
              <a:gd name="connsiteY7-132" fmla="*/ 0 h 3778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939144" h="377899">
                <a:moveTo>
                  <a:pt x="63795" y="0"/>
                </a:moveTo>
                <a:lnTo>
                  <a:pt x="63795" y="0"/>
                </a:lnTo>
                <a:lnTo>
                  <a:pt x="2907246" y="0"/>
                </a:lnTo>
                <a:lnTo>
                  <a:pt x="2907246" y="0"/>
                </a:lnTo>
                <a:lnTo>
                  <a:pt x="2939144" y="377899"/>
                </a:lnTo>
                <a:lnTo>
                  <a:pt x="63795" y="367267"/>
                </a:lnTo>
                <a:lnTo>
                  <a:pt x="0" y="356635"/>
                </a:lnTo>
                <a:lnTo>
                  <a:pt x="63795" y="0"/>
                </a:lnTo>
                <a:close/>
              </a:path>
            </a:pathLst>
          </a:custGeom>
          <a:gradFill>
            <a:gsLst>
              <a:gs pos="0">
                <a:srgbClr val="666666">
                  <a:lumMod val="20000"/>
                  <a:lumOff val="80000"/>
                  <a:alpha val="50000"/>
                </a:srgbClr>
              </a:gs>
              <a:gs pos="100000">
                <a:srgbClr val="FFFFFF">
                  <a:lumMod val="95000"/>
                  <a:alpha val="0"/>
                </a:srgbClr>
              </a:gs>
            </a:gsLst>
            <a:lin ang="5400000" scaled="1"/>
          </a:gradFill>
          <a:ln w="6350" cap="flat" cmpd="sng" algn="ctr">
            <a:noFill/>
            <a:prstDash val="solid"/>
          </a:ln>
          <a:effectLst/>
        </p:spPr>
        <p:txBody>
          <a:bodyPr rtlCol="0" anchor="ctr"/>
          <a:lstStyle/>
          <a:p>
            <a:pPr algn="ctr" defTabSz="1386840">
              <a:defRPr/>
            </a:pPr>
            <a:endParaRPr sz="800" kern="0">
              <a:solidFill>
                <a:prstClr val="white">
                  <a:lumMod val="95000"/>
                </a:prst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平行四边形 30"/>
          <p:cNvSpPr/>
          <p:nvPr/>
        </p:nvSpPr>
        <p:spPr>
          <a:xfrm>
            <a:off x="615158" y="3605053"/>
            <a:ext cx="1659092" cy="163060"/>
          </a:xfrm>
          <a:prstGeom prst="parallelogram">
            <a:avLst>
              <a:gd name="adj" fmla="val 298926"/>
            </a:avLst>
          </a:prstGeom>
          <a:gradFill>
            <a:gsLst>
              <a:gs pos="0">
                <a:srgbClr val="666666">
                  <a:lumMod val="60000"/>
                  <a:lumOff val="40000"/>
                  <a:alpha val="0"/>
                </a:srgbClr>
              </a:gs>
              <a:gs pos="100000">
                <a:srgbClr val="666666">
                  <a:lumMod val="60000"/>
                  <a:lumOff val="40000"/>
                  <a:alpha val="20000"/>
                </a:srgbClr>
              </a:gs>
            </a:gsLst>
            <a:lin ang="5400000" scaled="0"/>
          </a:gradFill>
          <a:ln w="12700" cap="flat" cmpd="sng" algn="ctr">
            <a:noFill/>
            <a:prstDash val="solid"/>
            <a:miter lim="800000"/>
          </a:ln>
          <a:effectLst/>
        </p:spPr>
        <p:txBody>
          <a:bodyPr rtlCol="0" anchor="ctr"/>
          <a:lstStyle/>
          <a:p>
            <a:pPr algn="ctr" defTabSz="913765">
              <a:defRPr/>
            </a:pPr>
            <a:endParaRPr lang="zh-CN" altLang="en-US" sz="18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2" name="矩形 31"/>
          <p:cNvSpPr/>
          <p:nvPr/>
        </p:nvSpPr>
        <p:spPr>
          <a:xfrm>
            <a:off x="615253" y="3768113"/>
            <a:ext cx="1236632" cy="815305"/>
          </a:xfrm>
          <a:prstGeom prst="rect">
            <a:avLst/>
          </a:prstGeom>
          <a:gradFill flip="none" rotWithShape="1">
            <a:gsLst>
              <a:gs pos="0">
                <a:srgbClr val="666666">
                  <a:lumMod val="60000"/>
                  <a:lumOff val="40000"/>
                  <a:alpha val="0"/>
                </a:srgbClr>
              </a:gs>
              <a:gs pos="100000">
                <a:srgbClr val="666666">
                  <a:lumMod val="60000"/>
                  <a:lumOff val="40000"/>
                  <a:alpha val="10000"/>
                </a:srgbClr>
              </a:gs>
            </a:gsLst>
            <a:path path="circle">
              <a:fillToRect l="50000" t="50000" r="50000" b="50000"/>
            </a:path>
            <a:tileRect/>
          </a:gradFill>
          <a:ln w="12700" cap="flat" cmpd="sng" algn="ctr">
            <a:noFill/>
            <a:prstDash val="solid"/>
            <a:miter lim="800000"/>
          </a:ln>
          <a:effectLst/>
        </p:spPr>
        <p:txBody>
          <a:bodyPr rtlCol="0" anchor="ctr"/>
          <a:lstStyle/>
          <a:p>
            <a:pPr algn="ctr" defTabSz="913765">
              <a:defRPr/>
            </a:pPr>
            <a:endParaRPr lang="zh-CN" altLang="en-US" sz="18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3" name="平行四边形 32"/>
          <p:cNvSpPr/>
          <p:nvPr/>
        </p:nvSpPr>
        <p:spPr>
          <a:xfrm>
            <a:off x="615253" y="4420358"/>
            <a:ext cx="1659092" cy="163060"/>
          </a:xfrm>
          <a:prstGeom prst="parallelogram">
            <a:avLst>
              <a:gd name="adj" fmla="val 298926"/>
            </a:avLst>
          </a:prstGeom>
          <a:gradFill>
            <a:gsLst>
              <a:gs pos="0">
                <a:srgbClr val="666666">
                  <a:lumMod val="60000"/>
                  <a:lumOff val="40000"/>
                  <a:alpha val="0"/>
                </a:srgbClr>
              </a:gs>
              <a:gs pos="100000">
                <a:srgbClr val="666666">
                  <a:lumMod val="60000"/>
                  <a:lumOff val="40000"/>
                  <a:alpha val="20000"/>
                </a:srgbClr>
              </a:gs>
            </a:gsLst>
            <a:lin ang="5400000" scaled="0"/>
          </a:gradFill>
          <a:ln w="12700" cap="flat" cmpd="sng" algn="ctr">
            <a:noFill/>
            <a:prstDash val="solid"/>
            <a:miter lim="800000"/>
          </a:ln>
          <a:effectLst/>
        </p:spPr>
        <p:txBody>
          <a:bodyPr rtlCol="0" anchor="ctr"/>
          <a:lstStyle/>
          <a:p>
            <a:pPr algn="ctr" defTabSz="913765">
              <a:defRPr/>
            </a:pPr>
            <a:endParaRPr lang="zh-CN" altLang="en-US" sz="18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4" name="平行四边形 33"/>
          <p:cNvSpPr/>
          <p:nvPr/>
        </p:nvSpPr>
        <p:spPr>
          <a:xfrm rot="16200000" flipV="1">
            <a:off x="1591677" y="3840559"/>
            <a:ext cx="1003061" cy="482651"/>
          </a:xfrm>
          <a:prstGeom prst="parallelogram">
            <a:avLst>
              <a:gd name="adj" fmla="val 33480"/>
            </a:avLst>
          </a:prstGeom>
          <a:gradFill>
            <a:gsLst>
              <a:gs pos="0">
                <a:srgbClr val="DAE3F3">
                  <a:alpha val="0"/>
                </a:srgbClr>
              </a:gs>
              <a:gs pos="100000">
                <a:srgbClr val="DAE3F3">
                  <a:alpha val="10000"/>
                </a:srgbClr>
              </a:gs>
            </a:gsLst>
            <a:lin ang="5400000" scaled="0"/>
          </a:gradFill>
          <a:ln w="12700" cap="flat" cmpd="sng" algn="ctr">
            <a:noFill/>
            <a:prstDash val="solid"/>
            <a:miter lim="800000"/>
          </a:ln>
          <a:effectLst/>
        </p:spPr>
        <p:txBody>
          <a:bodyPr rtlCol="0" anchor="ctr"/>
          <a:lstStyle/>
          <a:p>
            <a:pPr algn="ctr" defTabSz="913765">
              <a:defRPr/>
            </a:pPr>
            <a:endParaRPr lang="zh-CN" altLang="en-US" sz="18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5" name="矩形 34"/>
          <p:cNvSpPr/>
          <p:nvPr/>
        </p:nvSpPr>
        <p:spPr>
          <a:xfrm>
            <a:off x="1956422" y="3768115"/>
            <a:ext cx="5837042" cy="815305"/>
          </a:xfrm>
          <a:prstGeom prst="rect">
            <a:avLst/>
          </a:prstGeom>
          <a:gradFill flip="none" rotWithShape="1">
            <a:gsLst>
              <a:gs pos="0">
                <a:srgbClr val="666666">
                  <a:lumMod val="60000"/>
                  <a:lumOff val="40000"/>
                  <a:alpha val="0"/>
                </a:srgbClr>
              </a:gs>
              <a:gs pos="100000">
                <a:srgbClr val="666666">
                  <a:lumMod val="60000"/>
                  <a:lumOff val="40000"/>
                  <a:alpha val="10000"/>
                </a:srgbClr>
              </a:gs>
            </a:gsLst>
            <a:path path="circle">
              <a:fillToRect l="50000" t="50000" r="50000" b="50000"/>
            </a:path>
            <a:tileRect/>
          </a:gradFill>
          <a:ln w="12700" cap="flat" cmpd="sng" algn="ctr">
            <a:noFill/>
            <a:prstDash val="solid"/>
            <a:miter lim="800000"/>
          </a:ln>
          <a:effectLst/>
        </p:spPr>
        <p:txBody>
          <a:bodyPr rtlCol="0" anchor="ctr"/>
          <a:lstStyle/>
          <a:p>
            <a:pPr algn="ctr" defTabSz="913765">
              <a:defRPr/>
            </a:pPr>
            <a:endParaRPr lang="zh-CN" altLang="en-US" sz="18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6" name="梯形 35"/>
          <p:cNvSpPr/>
          <p:nvPr/>
        </p:nvSpPr>
        <p:spPr>
          <a:xfrm>
            <a:off x="1956422" y="3605054"/>
            <a:ext cx="5317487" cy="163061"/>
          </a:xfrm>
          <a:prstGeom prst="trapezoid">
            <a:avLst>
              <a:gd name="adj" fmla="val 313070"/>
            </a:avLst>
          </a:prstGeom>
          <a:gradFill>
            <a:gsLst>
              <a:gs pos="0">
                <a:srgbClr val="666666">
                  <a:lumMod val="60000"/>
                  <a:lumOff val="40000"/>
                  <a:alpha val="0"/>
                </a:srgbClr>
              </a:gs>
              <a:gs pos="100000">
                <a:srgbClr val="666666">
                  <a:lumMod val="60000"/>
                  <a:lumOff val="40000"/>
                  <a:alpha val="20000"/>
                </a:srgbClr>
              </a:gs>
            </a:gsLst>
            <a:lin ang="5400000" scaled="0"/>
          </a:gradFill>
          <a:ln w="12700" cap="flat" cmpd="sng" algn="ctr">
            <a:noFill/>
            <a:prstDash val="solid"/>
            <a:miter lim="800000"/>
          </a:ln>
          <a:effectLst/>
        </p:spPr>
        <p:txBody>
          <a:bodyPr rtlCol="0" anchor="ctr"/>
          <a:lstStyle/>
          <a:p>
            <a:pPr algn="ctr" defTabSz="913765">
              <a:defRPr/>
            </a:pPr>
            <a:endParaRPr lang="zh-CN" altLang="en-US" sz="18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7" name="梯形 36"/>
          <p:cNvSpPr/>
          <p:nvPr/>
        </p:nvSpPr>
        <p:spPr>
          <a:xfrm>
            <a:off x="1955719" y="4420359"/>
            <a:ext cx="5317487" cy="163061"/>
          </a:xfrm>
          <a:prstGeom prst="trapezoid">
            <a:avLst>
              <a:gd name="adj" fmla="val 313070"/>
            </a:avLst>
          </a:prstGeom>
          <a:gradFill>
            <a:gsLst>
              <a:gs pos="0">
                <a:srgbClr val="666666">
                  <a:lumMod val="60000"/>
                  <a:lumOff val="40000"/>
                  <a:alpha val="0"/>
                </a:srgbClr>
              </a:gs>
              <a:gs pos="100000">
                <a:srgbClr val="666666">
                  <a:lumMod val="60000"/>
                  <a:lumOff val="40000"/>
                  <a:alpha val="20000"/>
                </a:srgbClr>
              </a:gs>
            </a:gsLst>
            <a:lin ang="5400000" scaled="0"/>
          </a:gradFill>
          <a:ln w="12700" cap="flat" cmpd="sng" algn="ctr">
            <a:noFill/>
            <a:prstDash val="solid"/>
            <a:miter lim="800000"/>
          </a:ln>
          <a:effectLst/>
        </p:spPr>
        <p:txBody>
          <a:bodyPr rtlCol="0" anchor="ctr"/>
          <a:lstStyle/>
          <a:p>
            <a:pPr algn="ctr" defTabSz="913765">
              <a:defRPr/>
            </a:pPr>
            <a:endParaRPr lang="zh-CN" altLang="en-US" sz="18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8" name="平行四边形 37"/>
          <p:cNvSpPr/>
          <p:nvPr/>
        </p:nvSpPr>
        <p:spPr>
          <a:xfrm>
            <a:off x="615158" y="2583240"/>
            <a:ext cx="1659092" cy="163060"/>
          </a:xfrm>
          <a:prstGeom prst="parallelogram">
            <a:avLst>
              <a:gd name="adj" fmla="val 298926"/>
            </a:avLst>
          </a:prstGeom>
          <a:gradFill>
            <a:gsLst>
              <a:gs pos="0">
                <a:srgbClr val="666666">
                  <a:lumMod val="60000"/>
                  <a:lumOff val="40000"/>
                  <a:alpha val="0"/>
                </a:srgbClr>
              </a:gs>
              <a:gs pos="100000">
                <a:srgbClr val="666666">
                  <a:lumMod val="60000"/>
                  <a:lumOff val="40000"/>
                  <a:alpha val="20000"/>
                </a:srgbClr>
              </a:gs>
            </a:gsLst>
            <a:lin ang="5400000" scaled="0"/>
          </a:gradFill>
          <a:ln w="12700" cap="flat" cmpd="sng" algn="ctr">
            <a:noFill/>
            <a:prstDash val="solid"/>
            <a:miter lim="800000"/>
          </a:ln>
          <a:effectLst/>
        </p:spPr>
        <p:txBody>
          <a:bodyPr rtlCol="0" anchor="ctr"/>
          <a:lstStyle/>
          <a:p>
            <a:pPr algn="ctr" defTabSz="913765">
              <a:defRPr/>
            </a:pPr>
            <a:endParaRPr lang="zh-CN" altLang="en-US" sz="18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39" name="矩形 38"/>
          <p:cNvSpPr/>
          <p:nvPr/>
        </p:nvSpPr>
        <p:spPr>
          <a:xfrm>
            <a:off x="615253" y="2746300"/>
            <a:ext cx="1236632" cy="815305"/>
          </a:xfrm>
          <a:prstGeom prst="rect">
            <a:avLst/>
          </a:prstGeom>
          <a:gradFill flip="none" rotWithShape="1">
            <a:gsLst>
              <a:gs pos="0">
                <a:srgbClr val="666666">
                  <a:lumMod val="60000"/>
                  <a:lumOff val="40000"/>
                  <a:alpha val="0"/>
                </a:srgbClr>
              </a:gs>
              <a:gs pos="100000">
                <a:srgbClr val="666666">
                  <a:lumMod val="60000"/>
                  <a:lumOff val="40000"/>
                  <a:alpha val="10000"/>
                </a:srgbClr>
              </a:gs>
            </a:gsLst>
            <a:path path="circle">
              <a:fillToRect l="50000" t="50000" r="50000" b="50000"/>
            </a:path>
            <a:tileRect/>
          </a:gradFill>
          <a:ln w="12700" cap="flat" cmpd="sng" algn="ctr">
            <a:noFill/>
            <a:prstDash val="solid"/>
            <a:miter lim="800000"/>
          </a:ln>
          <a:effectLst/>
        </p:spPr>
        <p:txBody>
          <a:bodyPr rtlCol="0" anchor="ctr"/>
          <a:lstStyle/>
          <a:p>
            <a:pPr algn="ctr" defTabSz="913765">
              <a:defRPr/>
            </a:pPr>
            <a:endParaRPr lang="zh-CN" altLang="en-US" sz="18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0" name="平行四边形 39"/>
          <p:cNvSpPr/>
          <p:nvPr/>
        </p:nvSpPr>
        <p:spPr>
          <a:xfrm>
            <a:off x="615253" y="3398544"/>
            <a:ext cx="1659092" cy="163060"/>
          </a:xfrm>
          <a:prstGeom prst="parallelogram">
            <a:avLst>
              <a:gd name="adj" fmla="val 298926"/>
            </a:avLst>
          </a:prstGeom>
          <a:gradFill>
            <a:gsLst>
              <a:gs pos="0">
                <a:srgbClr val="666666">
                  <a:lumMod val="60000"/>
                  <a:lumOff val="40000"/>
                  <a:alpha val="0"/>
                </a:srgbClr>
              </a:gs>
              <a:gs pos="100000">
                <a:srgbClr val="666666">
                  <a:lumMod val="60000"/>
                  <a:lumOff val="40000"/>
                  <a:alpha val="20000"/>
                </a:srgbClr>
              </a:gs>
            </a:gsLst>
            <a:lin ang="5400000" scaled="0"/>
          </a:gradFill>
          <a:ln w="12700" cap="flat" cmpd="sng" algn="ctr">
            <a:noFill/>
            <a:prstDash val="solid"/>
            <a:miter lim="800000"/>
          </a:ln>
          <a:effectLst/>
        </p:spPr>
        <p:txBody>
          <a:bodyPr rtlCol="0" anchor="ctr"/>
          <a:lstStyle/>
          <a:p>
            <a:pPr algn="ctr" defTabSz="913765">
              <a:defRPr/>
            </a:pPr>
            <a:endParaRPr lang="zh-CN" altLang="en-US" sz="18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1" name="平行四边形 40"/>
          <p:cNvSpPr/>
          <p:nvPr/>
        </p:nvSpPr>
        <p:spPr>
          <a:xfrm rot="16200000" flipV="1">
            <a:off x="1591677" y="2818745"/>
            <a:ext cx="1003061" cy="482651"/>
          </a:xfrm>
          <a:prstGeom prst="parallelogram">
            <a:avLst>
              <a:gd name="adj" fmla="val 33480"/>
            </a:avLst>
          </a:prstGeom>
          <a:gradFill>
            <a:gsLst>
              <a:gs pos="0">
                <a:srgbClr val="DAE3F3">
                  <a:alpha val="0"/>
                </a:srgbClr>
              </a:gs>
              <a:gs pos="100000">
                <a:srgbClr val="DAE3F3">
                  <a:alpha val="10000"/>
                </a:srgbClr>
              </a:gs>
            </a:gsLst>
            <a:lin ang="5400000" scaled="0"/>
          </a:gradFill>
          <a:ln w="12700" cap="flat" cmpd="sng" algn="ctr">
            <a:noFill/>
            <a:prstDash val="solid"/>
            <a:miter lim="800000"/>
          </a:ln>
          <a:effectLst/>
        </p:spPr>
        <p:txBody>
          <a:bodyPr rtlCol="0" anchor="ctr"/>
          <a:lstStyle/>
          <a:p>
            <a:pPr algn="ctr" defTabSz="913765">
              <a:defRPr/>
            </a:pPr>
            <a:endParaRPr lang="zh-CN" altLang="en-US" sz="18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2" name="矩形 41"/>
          <p:cNvSpPr/>
          <p:nvPr/>
        </p:nvSpPr>
        <p:spPr>
          <a:xfrm>
            <a:off x="1956421" y="2746301"/>
            <a:ext cx="5840555" cy="815305"/>
          </a:xfrm>
          <a:prstGeom prst="rect">
            <a:avLst/>
          </a:prstGeom>
          <a:gradFill flip="none" rotWithShape="1">
            <a:gsLst>
              <a:gs pos="0">
                <a:srgbClr val="666666">
                  <a:lumMod val="60000"/>
                  <a:lumOff val="40000"/>
                  <a:alpha val="0"/>
                </a:srgbClr>
              </a:gs>
              <a:gs pos="100000">
                <a:srgbClr val="666666">
                  <a:lumMod val="60000"/>
                  <a:lumOff val="40000"/>
                  <a:alpha val="10000"/>
                </a:srgbClr>
              </a:gs>
            </a:gsLst>
            <a:path path="circle">
              <a:fillToRect l="50000" t="50000" r="50000" b="50000"/>
            </a:path>
            <a:tileRect/>
          </a:gradFill>
          <a:ln w="12700" cap="flat" cmpd="sng" algn="ctr">
            <a:noFill/>
            <a:prstDash val="solid"/>
            <a:miter lim="800000"/>
          </a:ln>
          <a:effectLst/>
        </p:spPr>
        <p:txBody>
          <a:bodyPr rtlCol="0" anchor="ctr"/>
          <a:lstStyle/>
          <a:p>
            <a:pPr algn="ctr" defTabSz="913765">
              <a:defRPr/>
            </a:pPr>
            <a:endParaRPr lang="zh-CN" altLang="en-US" sz="18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3" name="梯形 42"/>
          <p:cNvSpPr/>
          <p:nvPr/>
        </p:nvSpPr>
        <p:spPr>
          <a:xfrm>
            <a:off x="1956422" y="2583240"/>
            <a:ext cx="5317487" cy="163060"/>
          </a:xfrm>
          <a:prstGeom prst="trapezoid">
            <a:avLst>
              <a:gd name="adj" fmla="val 313070"/>
            </a:avLst>
          </a:prstGeom>
          <a:gradFill>
            <a:gsLst>
              <a:gs pos="0">
                <a:srgbClr val="666666">
                  <a:lumMod val="60000"/>
                  <a:lumOff val="40000"/>
                  <a:alpha val="0"/>
                </a:srgbClr>
              </a:gs>
              <a:gs pos="100000">
                <a:srgbClr val="666666">
                  <a:lumMod val="60000"/>
                  <a:lumOff val="40000"/>
                  <a:alpha val="20000"/>
                </a:srgbClr>
              </a:gs>
            </a:gsLst>
            <a:lin ang="5400000" scaled="0"/>
          </a:gradFill>
          <a:ln w="12700" cap="flat" cmpd="sng" algn="ctr">
            <a:noFill/>
            <a:prstDash val="solid"/>
            <a:miter lim="800000"/>
          </a:ln>
          <a:effectLst/>
        </p:spPr>
        <p:txBody>
          <a:bodyPr rtlCol="0" anchor="ctr"/>
          <a:lstStyle/>
          <a:p>
            <a:pPr algn="ctr" defTabSz="913765">
              <a:defRPr/>
            </a:pPr>
            <a:endParaRPr lang="zh-CN" altLang="en-US" sz="18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4" name="梯形 43"/>
          <p:cNvSpPr/>
          <p:nvPr/>
        </p:nvSpPr>
        <p:spPr>
          <a:xfrm>
            <a:off x="1955719" y="3398544"/>
            <a:ext cx="5317487" cy="163060"/>
          </a:xfrm>
          <a:prstGeom prst="trapezoid">
            <a:avLst>
              <a:gd name="adj" fmla="val 313070"/>
            </a:avLst>
          </a:prstGeom>
          <a:gradFill>
            <a:gsLst>
              <a:gs pos="0">
                <a:srgbClr val="666666">
                  <a:lumMod val="60000"/>
                  <a:lumOff val="40000"/>
                  <a:alpha val="0"/>
                </a:srgbClr>
              </a:gs>
              <a:gs pos="100000">
                <a:srgbClr val="666666">
                  <a:lumMod val="60000"/>
                  <a:lumOff val="40000"/>
                  <a:alpha val="20000"/>
                </a:srgbClr>
              </a:gs>
            </a:gsLst>
            <a:lin ang="5400000" scaled="0"/>
          </a:gradFill>
          <a:ln w="12700" cap="flat" cmpd="sng" algn="ctr">
            <a:noFill/>
            <a:prstDash val="solid"/>
            <a:miter lim="800000"/>
          </a:ln>
          <a:effectLst/>
        </p:spPr>
        <p:txBody>
          <a:bodyPr rtlCol="0" anchor="ctr"/>
          <a:lstStyle/>
          <a:p>
            <a:pPr algn="ctr" defTabSz="913765">
              <a:defRPr/>
            </a:pPr>
            <a:endParaRPr lang="zh-CN" altLang="en-US" sz="18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5" name="平行四边形 44"/>
          <p:cNvSpPr/>
          <p:nvPr/>
        </p:nvSpPr>
        <p:spPr>
          <a:xfrm>
            <a:off x="615156" y="1576905"/>
            <a:ext cx="1659092" cy="163060"/>
          </a:xfrm>
          <a:prstGeom prst="parallelogram">
            <a:avLst>
              <a:gd name="adj" fmla="val 298926"/>
            </a:avLst>
          </a:prstGeom>
          <a:gradFill>
            <a:gsLst>
              <a:gs pos="0">
                <a:srgbClr val="666666">
                  <a:lumMod val="60000"/>
                  <a:lumOff val="40000"/>
                  <a:alpha val="0"/>
                </a:srgbClr>
              </a:gs>
              <a:gs pos="100000">
                <a:srgbClr val="666666">
                  <a:lumMod val="60000"/>
                  <a:lumOff val="40000"/>
                  <a:alpha val="20000"/>
                </a:srgbClr>
              </a:gs>
            </a:gsLst>
            <a:lin ang="5400000" scaled="0"/>
          </a:gradFill>
          <a:ln w="12700" cap="flat" cmpd="sng" algn="ctr">
            <a:noFill/>
            <a:prstDash val="solid"/>
            <a:miter lim="800000"/>
          </a:ln>
          <a:effectLst/>
        </p:spPr>
        <p:txBody>
          <a:bodyPr rtlCol="0" anchor="ctr"/>
          <a:lstStyle/>
          <a:p>
            <a:pPr algn="ctr" defTabSz="913765">
              <a:defRPr/>
            </a:pPr>
            <a:endParaRPr lang="zh-CN" altLang="en-US" sz="18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6" name="矩形 45"/>
          <p:cNvSpPr/>
          <p:nvPr/>
        </p:nvSpPr>
        <p:spPr>
          <a:xfrm>
            <a:off x="615252" y="1739966"/>
            <a:ext cx="1236632" cy="789074"/>
          </a:xfrm>
          <a:prstGeom prst="rect">
            <a:avLst/>
          </a:prstGeom>
          <a:gradFill flip="none" rotWithShape="1">
            <a:gsLst>
              <a:gs pos="0">
                <a:srgbClr val="666666">
                  <a:lumMod val="60000"/>
                  <a:lumOff val="40000"/>
                  <a:alpha val="0"/>
                </a:srgbClr>
              </a:gs>
              <a:gs pos="100000">
                <a:srgbClr val="666666">
                  <a:lumMod val="60000"/>
                  <a:lumOff val="40000"/>
                  <a:alpha val="10000"/>
                </a:srgbClr>
              </a:gs>
            </a:gsLst>
            <a:path path="circle">
              <a:fillToRect l="50000" t="50000" r="50000" b="50000"/>
            </a:path>
            <a:tileRect/>
          </a:gradFill>
          <a:ln w="12700" cap="flat" cmpd="sng" algn="ctr">
            <a:noFill/>
            <a:prstDash val="solid"/>
            <a:miter lim="800000"/>
          </a:ln>
          <a:effectLst/>
        </p:spPr>
        <p:txBody>
          <a:bodyPr rtlCol="0" anchor="ctr"/>
          <a:lstStyle/>
          <a:p>
            <a:pPr algn="ctr" defTabSz="913765">
              <a:defRPr/>
            </a:pPr>
            <a:endParaRPr lang="zh-CN" altLang="en-US" sz="18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平行四边形 46"/>
          <p:cNvSpPr/>
          <p:nvPr/>
        </p:nvSpPr>
        <p:spPr>
          <a:xfrm>
            <a:off x="615252" y="2368679"/>
            <a:ext cx="1659092" cy="163060"/>
          </a:xfrm>
          <a:prstGeom prst="parallelogram">
            <a:avLst>
              <a:gd name="adj" fmla="val 298926"/>
            </a:avLst>
          </a:prstGeom>
          <a:gradFill>
            <a:gsLst>
              <a:gs pos="0">
                <a:srgbClr val="666666">
                  <a:lumMod val="60000"/>
                  <a:lumOff val="40000"/>
                  <a:alpha val="0"/>
                </a:srgbClr>
              </a:gs>
              <a:gs pos="100000">
                <a:srgbClr val="666666">
                  <a:lumMod val="60000"/>
                  <a:lumOff val="40000"/>
                  <a:alpha val="20000"/>
                </a:srgbClr>
              </a:gs>
            </a:gsLst>
            <a:lin ang="5400000" scaled="0"/>
          </a:gradFill>
          <a:ln w="12700" cap="flat" cmpd="sng" algn="ctr">
            <a:noFill/>
            <a:prstDash val="solid"/>
            <a:miter lim="800000"/>
          </a:ln>
          <a:effectLst/>
        </p:spPr>
        <p:txBody>
          <a:bodyPr rtlCol="0" anchor="ctr"/>
          <a:lstStyle/>
          <a:p>
            <a:pPr algn="ctr" defTabSz="913765">
              <a:defRPr/>
            </a:pPr>
            <a:endParaRPr lang="zh-CN" altLang="en-US" sz="18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 name="平行四边形 47"/>
          <p:cNvSpPr/>
          <p:nvPr/>
        </p:nvSpPr>
        <p:spPr>
          <a:xfrm rot="16200000" flipV="1">
            <a:off x="1546910" y="1858414"/>
            <a:ext cx="1092591" cy="482651"/>
          </a:xfrm>
          <a:prstGeom prst="parallelogram">
            <a:avLst>
              <a:gd name="adj" fmla="val 33480"/>
            </a:avLst>
          </a:prstGeom>
          <a:gradFill>
            <a:gsLst>
              <a:gs pos="0">
                <a:srgbClr val="DAE3F3">
                  <a:alpha val="0"/>
                </a:srgbClr>
              </a:gs>
              <a:gs pos="100000">
                <a:srgbClr val="DAE3F3">
                  <a:alpha val="10000"/>
                </a:srgbClr>
              </a:gs>
            </a:gsLst>
            <a:lin ang="5400000" scaled="0"/>
          </a:gradFill>
          <a:ln w="12700" cap="flat" cmpd="sng" algn="ctr">
            <a:noFill/>
            <a:prstDash val="solid"/>
            <a:miter lim="800000"/>
          </a:ln>
          <a:effectLst/>
        </p:spPr>
        <p:txBody>
          <a:bodyPr rtlCol="0" anchor="ctr"/>
          <a:lstStyle/>
          <a:p>
            <a:pPr algn="ctr" defTabSz="913765">
              <a:defRPr/>
            </a:pPr>
            <a:endParaRPr lang="zh-CN" altLang="en-US" sz="18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9" name="矩形 48"/>
          <p:cNvSpPr/>
          <p:nvPr/>
        </p:nvSpPr>
        <p:spPr>
          <a:xfrm>
            <a:off x="1956421" y="1739967"/>
            <a:ext cx="5837041" cy="789074"/>
          </a:xfrm>
          <a:prstGeom prst="rect">
            <a:avLst/>
          </a:prstGeom>
          <a:gradFill flip="none" rotWithShape="1">
            <a:gsLst>
              <a:gs pos="0">
                <a:srgbClr val="666666">
                  <a:lumMod val="60000"/>
                  <a:lumOff val="40000"/>
                  <a:alpha val="0"/>
                </a:srgbClr>
              </a:gs>
              <a:gs pos="100000">
                <a:srgbClr val="666666">
                  <a:lumMod val="60000"/>
                  <a:lumOff val="40000"/>
                  <a:alpha val="10000"/>
                </a:srgbClr>
              </a:gs>
            </a:gsLst>
            <a:path path="circle">
              <a:fillToRect l="50000" t="50000" r="50000" b="50000"/>
            </a:path>
            <a:tileRect/>
          </a:gradFill>
          <a:ln w="12700" cap="flat" cmpd="sng" algn="ctr">
            <a:noFill/>
            <a:prstDash val="solid"/>
            <a:miter lim="800000"/>
          </a:ln>
          <a:effectLst/>
        </p:spPr>
        <p:txBody>
          <a:bodyPr rtlCol="0" anchor="ctr"/>
          <a:lstStyle/>
          <a:p>
            <a:pPr algn="ctr" defTabSz="913765">
              <a:defRPr/>
            </a:pPr>
            <a:endParaRPr lang="zh-CN" altLang="en-US" sz="18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0" name="梯形 49"/>
          <p:cNvSpPr/>
          <p:nvPr/>
        </p:nvSpPr>
        <p:spPr>
          <a:xfrm>
            <a:off x="1956421" y="1576907"/>
            <a:ext cx="5317487" cy="163061"/>
          </a:xfrm>
          <a:prstGeom prst="trapezoid">
            <a:avLst>
              <a:gd name="adj" fmla="val 313070"/>
            </a:avLst>
          </a:prstGeom>
          <a:gradFill>
            <a:gsLst>
              <a:gs pos="0">
                <a:srgbClr val="666666">
                  <a:lumMod val="60000"/>
                  <a:lumOff val="40000"/>
                  <a:alpha val="0"/>
                </a:srgbClr>
              </a:gs>
              <a:gs pos="100000">
                <a:srgbClr val="666666">
                  <a:lumMod val="60000"/>
                  <a:lumOff val="40000"/>
                  <a:alpha val="20000"/>
                </a:srgbClr>
              </a:gs>
            </a:gsLst>
            <a:lin ang="5400000" scaled="0"/>
          </a:gradFill>
          <a:ln w="12700" cap="flat" cmpd="sng" algn="ctr">
            <a:noFill/>
            <a:prstDash val="solid"/>
            <a:miter lim="800000"/>
          </a:ln>
          <a:effectLst/>
        </p:spPr>
        <p:txBody>
          <a:bodyPr rtlCol="0" anchor="ctr"/>
          <a:lstStyle/>
          <a:p>
            <a:pPr algn="ctr" defTabSz="913765">
              <a:defRPr/>
            </a:pPr>
            <a:endParaRPr lang="zh-CN" altLang="en-US" sz="18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1" name="梯形 50"/>
          <p:cNvSpPr/>
          <p:nvPr/>
        </p:nvSpPr>
        <p:spPr>
          <a:xfrm>
            <a:off x="1955717" y="2368679"/>
            <a:ext cx="5317487" cy="163061"/>
          </a:xfrm>
          <a:prstGeom prst="trapezoid">
            <a:avLst>
              <a:gd name="adj" fmla="val 313070"/>
            </a:avLst>
          </a:prstGeom>
          <a:gradFill>
            <a:gsLst>
              <a:gs pos="0">
                <a:srgbClr val="666666">
                  <a:lumMod val="60000"/>
                  <a:lumOff val="40000"/>
                  <a:alpha val="0"/>
                </a:srgbClr>
              </a:gs>
              <a:gs pos="100000">
                <a:srgbClr val="666666">
                  <a:lumMod val="60000"/>
                  <a:lumOff val="40000"/>
                  <a:alpha val="20000"/>
                </a:srgbClr>
              </a:gs>
            </a:gsLst>
            <a:lin ang="5400000" scaled="0"/>
          </a:gradFill>
          <a:ln w="12700" cap="flat" cmpd="sng" algn="ctr">
            <a:noFill/>
            <a:prstDash val="solid"/>
            <a:miter lim="800000"/>
          </a:ln>
          <a:effectLst/>
        </p:spPr>
        <p:txBody>
          <a:bodyPr rtlCol="0" anchor="ctr"/>
          <a:lstStyle/>
          <a:p>
            <a:pPr algn="ctr" defTabSz="913765">
              <a:defRPr/>
            </a:pPr>
            <a:endParaRPr lang="zh-CN" altLang="en-US" sz="18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2" name="文本框 51"/>
          <p:cNvSpPr txBox="1"/>
          <p:nvPr/>
        </p:nvSpPr>
        <p:spPr>
          <a:xfrm>
            <a:off x="904346" y="2873345"/>
            <a:ext cx="658348" cy="542473"/>
          </a:xfrm>
          <a:prstGeom prst="rect">
            <a:avLst/>
          </a:prstGeom>
          <a:noFill/>
        </p:spPr>
        <p:txBody>
          <a:bodyPr wrap="none" lIns="0" tIns="0" rIns="0" bIns="0" rtlCol="0">
            <a:noAutofit/>
          </a:bodyPr>
          <a:lstStyle/>
          <a:p>
            <a:pPr algn="ctr" defTabSz="913765">
              <a:defRPr/>
            </a:pPr>
            <a:r>
              <a:rPr sz="2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L1</a:t>
            </a:r>
            <a:endParaRPr lang="en-US" sz="2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913765">
              <a:defRPr/>
            </a:pPr>
            <a:r>
              <a:rPr lang="zh-CN" altLang="en-US" sz="1200" b="1" dirty="0">
                <a:solidFill>
                  <a:srgbClr val="666666"/>
                </a:solidFill>
                <a:latin typeface="Huawei Sans" panose="020C0503030203020204" pitchFamily="34" charset="0"/>
                <a:ea typeface="方正兰亭黑简体" panose="02000000000000000000" pitchFamily="2" charset="-122"/>
                <a:cs typeface="+mn-ea"/>
                <a:sym typeface="Huawei Sans" panose="020C0503030203020204" pitchFamily="34" charset="0"/>
              </a:rPr>
              <a:t>行业大模型</a:t>
            </a:r>
            <a:endParaRPr lang="zh-CN" altLang="en-US" sz="1200" b="1" dirty="0">
              <a:solidFill>
                <a:srgbClr val="666666"/>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 name="文本框 52"/>
          <p:cNvSpPr txBox="1"/>
          <p:nvPr/>
        </p:nvSpPr>
        <p:spPr>
          <a:xfrm>
            <a:off x="819443" y="1859257"/>
            <a:ext cx="828150" cy="522857"/>
          </a:xfrm>
          <a:prstGeom prst="rect">
            <a:avLst/>
          </a:prstGeom>
          <a:noFill/>
        </p:spPr>
        <p:txBody>
          <a:bodyPr wrap="none" lIns="0" tIns="0" rIns="0" bIns="0" rtlCol="0">
            <a:noAutofit/>
          </a:bodyPr>
          <a:lstStyle/>
          <a:p>
            <a:pPr algn="ctr" defTabSz="913765">
              <a:defRPr/>
            </a:pPr>
            <a:r>
              <a:rPr sz="2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L2</a:t>
            </a:r>
            <a:endParaRPr sz="2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913765">
              <a:defRPr/>
            </a:pPr>
            <a:r>
              <a:rPr lang="zh-CN" altLang="en-US" sz="1200" b="1" dirty="0">
                <a:solidFill>
                  <a:srgbClr val="666666"/>
                </a:solidFill>
                <a:latin typeface="Huawei Sans" panose="020C0503030203020204" pitchFamily="34" charset="0"/>
                <a:ea typeface="方正兰亭黑简体" panose="02000000000000000000" pitchFamily="2" charset="-122"/>
                <a:cs typeface="+mn-ea"/>
                <a:sym typeface="Huawei Sans" panose="020C0503030203020204" pitchFamily="34" charset="0"/>
              </a:rPr>
              <a:t>场景模型</a:t>
            </a:r>
            <a:endParaRPr kumimoji="1" lang="zh-CN" altLang="en-US" sz="2400" b="1" dirty="0">
              <a:solidFill>
                <a:srgbClr val="666666"/>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 name="文本框 53"/>
          <p:cNvSpPr txBox="1"/>
          <p:nvPr/>
        </p:nvSpPr>
        <p:spPr>
          <a:xfrm>
            <a:off x="792342" y="3881453"/>
            <a:ext cx="882354" cy="531986"/>
          </a:xfrm>
          <a:prstGeom prst="rect">
            <a:avLst/>
          </a:prstGeom>
          <a:noFill/>
        </p:spPr>
        <p:txBody>
          <a:bodyPr wrap="none" lIns="0" tIns="0" rIns="0" bIns="0" rtlCol="0">
            <a:noAutofit/>
          </a:bodyPr>
          <a:lstStyle/>
          <a:p>
            <a:pPr algn="ctr" defTabSz="913765">
              <a:defRPr/>
            </a:pPr>
            <a:r>
              <a:rPr sz="2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L0</a:t>
            </a:r>
            <a:endParaRPr lang="en-US" sz="2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913765">
              <a:defRPr/>
            </a:pPr>
            <a:r>
              <a:rPr lang="zh-CN" altLang="en-US" sz="1200" b="1" dirty="0">
                <a:solidFill>
                  <a:srgbClr val="666666"/>
                </a:solidFill>
                <a:latin typeface="Huawei Sans" panose="020C0503030203020204" pitchFamily="34" charset="0"/>
                <a:ea typeface="方正兰亭黑简体" panose="02000000000000000000" pitchFamily="2" charset="-122"/>
                <a:cs typeface="+mn-ea"/>
                <a:sym typeface="Huawei Sans" panose="020C0503030203020204" pitchFamily="34" charset="0"/>
              </a:rPr>
              <a:t>基础大模型</a:t>
            </a:r>
            <a:endParaRPr lang="zh-CN" altLang="en-US" sz="1200" b="1" dirty="0">
              <a:solidFill>
                <a:srgbClr val="666666"/>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5" name="文本框 54"/>
          <p:cNvSpPr txBox="1"/>
          <p:nvPr/>
        </p:nvSpPr>
        <p:spPr>
          <a:xfrm>
            <a:off x="3112035" y="1907552"/>
            <a:ext cx="947076" cy="199045"/>
          </a:xfrm>
          <a:prstGeom prst="rect">
            <a:avLst/>
          </a:prstGeom>
          <a:gradFill flip="none" rotWithShape="1">
            <a:gsLst>
              <a:gs pos="0">
                <a:srgbClr val="666666">
                  <a:lumMod val="60000"/>
                  <a:lumOff val="40000"/>
                  <a:alpha val="0"/>
                </a:srgbClr>
              </a:gs>
              <a:gs pos="100000">
                <a:srgbClr val="666666">
                  <a:lumMod val="60000"/>
                  <a:lumOff val="40000"/>
                  <a:alpha val="20000"/>
                </a:srgbClr>
              </a:gs>
            </a:gsLst>
            <a:path path="shape">
              <a:fillToRect l="50000" t="50000" r="50000" b="50000"/>
            </a:path>
            <a:tileRect/>
          </a:gradFill>
          <a:ln w="9525" cap="flat" cmpd="sng" algn="ctr">
            <a:noFill/>
            <a:prstDash val="lgDash"/>
            <a:miter lim="800000"/>
            <a:headEnd type="none" w="med" len="med"/>
            <a:tailEnd type="none" w="med" len="med"/>
          </a:ln>
          <a:effectLst/>
        </p:spPr>
        <p:txBody>
          <a:bodyPr wrap="none" lIns="0" tIns="0" rIns="0" bIns="0" anchor="ctr" anchorCtr="0"/>
          <a:lstStyle>
            <a:defPPr>
              <a:defRPr lang="en-US"/>
            </a:defPPr>
            <a:lvl1pPr algn="ctr" defTabSz="1219200">
              <a:defRPr sz="1050" kern="0">
                <a:solidFill>
                  <a:prstClr val="black"/>
                </a:solidFill>
                <a:latin typeface="微软雅黑" panose="020B0503020204020204" charset="-122"/>
                <a:ea typeface="微软雅黑" panose="020B0503020204020204" charset="-122"/>
                <a:cs typeface="+mn-ea"/>
              </a:defRPr>
            </a:lvl1pPr>
            <a:lvl2pPr marL="457200" defTabSz="914400">
              <a:defRPr>
                <a:solidFill>
                  <a:schemeClr val="dk1"/>
                </a:solidFill>
              </a:defRPr>
            </a:lvl2pPr>
            <a:lvl3pPr marL="914400" defTabSz="914400">
              <a:defRPr>
                <a:solidFill>
                  <a:schemeClr val="dk1"/>
                </a:solidFill>
              </a:defRPr>
            </a:lvl3pPr>
            <a:lvl4pPr marL="1371600" defTabSz="914400">
              <a:defRPr>
                <a:solidFill>
                  <a:schemeClr val="dk1"/>
                </a:solidFill>
              </a:defRPr>
            </a:lvl4pPr>
            <a:lvl5pPr marL="1828800" defTabSz="914400">
              <a:defRPr>
                <a:solidFill>
                  <a:schemeClr val="dk1"/>
                </a:solidFill>
              </a:defRPr>
            </a:lvl5pPr>
            <a:lvl6pPr marL="2286000" defTabSz="914400">
              <a:defRPr>
                <a:solidFill>
                  <a:schemeClr val="dk1"/>
                </a:solidFill>
              </a:defRPr>
            </a:lvl6pPr>
            <a:lvl7pPr marL="2743200" defTabSz="914400">
              <a:defRPr>
                <a:solidFill>
                  <a:schemeClr val="dk1"/>
                </a:solidFill>
              </a:defRPr>
            </a:lvl7pPr>
            <a:lvl8pPr marL="3200400" defTabSz="914400">
              <a:defRPr>
                <a:solidFill>
                  <a:schemeClr val="dk1"/>
                </a:solidFill>
              </a:defRPr>
            </a:lvl8pPr>
            <a:lvl9pPr marL="3657600" defTabSz="914400">
              <a:defRPr>
                <a:solidFill>
                  <a:schemeClr val="dk1"/>
                </a:solidFill>
              </a:defRPr>
            </a:lvl9pP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财务异常检测</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文本框 55"/>
          <p:cNvSpPr txBox="1"/>
          <p:nvPr/>
        </p:nvSpPr>
        <p:spPr>
          <a:xfrm>
            <a:off x="4300097" y="1907552"/>
            <a:ext cx="947076" cy="199045"/>
          </a:xfrm>
          <a:prstGeom prst="rect">
            <a:avLst/>
          </a:prstGeom>
          <a:gradFill flip="none" rotWithShape="1">
            <a:gsLst>
              <a:gs pos="0">
                <a:srgbClr val="666666">
                  <a:lumMod val="60000"/>
                  <a:lumOff val="40000"/>
                  <a:alpha val="0"/>
                </a:srgbClr>
              </a:gs>
              <a:gs pos="100000">
                <a:srgbClr val="666666">
                  <a:lumMod val="60000"/>
                  <a:lumOff val="40000"/>
                  <a:alpha val="20000"/>
                </a:srgbClr>
              </a:gs>
            </a:gsLst>
            <a:path path="shape">
              <a:fillToRect l="50000" t="50000" r="50000" b="50000"/>
            </a:path>
            <a:tileRect/>
          </a:gradFill>
          <a:ln w="9525" cap="flat" cmpd="sng" algn="ctr">
            <a:noFill/>
            <a:prstDash val="lgDash"/>
            <a:miter lim="800000"/>
            <a:headEnd type="none" w="med" len="med"/>
            <a:tailEnd type="none" w="med" len="med"/>
          </a:ln>
          <a:effectLst/>
        </p:spPr>
        <p:txBody>
          <a:bodyPr wrap="none" lIns="0" tIns="0" rIns="0" bIns="0" anchor="ctr" anchorCtr="0"/>
          <a:lstStyle>
            <a:defPPr>
              <a:defRPr lang="en-US"/>
            </a:defPPr>
            <a:lvl1pPr algn="ctr" defTabSz="1219200">
              <a:defRPr sz="1050" kern="0">
                <a:solidFill>
                  <a:prstClr val="black"/>
                </a:solidFill>
                <a:latin typeface="微软雅黑" panose="020B0503020204020204" charset="-122"/>
                <a:ea typeface="微软雅黑" panose="020B0503020204020204" charset="-122"/>
                <a:cs typeface="+mn-ea"/>
              </a:defRPr>
            </a:lvl1pPr>
            <a:lvl2pPr marL="457200" defTabSz="914400">
              <a:defRPr>
                <a:solidFill>
                  <a:schemeClr val="dk1"/>
                </a:solidFill>
              </a:defRPr>
            </a:lvl2pPr>
            <a:lvl3pPr marL="914400" defTabSz="914400">
              <a:defRPr>
                <a:solidFill>
                  <a:schemeClr val="dk1"/>
                </a:solidFill>
              </a:defRPr>
            </a:lvl3pPr>
            <a:lvl4pPr marL="1371600" defTabSz="914400">
              <a:defRPr>
                <a:solidFill>
                  <a:schemeClr val="dk1"/>
                </a:solidFill>
              </a:defRPr>
            </a:lvl4pPr>
            <a:lvl5pPr marL="1828800" defTabSz="914400">
              <a:defRPr>
                <a:solidFill>
                  <a:schemeClr val="dk1"/>
                </a:solidFill>
              </a:defRPr>
            </a:lvl5pPr>
            <a:lvl6pPr marL="2286000" defTabSz="914400">
              <a:defRPr>
                <a:solidFill>
                  <a:schemeClr val="dk1"/>
                </a:solidFill>
              </a:defRPr>
            </a:lvl6pPr>
            <a:lvl7pPr marL="2743200" defTabSz="914400">
              <a:defRPr>
                <a:solidFill>
                  <a:schemeClr val="dk1"/>
                </a:solidFill>
              </a:defRPr>
            </a:lvl7pPr>
            <a:lvl8pPr marL="3200400" defTabSz="914400">
              <a:defRPr>
                <a:solidFill>
                  <a:schemeClr val="dk1"/>
                </a:solidFill>
              </a:defRPr>
            </a:lvl8pPr>
            <a:lvl9pPr marL="3657600" defTabSz="914400">
              <a:defRPr>
                <a:solidFill>
                  <a:schemeClr val="dk1"/>
                </a:solidFill>
              </a:defRPr>
            </a:lvl9pP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铁路</a:t>
            </a: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TFDS</a:t>
            </a: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检测</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文本框 56"/>
          <p:cNvSpPr txBox="1"/>
          <p:nvPr/>
        </p:nvSpPr>
        <p:spPr>
          <a:xfrm>
            <a:off x="6480217" y="1907552"/>
            <a:ext cx="947076" cy="199045"/>
          </a:xfrm>
          <a:prstGeom prst="rect">
            <a:avLst/>
          </a:prstGeom>
          <a:gradFill flip="none" rotWithShape="1">
            <a:gsLst>
              <a:gs pos="0">
                <a:srgbClr val="666666">
                  <a:lumMod val="60000"/>
                  <a:lumOff val="40000"/>
                  <a:alpha val="0"/>
                </a:srgbClr>
              </a:gs>
              <a:gs pos="100000">
                <a:srgbClr val="666666">
                  <a:lumMod val="60000"/>
                  <a:lumOff val="40000"/>
                  <a:alpha val="20000"/>
                </a:srgbClr>
              </a:gs>
            </a:gsLst>
            <a:path path="shape">
              <a:fillToRect l="50000" t="50000" r="50000" b="50000"/>
            </a:path>
            <a:tileRect/>
          </a:gradFill>
          <a:ln w="9525" cap="flat" cmpd="sng" algn="ctr">
            <a:noFill/>
            <a:prstDash val="lgDash"/>
            <a:miter lim="800000"/>
            <a:headEnd type="none" w="med" len="med"/>
            <a:tailEnd type="none" w="med" len="med"/>
          </a:ln>
          <a:effectLst/>
        </p:spPr>
        <p:txBody>
          <a:bodyPr wrap="none" lIns="0" tIns="0" rIns="0" bIns="0" anchor="ctr" anchorCtr="0"/>
          <a:lstStyle>
            <a:defPPr>
              <a:defRPr lang="en-US"/>
            </a:defPPr>
            <a:lvl1pPr algn="ctr" defTabSz="1219200">
              <a:defRPr sz="1050" kern="0">
                <a:solidFill>
                  <a:prstClr val="black"/>
                </a:solidFill>
                <a:latin typeface="微软雅黑" panose="020B0503020204020204" charset="-122"/>
                <a:ea typeface="微软雅黑" panose="020B0503020204020204" charset="-122"/>
                <a:cs typeface="+mn-ea"/>
              </a:defRPr>
            </a:lvl1pPr>
            <a:lvl2pPr marL="457200" defTabSz="914400">
              <a:defRPr>
                <a:solidFill>
                  <a:schemeClr val="dk1"/>
                </a:solidFill>
              </a:defRPr>
            </a:lvl2pPr>
            <a:lvl3pPr marL="914400" defTabSz="914400">
              <a:defRPr>
                <a:solidFill>
                  <a:schemeClr val="dk1"/>
                </a:solidFill>
              </a:defRPr>
            </a:lvl3pPr>
            <a:lvl4pPr marL="1371600" defTabSz="914400">
              <a:defRPr>
                <a:solidFill>
                  <a:schemeClr val="dk1"/>
                </a:solidFill>
              </a:defRPr>
            </a:lvl4pPr>
            <a:lvl5pPr marL="1828800" defTabSz="914400">
              <a:defRPr>
                <a:solidFill>
                  <a:schemeClr val="dk1"/>
                </a:solidFill>
              </a:defRPr>
            </a:lvl5pPr>
            <a:lvl6pPr marL="2286000" defTabSz="914400">
              <a:defRPr>
                <a:solidFill>
                  <a:schemeClr val="dk1"/>
                </a:solidFill>
              </a:defRPr>
            </a:lvl6pPr>
            <a:lvl7pPr marL="2743200" defTabSz="914400">
              <a:defRPr>
                <a:solidFill>
                  <a:schemeClr val="dk1"/>
                </a:solidFill>
              </a:defRPr>
            </a:lvl7pPr>
            <a:lvl8pPr marL="3200400" defTabSz="914400">
              <a:defRPr>
                <a:solidFill>
                  <a:schemeClr val="dk1"/>
                </a:solidFill>
              </a:defRPr>
            </a:lvl8pPr>
            <a:lvl9pPr marL="3657600" defTabSz="914400">
              <a:defRPr>
                <a:solidFill>
                  <a:schemeClr val="dk1"/>
                </a:solidFill>
              </a:defRPr>
            </a:lvl9pP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PCB</a:t>
            </a: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板质检</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矩形 57"/>
          <p:cNvSpPr/>
          <p:nvPr/>
        </p:nvSpPr>
        <p:spPr>
          <a:xfrm>
            <a:off x="5410936" y="1907552"/>
            <a:ext cx="947076" cy="199045"/>
          </a:xfrm>
          <a:prstGeom prst="rect">
            <a:avLst/>
          </a:prstGeom>
          <a:gradFill flip="none" rotWithShape="1">
            <a:gsLst>
              <a:gs pos="0">
                <a:srgbClr val="666666">
                  <a:lumMod val="60000"/>
                  <a:lumOff val="40000"/>
                  <a:alpha val="0"/>
                </a:srgbClr>
              </a:gs>
              <a:gs pos="100000">
                <a:srgbClr val="666666">
                  <a:lumMod val="60000"/>
                  <a:lumOff val="40000"/>
                  <a:alpha val="20000"/>
                </a:srgbClr>
              </a:gs>
            </a:gsLst>
            <a:path path="shape">
              <a:fillToRect l="50000" t="50000" r="50000" b="50000"/>
            </a:path>
            <a:tileRect/>
          </a:gradFill>
          <a:ln w="9525" cap="flat" cmpd="sng" algn="ctr">
            <a:noFill/>
            <a:prstDash val="lgDash"/>
            <a:miter lim="800000"/>
            <a:headEnd type="none" w="med" len="med"/>
            <a:tailEnd type="none" w="med" len="med"/>
          </a:ln>
          <a:effectLst/>
        </p:spPr>
        <p:txBody>
          <a:bodyPr wrap="none" lIns="0" tIns="0" rIns="0" bIns="0" anchor="ctr" anchorCtr="0"/>
          <a:lstStyle/>
          <a:p>
            <a:pPr algn="ctr" defTabSz="1219200">
              <a:defRPr/>
            </a:pPr>
            <a:r>
              <a:rPr lang="zh-CN" altLang="en-US" sz="12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水泥能耗优化</a:t>
            </a:r>
            <a:endParaRPr lang="zh-CN" altLang="en-US" sz="1200" kern="0" dirty="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9" name="文本框 58"/>
          <p:cNvSpPr txBox="1"/>
          <p:nvPr/>
        </p:nvSpPr>
        <p:spPr>
          <a:xfrm>
            <a:off x="2064558" y="1907552"/>
            <a:ext cx="947076" cy="199045"/>
          </a:xfrm>
          <a:prstGeom prst="rect">
            <a:avLst/>
          </a:prstGeom>
          <a:gradFill flip="none" rotWithShape="1">
            <a:gsLst>
              <a:gs pos="0">
                <a:srgbClr val="666666">
                  <a:lumMod val="60000"/>
                  <a:lumOff val="40000"/>
                  <a:alpha val="0"/>
                </a:srgbClr>
              </a:gs>
              <a:gs pos="100000">
                <a:srgbClr val="666666">
                  <a:lumMod val="60000"/>
                  <a:lumOff val="40000"/>
                  <a:alpha val="20000"/>
                </a:srgbClr>
              </a:gs>
            </a:gsLst>
            <a:path path="shape">
              <a:fillToRect l="50000" t="50000" r="50000" b="50000"/>
            </a:path>
            <a:tileRect/>
          </a:gradFill>
          <a:ln w="9525" cap="flat" cmpd="sng" algn="ctr">
            <a:noFill/>
            <a:prstDash val="lgDash"/>
            <a:miter lim="800000"/>
            <a:headEnd type="none" w="med" len="med"/>
            <a:tailEnd type="none" w="med" len="med"/>
          </a:ln>
          <a:effectLst/>
        </p:spPr>
        <p:txBody>
          <a:bodyPr wrap="none" lIns="0" tIns="0" rIns="0" bIns="0" anchor="ctr" anchorCtr="0"/>
          <a:lstStyle>
            <a:defPPr>
              <a:defRPr lang="en-US"/>
            </a:defPPr>
            <a:lvl1pPr algn="ctr" defTabSz="1219200">
              <a:defRPr sz="1050" kern="0">
                <a:solidFill>
                  <a:prstClr val="black"/>
                </a:solidFill>
                <a:latin typeface="微软雅黑" panose="020B0503020204020204" charset="-122"/>
                <a:ea typeface="微软雅黑" panose="020B0503020204020204" charset="-122"/>
                <a:cs typeface="+mn-ea"/>
              </a:defRPr>
            </a:lvl1pPr>
            <a:lvl2pPr marL="457200" defTabSz="914400">
              <a:defRPr>
                <a:solidFill>
                  <a:schemeClr val="dk1"/>
                </a:solidFill>
              </a:defRPr>
            </a:lvl2pPr>
            <a:lvl3pPr marL="914400" defTabSz="914400">
              <a:defRPr>
                <a:solidFill>
                  <a:schemeClr val="dk1"/>
                </a:solidFill>
              </a:defRPr>
            </a:lvl3pPr>
            <a:lvl4pPr marL="1371600" defTabSz="914400">
              <a:defRPr>
                <a:solidFill>
                  <a:schemeClr val="dk1"/>
                </a:solidFill>
              </a:defRPr>
            </a:lvl4pPr>
            <a:lvl5pPr marL="1828800" defTabSz="914400">
              <a:defRPr>
                <a:solidFill>
                  <a:schemeClr val="dk1"/>
                </a:solidFill>
              </a:defRPr>
            </a:lvl5pPr>
            <a:lvl6pPr marL="2286000" defTabSz="914400">
              <a:defRPr>
                <a:solidFill>
                  <a:schemeClr val="dk1"/>
                </a:solidFill>
              </a:defRPr>
            </a:lvl6pPr>
            <a:lvl7pPr marL="2743200" defTabSz="914400">
              <a:defRPr>
                <a:solidFill>
                  <a:schemeClr val="dk1"/>
                </a:solidFill>
              </a:defRPr>
            </a:lvl7pPr>
            <a:lvl8pPr marL="3200400" defTabSz="914400">
              <a:defRPr>
                <a:solidFill>
                  <a:schemeClr val="dk1"/>
                </a:solidFill>
              </a:defRPr>
            </a:lvl8pPr>
            <a:lvl9pPr marL="3657600" defTabSz="914400">
              <a:defRPr>
                <a:solidFill>
                  <a:schemeClr val="dk1"/>
                </a:solidFill>
              </a:defRPr>
            </a:lvl9pP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传送带异物检测</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文本框 59"/>
          <p:cNvSpPr txBox="1"/>
          <p:nvPr/>
        </p:nvSpPr>
        <p:spPr>
          <a:xfrm>
            <a:off x="6480217" y="2146781"/>
            <a:ext cx="947076" cy="199045"/>
          </a:xfrm>
          <a:prstGeom prst="rect">
            <a:avLst/>
          </a:prstGeom>
          <a:gradFill flip="none" rotWithShape="1">
            <a:gsLst>
              <a:gs pos="0">
                <a:srgbClr val="666666">
                  <a:lumMod val="60000"/>
                  <a:lumOff val="40000"/>
                  <a:alpha val="0"/>
                </a:srgbClr>
              </a:gs>
              <a:gs pos="100000">
                <a:srgbClr val="666666">
                  <a:lumMod val="60000"/>
                  <a:lumOff val="40000"/>
                  <a:alpha val="20000"/>
                </a:srgbClr>
              </a:gs>
            </a:gsLst>
            <a:path path="shape">
              <a:fillToRect l="50000" t="50000" r="50000" b="50000"/>
            </a:path>
            <a:tileRect/>
          </a:gradFill>
          <a:ln w="9525" cap="flat" cmpd="sng" algn="ctr">
            <a:noFill/>
            <a:prstDash val="lgDash"/>
            <a:miter lim="800000"/>
            <a:headEnd type="none" w="med" len="med"/>
            <a:tailEnd type="none" w="med" len="med"/>
          </a:ln>
          <a:effectLst/>
        </p:spPr>
        <p:txBody>
          <a:bodyPr wrap="none" lIns="0" tIns="0" rIns="0" bIns="0" anchor="ctr" anchorCtr="0"/>
          <a:lstStyle>
            <a:defPPr>
              <a:defRPr lang="en-US"/>
            </a:defPPr>
            <a:lvl1pPr algn="ctr" defTabSz="1219200">
              <a:defRPr sz="1050" kern="0">
                <a:solidFill>
                  <a:prstClr val="black"/>
                </a:solidFill>
                <a:latin typeface="微软雅黑" panose="020B0503020204020204" charset="-122"/>
                <a:ea typeface="微软雅黑" panose="020B0503020204020204" charset="-122"/>
                <a:cs typeface="+mn-ea"/>
              </a:defRPr>
            </a:lvl1pPr>
            <a:lvl2pPr marL="457200" defTabSz="914400">
              <a:defRPr>
                <a:solidFill>
                  <a:schemeClr val="dk1"/>
                </a:solidFill>
              </a:defRPr>
            </a:lvl2pPr>
            <a:lvl3pPr marL="914400" defTabSz="914400">
              <a:defRPr>
                <a:solidFill>
                  <a:schemeClr val="dk1"/>
                </a:solidFill>
              </a:defRPr>
            </a:lvl3pPr>
            <a:lvl4pPr marL="1371600" defTabSz="914400">
              <a:defRPr>
                <a:solidFill>
                  <a:schemeClr val="dk1"/>
                </a:solidFill>
              </a:defRPr>
            </a:lvl4pPr>
            <a:lvl5pPr marL="1828800" defTabSz="914400">
              <a:defRPr>
                <a:solidFill>
                  <a:schemeClr val="dk1"/>
                </a:solidFill>
              </a:defRPr>
            </a:lvl5pPr>
            <a:lvl6pPr marL="2286000" defTabSz="914400">
              <a:defRPr>
                <a:solidFill>
                  <a:schemeClr val="dk1"/>
                </a:solidFill>
              </a:defRPr>
            </a:lvl6pPr>
            <a:lvl7pPr marL="2743200" defTabSz="914400">
              <a:defRPr>
                <a:solidFill>
                  <a:schemeClr val="dk1"/>
                </a:solidFill>
              </a:defRPr>
            </a:lvl7pPr>
            <a:lvl8pPr marL="3200400" defTabSz="914400">
              <a:defRPr>
                <a:solidFill>
                  <a:schemeClr val="dk1"/>
                </a:solidFill>
              </a:defRPr>
            </a:lvl8pPr>
            <a:lvl9pPr marL="3657600" defTabSz="914400">
              <a:defRPr>
                <a:solidFill>
                  <a:schemeClr val="dk1"/>
                </a:solidFill>
              </a:defRPr>
            </a:lvl9pP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偏光片质检</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文本框 60"/>
          <p:cNvSpPr txBox="1"/>
          <p:nvPr/>
        </p:nvSpPr>
        <p:spPr>
          <a:xfrm>
            <a:off x="2015869" y="2133153"/>
            <a:ext cx="947076" cy="199045"/>
          </a:xfrm>
          <a:prstGeom prst="rect">
            <a:avLst/>
          </a:prstGeom>
          <a:gradFill flip="none" rotWithShape="1">
            <a:gsLst>
              <a:gs pos="0">
                <a:srgbClr val="666666">
                  <a:lumMod val="60000"/>
                  <a:lumOff val="40000"/>
                  <a:alpha val="0"/>
                </a:srgbClr>
              </a:gs>
              <a:gs pos="100000">
                <a:srgbClr val="666666">
                  <a:lumMod val="60000"/>
                  <a:lumOff val="40000"/>
                  <a:alpha val="20000"/>
                </a:srgbClr>
              </a:gs>
            </a:gsLst>
            <a:path path="shape">
              <a:fillToRect l="50000" t="50000" r="50000" b="50000"/>
            </a:path>
            <a:tileRect/>
          </a:gradFill>
          <a:ln w="9525" cap="flat" cmpd="sng" algn="ctr">
            <a:noFill/>
            <a:prstDash val="lgDash"/>
            <a:miter lim="800000"/>
            <a:headEnd type="none" w="med" len="med"/>
            <a:tailEnd type="none" w="med" len="med"/>
          </a:ln>
          <a:effectLst/>
        </p:spPr>
        <p:txBody>
          <a:bodyPr wrap="none" lIns="0" tIns="0" rIns="0" bIns="0" anchor="ctr" anchorCtr="0"/>
          <a:lstStyle>
            <a:defPPr>
              <a:defRPr lang="en-US"/>
            </a:defPPr>
            <a:lvl1pPr algn="ctr" defTabSz="1219200">
              <a:defRPr sz="1050" kern="0">
                <a:solidFill>
                  <a:prstClr val="black"/>
                </a:solidFill>
                <a:latin typeface="微软雅黑" panose="020B0503020204020204" charset="-122"/>
                <a:ea typeface="微软雅黑" panose="020B0503020204020204" charset="-122"/>
                <a:cs typeface="+mn-ea"/>
              </a:defRPr>
            </a:lvl1pPr>
            <a:lvl2pPr marL="457200" defTabSz="914400">
              <a:defRPr>
                <a:solidFill>
                  <a:schemeClr val="dk1"/>
                </a:solidFill>
              </a:defRPr>
            </a:lvl2pPr>
            <a:lvl3pPr marL="914400" defTabSz="914400">
              <a:defRPr>
                <a:solidFill>
                  <a:schemeClr val="dk1"/>
                </a:solidFill>
              </a:defRPr>
            </a:lvl3pPr>
            <a:lvl4pPr marL="1371600" defTabSz="914400">
              <a:defRPr>
                <a:solidFill>
                  <a:schemeClr val="dk1"/>
                </a:solidFill>
              </a:defRPr>
            </a:lvl4pPr>
            <a:lvl5pPr marL="1828800" defTabSz="914400">
              <a:defRPr>
                <a:solidFill>
                  <a:schemeClr val="dk1"/>
                </a:solidFill>
              </a:defRPr>
            </a:lvl5pPr>
            <a:lvl6pPr marL="2286000" defTabSz="914400">
              <a:defRPr>
                <a:solidFill>
                  <a:schemeClr val="dk1"/>
                </a:solidFill>
              </a:defRPr>
            </a:lvl6pPr>
            <a:lvl7pPr marL="2743200" defTabSz="914400">
              <a:defRPr>
                <a:solidFill>
                  <a:schemeClr val="dk1"/>
                </a:solidFill>
              </a:defRPr>
            </a:lvl7pPr>
            <a:lvl8pPr marL="3200400" defTabSz="914400">
              <a:defRPr>
                <a:solidFill>
                  <a:schemeClr val="dk1"/>
                </a:solidFill>
              </a:defRPr>
            </a:lvl8pPr>
            <a:lvl9pPr marL="3657600" defTabSz="914400">
              <a:defRPr>
                <a:solidFill>
                  <a:schemeClr val="dk1"/>
                </a:solidFill>
              </a:defRPr>
            </a:lvl9pP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卷宗审核</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文本框 61"/>
          <p:cNvSpPr txBox="1"/>
          <p:nvPr/>
        </p:nvSpPr>
        <p:spPr>
          <a:xfrm>
            <a:off x="3094378" y="2146782"/>
            <a:ext cx="947076" cy="187710"/>
          </a:xfrm>
          <a:prstGeom prst="rect">
            <a:avLst/>
          </a:prstGeom>
          <a:gradFill flip="none" rotWithShape="1">
            <a:gsLst>
              <a:gs pos="0">
                <a:srgbClr val="666666">
                  <a:lumMod val="60000"/>
                  <a:lumOff val="40000"/>
                  <a:alpha val="0"/>
                </a:srgbClr>
              </a:gs>
              <a:gs pos="100000">
                <a:srgbClr val="666666">
                  <a:lumMod val="60000"/>
                  <a:lumOff val="40000"/>
                  <a:alpha val="20000"/>
                </a:srgbClr>
              </a:gs>
            </a:gsLst>
            <a:path path="shape">
              <a:fillToRect l="50000" t="50000" r="50000" b="50000"/>
            </a:path>
            <a:tileRect/>
          </a:gradFill>
          <a:ln w="9525" cap="flat" cmpd="sng" algn="ctr">
            <a:noFill/>
            <a:prstDash val="lgDash"/>
            <a:miter lim="800000"/>
            <a:headEnd type="none" w="med" len="med"/>
            <a:tailEnd type="none" w="med" len="med"/>
          </a:ln>
          <a:effectLst/>
        </p:spPr>
        <p:txBody>
          <a:bodyPr wrap="none" lIns="0" tIns="0" rIns="0" bIns="0" anchor="ctr" anchorCtr="0"/>
          <a:lstStyle>
            <a:defPPr>
              <a:defRPr lang="en-US"/>
            </a:defPPr>
            <a:lvl1pPr algn="ctr" defTabSz="1219200">
              <a:defRPr sz="1050" kern="0">
                <a:solidFill>
                  <a:prstClr val="black"/>
                </a:solidFill>
                <a:latin typeface="微软雅黑" panose="020B0503020204020204" charset="-122"/>
                <a:ea typeface="微软雅黑" panose="020B0503020204020204" charset="-122"/>
                <a:cs typeface="+mn-ea"/>
              </a:defRPr>
            </a:lvl1pPr>
            <a:lvl2pPr marL="457200" defTabSz="914400">
              <a:defRPr>
                <a:solidFill>
                  <a:schemeClr val="dk1"/>
                </a:solidFill>
              </a:defRPr>
            </a:lvl2pPr>
            <a:lvl3pPr marL="914400" defTabSz="914400">
              <a:defRPr>
                <a:solidFill>
                  <a:schemeClr val="dk1"/>
                </a:solidFill>
              </a:defRPr>
            </a:lvl3pPr>
            <a:lvl4pPr marL="1371600" defTabSz="914400">
              <a:defRPr>
                <a:solidFill>
                  <a:schemeClr val="dk1"/>
                </a:solidFill>
              </a:defRPr>
            </a:lvl4pPr>
            <a:lvl5pPr marL="1828800" defTabSz="914400">
              <a:defRPr>
                <a:solidFill>
                  <a:schemeClr val="dk1"/>
                </a:solidFill>
              </a:defRPr>
            </a:lvl5pPr>
            <a:lvl6pPr marL="2286000" defTabSz="914400">
              <a:defRPr>
                <a:solidFill>
                  <a:schemeClr val="dk1"/>
                </a:solidFill>
              </a:defRPr>
            </a:lvl6pPr>
            <a:lvl7pPr marL="2743200" defTabSz="914400">
              <a:defRPr>
                <a:solidFill>
                  <a:schemeClr val="dk1"/>
                </a:solidFill>
              </a:defRPr>
            </a:lvl7pPr>
            <a:lvl8pPr marL="3200400" defTabSz="914400">
              <a:defRPr>
                <a:solidFill>
                  <a:schemeClr val="dk1"/>
                </a:solidFill>
              </a:defRPr>
            </a:lvl8pPr>
            <a:lvl9pPr marL="3657600" defTabSz="914400">
              <a:defRPr>
                <a:solidFill>
                  <a:schemeClr val="dk1"/>
                </a:solidFill>
              </a:defRPr>
            </a:lvl9pP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先导药物筛选</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文本框 62"/>
          <p:cNvSpPr txBox="1"/>
          <p:nvPr/>
        </p:nvSpPr>
        <p:spPr>
          <a:xfrm>
            <a:off x="5410936" y="2146781"/>
            <a:ext cx="947076" cy="199045"/>
          </a:xfrm>
          <a:prstGeom prst="rect">
            <a:avLst/>
          </a:prstGeom>
          <a:gradFill flip="none" rotWithShape="1">
            <a:gsLst>
              <a:gs pos="0">
                <a:srgbClr val="666666">
                  <a:lumMod val="60000"/>
                  <a:lumOff val="40000"/>
                  <a:alpha val="0"/>
                </a:srgbClr>
              </a:gs>
              <a:gs pos="100000">
                <a:srgbClr val="666666">
                  <a:lumMod val="60000"/>
                  <a:lumOff val="40000"/>
                  <a:alpha val="20000"/>
                </a:srgbClr>
              </a:gs>
            </a:gsLst>
            <a:path path="shape">
              <a:fillToRect l="50000" t="50000" r="50000" b="50000"/>
            </a:path>
            <a:tileRect/>
          </a:gradFill>
          <a:ln w="9525" cap="flat" cmpd="sng" algn="ctr">
            <a:noFill/>
            <a:prstDash val="lgDash"/>
            <a:miter lim="800000"/>
            <a:headEnd type="none" w="med" len="med"/>
            <a:tailEnd type="none" w="med" len="med"/>
          </a:ln>
          <a:effectLst/>
        </p:spPr>
        <p:txBody>
          <a:bodyPr wrap="none" lIns="0" tIns="0" rIns="0" bIns="0" anchor="ctr" anchorCtr="0"/>
          <a:lstStyle>
            <a:defPPr>
              <a:defRPr lang="en-US"/>
            </a:defPPr>
            <a:lvl1pPr algn="ctr" defTabSz="1219200">
              <a:defRPr sz="1050" kern="0">
                <a:solidFill>
                  <a:prstClr val="black"/>
                </a:solidFill>
                <a:latin typeface="微软雅黑" panose="020B0503020204020204" charset="-122"/>
                <a:ea typeface="微软雅黑" panose="020B0503020204020204" charset="-122"/>
                <a:cs typeface="+mn-ea"/>
              </a:defRPr>
            </a:lvl1pPr>
            <a:lvl2pPr marL="457200" defTabSz="914400">
              <a:defRPr>
                <a:solidFill>
                  <a:schemeClr val="dk1"/>
                </a:solidFill>
              </a:defRPr>
            </a:lvl2pPr>
            <a:lvl3pPr marL="914400" defTabSz="914400">
              <a:defRPr>
                <a:solidFill>
                  <a:schemeClr val="dk1"/>
                </a:solidFill>
              </a:defRPr>
            </a:lvl3pPr>
            <a:lvl4pPr marL="1371600" defTabSz="914400">
              <a:defRPr>
                <a:solidFill>
                  <a:schemeClr val="dk1"/>
                </a:solidFill>
              </a:defRPr>
            </a:lvl4pPr>
            <a:lvl5pPr marL="1828800" defTabSz="914400">
              <a:defRPr>
                <a:solidFill>
                  <a:schemeClr val="dk1"/>
                </a:solidFill>
              </a:defRPr>
            </a:lvl5pPr>
            <a:lvl6pPr marL="2286000" defTabSz="914400">
              <a:defRPr>
                <a:solidFill>
                  <a:schemeClr val="dk1"/>
                </a:solidFill>
              </a:defRPr>
            </a:lvl6pPr>
            <a:lvl7pPr marL="2743200" defTabSz="914400">
              <a:defRPr>
                <a:solidFill>
                  <a:schemeClr val="dk1"/>
                </a:solidFill>
              </a:defRPr>
            </a:lvl7pPr>
            <a:lvl8pPr marL="3200400" defTabSz="914400">
              <a:defRPr>
                <a:solidFill>
                  <a:schemeClr val="dk1"/>
                </a:solidFill>
              </a:defRPr>
            </a:lvl8pPr>
            <a:lvl9pPr marL="3657600" defTabSz="914400">
              <a:defRPr>
                <a:solidFill>
                  <a:schemeClr val="dk1"/>
                </a:solidFill>
              </a:defRPr>
            </a:lvl9pP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建筑能耗优化</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文本框 63"/>
          <p:cNvSpPr txBox="1"/>
          <p:nvPr/>
        </p:nvSpPr>
        <p:spPr>
          <a:xfrm>
            <a:off x="4116522" y="2140559"/>
            <a:ext cx="1192416" cy="194158"/>
          </a:xfrm>
          <a:prstGeom prst="rect">
            <a:avLst/>
          </a:prstGeom>
          <a:gradFill flip="none" rotWithShape="1">
            <a:gsLst>
              <a:gs pos="0">
                <a:srgbClr val="666666">
                  <a:lumMod val="60000"/>
                  <a:lumOff val="40000"/>
                  <a:alpha val="0"/>
                </a:srgbClr>
              </a:gs>
              <a:gs pos="100000">
                <a:srgbClr val="666666">
                  <a:lumMod val="60000"/>
                  <a:lumOff val="40000"/>
                  <a:alpha val="20000"/>
                </a:srgbClr>
              </a:gs>
            </a:gsLst>
            <a:path path="shape">
              <a:fillToRect l="50000" t="50000" r="50000" b="50000"/>
            </a:path>
            <a:tileRect/>
          </a:gradFill>
          <a:ln w="9525" cap="flat" cmpd="sng" algn="ctr">
            <a:noFill/>
            <a:prstDash val="lgDash"/>
            <a:miter lim="800000"/>
            <a:headEnd type="none" w="med" len="med"/>
            <a:tailEnd type="none" w="med" len="med"/>
          </a:ln>
          <a:effectLst/>
        </p:spPr>
        <p:txBody>
          <a:bodyPr wrap="none" lIns="0" tIns="0" rIns="0" bIns="0" anchor="ctr" anchorCtr="0"/>
          <a:lstStyle>
            <a:defPPr>
              <a:defRPr lang="en-US"/>
            </a:defPPr>
            <a:lvl1pPr algn="ctr" defTabSz="1219200">
              <a:defRPr sz="1050" kern="0">
                <a:solidFill>
                  <a:prstClr val="black"/>
                </a:solidFill>
                <a:latin typeface="微软雅黑" panose="020B0503020204020204" charset="-122"/>
                <a:ea typeface="微软雅黑" panose="020B0503020204020204" charset="-122"/>
                <a:cs typeface="+mn-ea"/>
              </a:defRPr>
            </a:lvl1pPr>
            <a:lvl2pPr marL="457200" defTabSz="914400">
              <a:defRPr>
                <a:solidFill>
                  <a:schemeClr val="dk1"/>
                </a:solidFill>
              </a:defRPr>
            </a:lvl2pPr>
            <a:lvl3pPr marL="914400" defTabSz="914400">
              <a:defRPr>
                <a:solidFill>
                  <a:schemeClr val="dk1"/>
                </a:solidFill>
              </a:defRPr>
            </a:lvl3pPr>
            <a:lvl4pPr marL="1371600" defTabSz="914400">
              <a:defRPr>
                <a:solidFill>
                  <a:schemeClr val="dk1"/>
                </a:solidFill>
              </a:defRPr>
            </a:lvl4pPr>
            <a:lvl5pPr marL="1828800" defTabSz="914400">
              <a:defRPr>
                <a:solidFill>
                  <a:schemeClr val="dk1"/>
                </a:solidFill>
              </a:defRPr>
            </a:lvl5pPr>
            <a:lvl6pPr marL="2286000" defTabSz="914400">
              <a:defRPr>
                <a:solidFill>
                  <a:schemeClr val="dk1"/>
                </a:solidFill>
              </a:defRPr>
            </a:lvl6pPr>
            <a:lvl7pPr marL="2743200" defTabSz="914400">
              <a:defRPr>
                <a:solidFill>
                  <a:schemeClr val="dk1"/>
                </a:solidFill>
              </a:defRPr>
            </a:lvl7pPr>
            <a:lvl8pPr marL="3200400" defTabSz="914400">
              <a:defRPr>
                <a:solidFill>
                  <a:schemeClr val="dk1"/>
                </a:solidFill>
              </a:defRPr>
            </a:lvl8pPr>
            <a:lvl9pPr marL="3657600" defTabSz="914400">
              <a:defRPr>
                <a:solidFill>
                  <a:schemeClr val="dk1"/>
                </a:solidFill>
              </a:defRPr>
            </a:lvl9pP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金融违约风险识别</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矩形 64"/>
          <p:cNvSpPr/>
          <p:nvPr/>
        </p:nvSpPr>
        <p:spPr>
          <a:xfrm>
            <a:off x="3039656" y="4197472"/>
            <a:ext cx="887293" cy="257296"/>
          </a:xfrm>
          <a:prstGeom prst="rect">
            <a:avLst/>
          </a:prstGeom>
          <a:solidFill>
            <a:srgbClr val="666666">
              <a:lumMod val="20000"/>
              <a:lumOff val="80000"/>
              <a:alpha val="80000"/>
            </a:srgbClr>
          </a:solidFill>
          <a:ln w="3175">
            <a:gradFill>
              <a:gsLst>
                <a:gs pos="56000">
                  <a:srgbClr val="E9002F">
                    <a:lumMod val="20000"/>
                    <a:lumOff val="80000"/>
                  </a:srgbClr>
                </a:gs>
                <a:gs pos="0">
                  <a:srgbClr val="C00000"/>
                </a:gs>
                <a:gs pos="100000">
                  <a:srgbClr val="C00000"/>
                </a:gs>
              </a:gsLst>
              <a:lin ang="5400000" scaled="1"/>
            </a:gradFill>
          </a:ln>
          <a:effectLst/>
        </p:spPr>
        <p:txBody>
          <a:bodyPr wrap="none" lIns="0" tIns="0" rIns="0" bIns="0" rtlCol="0" anchor="ctr">
            <a:noAutofit/>
          </a:bodyPr>
          <a:lstStyle/>
          <a:p>
            <a:pPr algn="ctr" defTabSz="135890">
              <a:spcBef>
                <a:spcPts val="75"/>
              </a:spcBef>
              <a:defRPr/>
            </a:pPr>
            <a:r>
              <a:rPr lang="zh-CN" altLang="en-US"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自然语言</a:t>
            </a:r>
            <a:endParaRPr lang="zh-CN" altLang="en-US"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矩形 65"/>
          <p:cNvSpPr/>
          <p:nvPr/>
        </p:nvSpPr>
        <p:spPr>
          <a:xfrm>
            <a:off x="3981084" y="4197472"/>
            <a:ext cx="887293" cy="257296"/>
          </a:xfrm>
          <a:prstGeom prst="rect">
            <a:avLst/>
          </a:prstGeom>
          <a:solidFill>
            <a:srgbClr val="666666">
              <a:lumMod val="20000"/>
              <a:lumOff val="80000"/>
              <a:alpha val="80000"/>
            </a:srgbClr>
          </a:solidFill>
          <a:ln w="3175">
            <a:gradFill>
              <a:gsLst>
                <a:gs pos="56000">
                  <a:srgbClr val="E9002F">
                    <a:lumMod val="20000"/>
                    <a:lumOff val="80000"/>
                  </a:srgbClr>
                </a:gs>
                <a:gs pos="0">
                  <a:srgbClr val="C00000"/>
                </a:gs>
                <a:gs pos="100000">
                  <a:srgbClr val="C00000"/>
                </a:gs>
              </a:gsLst>
              <a:lin ang="5400000" scaled="1"/>
            </a:gradFill>
          </a:ln>
          <a:effectLst/>
        </p:spPr>
        <p:txBody>
          <a:bodyPr wrap="none" lIns="0" tIns="0" rIns="0" bIns="0" rtlCol="0" anchor="ctr">
            <a:noAutofit/>
          </a:bodyPr>
          <a:lstStyle/>
          <a:p>
            <a:pPr algn="ctr" defTabSz="135890">
              <a:spcBef>
                <a:spcPts val="75"/>
              </a:spcBef>
              <a:defRPr/>
            </a:pPr>
            <a:r>
              <a:rPr lang="zh-CN" altLang="en-US"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计算机视觉</a:t>
            </a:r>
            <a:endParaRPr lang="zh-CN" altLang="en-US"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矩形 66"/>
          <p:cNvSpPr/>
          <p:nvPr/>
        </p:nvSpPr>
        <p:spPr>
          <a:xfrm>
            <a:off x="4922512" y="4197472"/>
            <a:ext cx="887293" cy="257296"/>
          </a:xfrm>
          <a:prstGeom prst="rect">
            <a:avLst/>
          </a:prstGeom>
          <a:solidFill>
            <a:srgbClr val="666666">
              <a:lumMod val="20000"/>
              <a:lumOff val="80000"/>
              <a:alpha val="80000"/>
            </a:srgbClr>
          </a:solidFill>
          <a:ln w="3175">
            <a:gradFill>
              <a:gsLst>
                <a:gs pos="56000">
                  <a:srgbClr val="E9002F">
                    <a:lumMod val="20000"/>
                    <a:lumOff val="80000"/>
                  </a:srgbClr>
                </a:gs>
                <a:gs pos="0">
                  <a:srgbClr val="C00000"/>
                </a:gs>
                <a:gs pos="100000">
                  <a:srgbClr val="C00000"/>
                </a:gs>
              </a:gsLst>
              <a:lin ang="5400000" scaled="1"/>
            </a:gradFill>
          </a:ln>
          <a:effectLst/>
        </p:spPr>
        <p:txBody>
          <a:bodyPr wrap="none" lIns="0" tIns="0" rIns="0" bIns="0" rtlCol="0" anchor="ctr">
            <a:noAutofit/>
          </a:bodyPr>
          <a:lstStyle/>
          <a:p>
            <a:pPr algn="ctr" defTabSz="135890">
              <a:spcBef>
                <a:spcPts val="75"/>
              </a:spcBef>
              <a:defRPr/>
            </a:pPr>
            <a:r>
              <a:rPr lang="zh-CN" altLang="en-US"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多模态</a:t>
            </a:r>
            <a:endParaRPr lang="zh-CN" altLang="en-US"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矩形 67"/>
          <p:cNvSpPr/>
          <p:nvPr/>
        </p:nvSpPr>
        <p:spPr>
          <a:xfrm>
            <a:off x="5863940" y="4197472"/>
            <a:ext cx="887293" cy="257296"/>
          </a:xfrm>
          <a:prstGeom prst="rect">
            <a:avLst/>
          </a:prstGeom>
          <a:solidFill>
            <a:srgbClr val="666666">
              <a:lumMod val="20000"/>
              <a:lumOff val="80000"/>
              <a:alpha val="80000"/>
            </a:srgbClr>
          </a:solidFill>
          <a:ln w="3175">
            <a:gradFill>
              <a:gsLst>
                <a:gs pos="56000">
                  <a:srgbClr val="E9002F">
                    <a:lumMod val="20000"/>
                    <a:lumOff val="80000"/>
                  </a:srgbClr>
                </a:gs>
                <a:gs pos="0">
                  <a:srgbClr val="C00000"/>
                </a:gs>
                <a:gs pos="100000">
                  <a:srgbClr val="C00000"/>
                </a:gs>
              </a:gsLst>
              <a:lin ang="5400000" scaled="1"/>
            </a:gradFill>
          </a:ln>
          <a:effectLst/>
        </p:spPr>
        <p:txBody>
          <a:bodyPr wrap="none" lIns="0" tIns="0" rIns="0" bIns="0" rtlCol="0" anchor="ctr">
            <a:noAutofit/>
          </a:bodyPr>
          <a:lstStyle/>
          <a:p>
            <a:pPr algn="ctr" defTabSz="135890">
              <a:spcBef>
                <a:spcPts val="75"/>
              </a:spcBef>
              <a:defRPr/>
            </a:pPr>
            <a:r>
              <a:rPr lang="zh-CN" altLang="en-US"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预测</a:t>
            </a:r>
            <a:endParaRPr lang="zh-CN" altLang="en-US"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矩形 68"/>
          <p:cNvSpPr/>
          <p:nvPr/>
        </p:nvSpPr>
        <p:spPr>
          <a:xfrm>
            <a:off x="6805366" y="4197472"/>
            <a:ext cx="887293" cy="257296"/>
          </a:xfrm>
          <a:prstGeom prst="rect">
            <a:avLst/>
          </a:prstGeom>
          <a:solidFill>
            <a:srgbClr val="666666">
              <a:lumMod val="20000"/>
              <a:lumOff val="80000"/>
              <a:alpha val="80000"/>
            </a:srgbClr>
          </a:solidFill>
          <a:ln w="3175">
            <a:gradFill>
              <a:gsLst>
                <a:gs pos="56000">
                  <a:srgbClr val="E9002F">
                    <a:lumMod val="20000"/>
                    <a:lumOff val="80000"/>
                  </a:srgbClr>
                </a:gs>
                <a:gs pos="0">
                  <a:srgbClr val="C00000"/>
                </a:gs>
                <a:gs pos="100000">
                  <a:srgbClr val="C00000"/>
                </a:gs>
              </a:gsLst>
              <a:lin ang="5400000" scaled="1"/>
            </a:gradFill>
          </a:ln>
          <a:effectLst/>
        </p:spPr>
        <p:txBody>
          <a:bodyPr wrap="none" lIns="0" tIns="0" rIns="0" bIns="0" rtlCol="0" anchor="ctr">
            <a:noAutofit/>
          </a:bodyPr>
          <a:lstStyle/>
          <a:p>
            <a:pPr algn="ctr" defTabSz="135890">
              <a:spcBef>
                <a:spcPts val="75"/>
              </a:spcBef>
              <a:defRPr/>
            </a:pPr>
            <a:r>
              <a:rPr lang="zh-CN" altLang="en-US"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科学计算</a:t>
            </a:r>
            <a:endParaRPr lang="zh-CN" altLang="en-US"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文本框 475"/>
          <p:cNvSpPr txBox="1"/>
          <p:nvPr/>
        </p:nvSpPr>
        <p:spPr>
          <a:xfrm>
            <a:off x="7487243" y="2017966"/>
            <a:ext cx="129385" cy="200879"/>
          </a:xfrm>
          <a:prstGeom prst="rect">
            <a:avLst/>
          </a:prstGeom>
          <a:ln w="3175">
            <a:miter lim="400000"/>
          </a:ln>
        </p:spPr>
        <p:txBody>
          <a:bodyPr wrap="none" lIns="15648" tIns="15648" rIns="15648" bIns="15648">
            <a:spAutoFit/>
          </a:bodyPr>
          <a:lstStyle>
            <a:lvl1pPr algn="l" defTabSz="430530">
              <a:defRPr sz="2600">
                <a:solidFill>
                  <a:srgbClr val="ADB9CA"/>
                </a:solidFill>
                <a:latin typeface="FZLanTingHei-R-GBK"/>
                <a:ea typeface="FZLanTingHei-R-GBK"/>
                <a:cs typeface="FZLanTingHei-R-GBK"/>
                <a:sym typeface="FZLanTingHei-R-GBK"/>
              </a:defRPr>
            </a:lvl1pPr>
          </a:lstStyle>
          <a:p>
            <a:pPr defTabSz="156845" hangingPunct="0">
              <a:defRPr/>
            </a:pPr>
            <a:r>
              <a:rPr sz="1100" kern="0" dirty="0">
                <a:solidFill>
                  <a:srgbClr val="DDDDDD">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a:t>
            </a:r>
            <a:endParaRPr sz="1100" kern="0" dirty="0">
              <a:solidFill>
                <a:srgbClr val="DDDDDD">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矩形 195"/>
          <p:cNvSpPr txBox="1"/>
          <p:nvPr/>
        </p:nvSpPr>
        <p:spPr>
          <a:xfrm>
            <a:off x="2123053" y="3037671"/>
            <a:ext cx="572454" cy="196547"/>
          </a:xfrm>
          <a:prstGeom prst="rect">
            <a:avLst/>
          </a:prstGeom>
          <a:ln w="3175">
            <a:miter lim="400000"/>
          </a:ln>
        </p:spPr>
        <p:txBody>
          <a:bodyPr lIns="0" tIns="0" rIns="0" bIns="0" anchor="ctr"/>
          <a:lstStyle>
            <a:lvl1pPr defTabSz="1147445">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ctr" defTabSz="41783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srgbClr val="DDDDDD">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政务大模型</a:t>
            </a:r>
            <a:endParaRPr kumimoji="0" sz="12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矩形 196"/>
          <p:cNvSpPr txBox="1"/>
          <p:nvPr/>
        </p:nvSpPr>
        <p:spPr>
          <a:xfrm>
            <a:off x="2773679" y="3051837"/>
            <a:ext cx="572454" cy="196547"/>
          </a:xfrm>
          <a:prstGeom prst="rect">
            <a:avLst/>
          </a:prstGeom>
          <a:ln w="3175">
            <a:miter lim="400000"/>
          </a:ln>
        </p:spPr>
        <p:txBody>
          <a:bodyPr lIns="0" tIns="0" rIns="0" bIns="0" anchor="ctr"/>
          <a:lstStyle>
            <a:lvl1pPr defTabSz="1147445">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ctr" defTabSz="41783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srgbClr val="DDDDDD">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金融大模型</a:t>
            </a:r>
            <a:endParaRPr kumimoji="0" sz="12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矩形 197"/>
          <p:cNvSpPr txBox="1"/>
          <p:nvPr/>
        </p:nvSpPr>
        <p:spPr>
          <a:xfrm>
            <a:off x="3391522" y="3037671"/>
            <a:ext cx="572453" cy="196547"/>
          </a:xfrm>
          <a:prstGeom prst="rect">
            <a:avLst/>
          </a:prstGeom>
          <a:ln w="3175">
            <a:miter lim="400000"/>
          </a:ln>
        </p:spPr>
        <p:txBody>
          <a:bodyPr lIns="0" tIns="0" rIns="0" bIns="0" anchor="ctr"/>
          <a:lstStyle>
            <a:lvl1pPr defTabSz="1147445">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ctr" defTabSz="41783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srgbClr val="DDDDDD">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制造大模型</a:t>
            </a:r>
            <a:endParaRPr kumimoji="0" sz="12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9" name="矩形 200"/>
          <p:cNvSpPr txBox="1"/>
          <p:nvPr/>
        </p:nvSpPr>
        <p:spPr>
          <a:xfrm>
            <a:off x="5577716" y="3025164"/>
            <a:ext cx="572453" cy="196547"/>
          </a:xfrm>
          <a:prstGeom prst="rect">
            <a:avLst/>
          </a:prstGeom>
          <a:ln w="3175">
            <a:miter lim="400000"/>
          </a:ln>
        </p:spPr>
        <p:txBody>
          <a:bodyPr lIns="0" tIns="0" rIns="0" bIns="0" anchor="ctr"/>
          <a:lstStyle>
            <a:lvl1pPr defTabSz="1147445">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ctr" defTabSz="41783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srgbClr val="DDDDDD">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铁路大模型</a:t>
            </a:r>
            <a:endParaRPr kumimoji="0" sz="12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矩形 201"/>
          <p:cNvSpPr txBox="1"/>
          <p:nvPr/>
        </p:nvSpPr>
        <p:spPr>
          <a:xfrm>
            <a:off x="6235303" y="3037670"/>
            <a:ext cx="572453" cy="196547"/>
          </a:xfrm>
          <a:prstGeom prst="rect">
            <a:avLst/>
          </a:prstGeom>
          <a:ln w="3175">
            <a:miter lim="400000"/>
          </a:ln>
        </p:spPr>
        <p:txBody>
          <a:bodyPr lIns="0" tIns="0" rIns="0" bIns="0" anchor="ctr"/>
          <a:lstStyle>
            <a:lvl1pPr defTabSz="1147445">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ctr" defTabSz="41783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srgbClr val="DDDDDD">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气象大模型</a:t>
            </a:r>
            <a:endParaRPr kumimoji="0" sz="12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2" name="矩形 199"/>
          <p:cNvSpPr txBox="1"/>
          <p:nvPr/>
        </p:nvSpPr>
        <p:spPr>
          <a:xfrm>
            <a:off x="4054754" y="3042483"/>
            <a:ext cx="572454" cy="196547"/>
          </a:xfrm>
          <a:prstGeom prst="rect">
            <a:avLst/>
          </a:prstGeom>
          <a:noFill/>
          <a:ln w="3175" cap="flat">
            <a:noFill/>
            <a:miter lim="400000"/>
          </a:ln>
          <a:effectLst/>
        </p:spPr>
        <p:txBody>
          <a:bodyPr wrap="square" lIns="0" tIns="0" rIns="0" bIns="0" numCol="1" anchor="ctr">
            <a:noAutofit/>
          </a:bodyPr>
          <a:lstStyle>
            <a:lvl1pPr defTabSz="1147445">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ctr" defTabSz="41783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srgbClr val="DDDDDD">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矿山大模型</a:t>
            </a:r>
            <a:endParaRPr kumimoji="0" sz="12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4" name="矩形 198"/>
          <p:cNvSpPr txBox="1"/>
          <p:nvPr/>
        </p:nvSpPr>
        <p:spPr>
          <a:xfrm>
            <a:off x="4693057" y="3048288"/>
            <a:ext cx="800013" cy="196547"/>
          </a:xfrm>
          <a:prstGeom prst="rect">
            <a:avLst/>
          </a:prstGeom>
          <a:noFill/>
          <a:ln w="3175" cap="flat">
            <a:noFill/>
            <a:miter lim="400000"/>
          </a:ln>
          <a:effectLst/>
        </p:spPr>
        <p:txBody>
          <a:bodyPr wrap="square" lIns="0" tIns="0" rIns="0" bIns="0" numCol="1" anchor="ctr">
            <a:noAutofit/>
          </a:bodyPr>
          <a:lstStyle>
            <a:lvl1pPr defTabSz="1147445">
              <a:defRPr sz="1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ctr" defTabSz="41783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srgbClr val="DDDDDD">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药物分子大模型</a:t>
            </a:r>
            <a:endParaRPr kumimoji="0" sz="12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文本框 475"/>
          <p:cNvSpPr txBox="1"/>
          <p:nvPr/>
        </p:nvSpPr>
        <p:spPr>
          <a:xfrm>
            <a:off x="6938148" y="3003701"/>
            <a:ext cx="129385" cy="200879"/>
          </a:xfrm>
          <a:prstGeom prst="rect">
            <a:avLst/>
          </a:prstGeom>
          <a:ln w="3175">
            <a:miter lim="400000"/>
          </a:ln>
        </p:spPr>
        <p:txBody>
          <a:bodyPr wrap="none" lIns="15648" tIns="15648" rIns="15648" bIns="15648">
            <a:spAutoFit/>
          </a:bodyPr>
          <a:lstStyle>
            <a:lvl1pPr algn="l" defTabSz="430530">
              <a:defRPr sz="2600">
                <a:solidFill>
                  <a:srgbClr val="ADB9CA"/>
                </a:solidFill>
                <a:latin typeface="FZLanTingHei-R-GBK"/>
                <a:ea typeface="FZLanTingHei-R-GBK"/>
                <a:cs typeface="FZLanTingHei-R-GBK"/>
                <a:sym typeface="FZLanTingHei-R-GBK"/>
              </a:defRPr>
            </a:lvl1pPr>
          </a:lstStyle>
          <a:p>
            <a:pPr defTabSz="156845" hangingPunct="0">
              <a:defRPr/>
            </a:pPr>
            <a:r>
              <a:rPr sz="1100" kern="0" dirty="0">
                <a:solidFill>
                  <a:srgbClr val="DDDDDD">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a:t>
            </a:r>
            <a:endParaRPr sz="1100" kern="0" dirty="0">
              <a:solidFill>
                <a:srgbClr val="DDDDDD">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文本框 443"/>
          <p:cNvSpPr txBox="1"/>
          <p:nvPr/>
        </p:nvSpPr>
        <p:spPr>
          <a:xfrm>
            <a:off x="1944482" y="3870815"/>
            <a:ext cx="511012" cy="139323"/>
          </a:xfrm>
          <a:prstGeom prst="rect">
            <a:avLst/>
          </a:prstGeom>
          <a:ln w="3175">
            <a:miter lim="400000"/>
          </a:ln>
        </p:spPr>
        <p:txBody>
          <a:bodyPr wrap="square" lIns="15648" tIns="15648" rIns="15648" bIns="15648">
            <a:spAutoFit/>
          </a:bodyPr>
          <a:lstStyle/>
          <a:p>
            <a:pPr algn="ctr" defTabSz="156845" hangingPunct="0">
              <a:defRPr sz="800" b="1">
                <a:solidFill>
                  <a:srgbClr val="A9A9A9"/>
                </a:solidFill>
                <a:latin typeface="Huawei Sans"/>
                <a:ea typeface="Huawei Sans"/>
                <a:cs typeface="Huawei Sans"/>
                <a:sym typeface="Huawei Sans"/>
              </a:defRPr>
            </a:pPr>
            <a:endParaRPr sz="700" b="1" kern="0" dirty="0">
              <a:solidFill>
                <a:srgbClr val="DDDDDD">
                  <a:lumMod val="10000"/>
                </a:srgbClr>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grpSp>
        <p:nvGrpSpPr>
          <p:cNvPr id="87" name="组合 86"/>
          <p:cNvGrpSpPr/>
          <p:nvPr/>
        </p:nvGrpSpPr>
        <p:grpSpPr>
          <a:xfrm>
            <a:off x="3034629" y="3870177"/>
            <a:ext cx="4377448" cy="243868"/>
            <a:chOff x="6975938" y="4197823"/>
            <a:chExt cx="4229749" cy="243868"/>
          </a:xfrm>
        </p:grpSpPr>
        <p:sp>
          <p:nvSpPr>
            <p:cNvPr id="88" name="代码生成"/>
            <p:cNvSpPr txBox="1"/>
            <p:nvPr/>
          </p:nvSpPr>
          <p:spPr>
            <a:xfrm>
              <a:off x="8192842" y="4198461"/>
              <a:ext cx="579038" cy="242592"/>
            </a:xfrm>
            <a:prstGeom prst="rect">
              <a:avLst/>
            </a:prstGeom>
            <a:gradFill flip="none" rotWithShape="1">
              <a:gsLst>
                <a:gs pos="0">
                  <a:srgbClr val="666666">
                    <a:lumMod val="60000"/>
                    <a:lumOff val="40000"/>
                    <a:alpha val="0"/>
                  </a:srgbClr>
                </a:gs>
                <a:gs pos="100000">
                  <a:srgbClr val="666666">
                    <a:lumMod val="60000"/>
                    <a:lumOff val="40000"/>
                    <a:alpha val="20000"/>
                  </a:srgbClr>
                </a:gs>
              </a:gsLst>
              <a:path path="shape">
                <a:fillToRect l="50000" t="50000" r="50000" b="50000"/>
              </a:path>
              <a:tileRect/>
            </a:gradFill>
            <a:ln w="9525" cap="flat" cmpd="sng" algn="ctr">
              <a:noFill/>
              <a:prstDash val="lgDash"/>
              <a:miter lim="800000"/>
              <a:headEnd type="none" w="med" len="med"/>
              <a:tailEnd type="none" w="med" len="med"/>
            </a:ln>
            <a:effectLst/>
          </p:spPr>
          <p:txBody>
            <a:bodyPr wrap="none" lIns="0" tIns="0" rIns="0" bIns="0" anchor="ctr" anchorCtr="0"/>
            <a:lstStyle>
              <a:defPPr>
                <a:defRPr lang="en-US"/>
              </a:defPPr>
              <a:lvl1pPr marR="0" lvl="0" indent="0" algn="ctr" defTabSz="1219200" fontAlgn="auto">
                <a:lnSpc>
                  <a:spcPct val="100000"/>
                </a:lnSpc>
                <a:spcBef>
                  <a:spcPts val="0"/>
                </a:spcBef>
                <a:spcAft>
                  <a:spcPts val="0"/>
                </a:spcAft>
                <a:buClrTx/>
                <a:buSzTx/>
                <a:buFontTx/>
                <a:buNone/>
                <a:defRPr kumimoji="0" sz="1050" b="0" i="0" u="none" strike="noStrike" kern="0" cap="none" spc="0" normalizeH="0" baseline="0">
                  <a:ln>
                    <a:noFill/>
                  </a:ln>
                  <a:solidFill>
                    <a:prstClr val="black"/>
                  </a:solidFill>
                  <a:effectLst/>
                  <a:uLnTx/>
                  <a:uFillTx/>
                  <a:latin typeface="微软雅黑" panose="020B0503020204020204" charset="-122"/>
                  <a:ea typeface="微软雅黑" panose="020B0503020204020204" charset="-122"/>
                  <a:cs typeface="+mn-ea"/>
                </a:defRPr>
              </a:lvl1pPr>
            </a:lstStyle>
            <a:p>
              <a:pPr marL="0" marR="0" lvl="0" indent="0" algn="ctr" defTabSz="1219200" eaLnBrk="1" fontAlgn="auto" latinLnBrk="0" hangingPunct="1">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代码生成</a:t>
              </a:r>
              <a:endParaRPr kumimoji="0"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NL2SQL"/>
            <p:cNvSpPr txBox="1"/>
            <p:nvPr/>
          </p:nvSpPr>
          <p:spPr>
            <a:xfrm>
              <a:off x="8801294" y="4198461"/>
              <a:ext cx="579038" cy="242592"/>
            </a:xfrm>
            <a:prstGeom prst="rect">
              <a:avLst/>
            </a:prstGeom>
            <a:gradFill flip="none" rotWithShape="1">
              <a:gsLst>
                <a:gs pos="0">
                  <a:srgbClr val="666666">
                    <a:lumMod val="60000"/>
                    <a:lumOff val="40000"/>
                    <a:alpha val="0"/>
                  </a:srgbClr>
                </a:gs>
                <a:gs pos="100000">
                  <a:srgbClr val="666666">
                    <a:lumMod val="60000"/>
                    <a:lumOff val="40000"/>
                    <a:alpha val="20000"/>
                  </a:srgbClr>
                </a:gs>
              </a:gsLst>
              <a:path path="shape">
                <a:fillToRect l="50000" t="50000" r="50000" b="50000"/>
              </a:path>
              <a:tileRect/>
            </a:gradFill>
            <a:ln w="9525" cap="flat" cmpd="sng" algn="ctr">
              <a:noFill/>
              <a:prstDash val="lgDash"/>
              <a:miter lim="800000"/>
              <a:headEnd type="none" w="med" len="med"/>
              <a:tailEnd type="none" w="med" len="med"/>
            </a:ln>
            <a:effectLst/>
          </p:spPr>
          <p:txBody>
            <a:bodyPr wrap="none" lIns="0" tIns="0" rIns="0" bIns="0" anchor="ctr" anchorCtr="0"/>
            <a:lstStyle>
              <a:defPPr>
                <a:defRPr lang="en-US"/>
              </a:defPPr>
              <a:lvl1pPr marR="0" lvl="0" indent="0" algn="ctr" defTabSz="1219200" fontAlgn="auto">
                <a:lnSpc>
                  <a:spcPct val="100000"/>
                </a:lnSpc>
                <a:spcBef>
                  <a:spcPts val="0"/>
                </a:spcBef>
                <a:spcAft>
                  <a:spcPts val="0"/>
                </a:spcAft>
                <a:buClrTx/>
                <a:buSzTx/>
                <a:buFontTx/>
                <a:buNone/>
                <a:defRPr kumimoji="0" sz="1050" b="0" i="0" u="none" strike="noStrike" kern="0" cap="none" spc="0" normalizeH="0" baseline="0">
                  <a:ln>
                    <a:noFill/>
                  </a:ln>
                  <a:solidFill>
                    <a:prstClr val="black"/>
                  </a:solidFill>
                  <a:effectLst/>
                  <a:uLnTx/>
                  <a:uFillTx/>
                  <a:latin typeface="微软雅黑" panose="020B0503020204020204" charset="-122"/>
                  <a:ea typeface="微软雅黑" panose="020B0503020204020204" charset="-122"/>
                  <a:cs typeface="+mn-ea"/>
                </a:defRPr>
              </a:lvl1pPr>
            </a:lstStyle>
            <a:p>
              <a:pPr marL="0" marR="0" lvl="0" indent="0" algn="ctr" defTabSz="1219200" eaLnBrk="1" fontAlgn="auto" latinLnBrk="0" hangingPunct="1">
                <a:lnSpc>
                  <a:spcPct val="100000"/>
                </a:lnSpc>
                <a:spcBef>
                  <a:spcPts val="0"/>
                </a:spcBef>
                <a:spcAft>
                  <a:spcPts val="0"/>
                </a:spcAft>
                <a:buClrTx/>
                <a:buSzTx/>
                <a:buFontTx/>
                <a:buNone/>
                <a:defRPr/>
              </a:pPr>
              <a:r>
                <a:rPr kumimoji="0"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NL2SQL</a:t>
              </a:r>
              <a:endParaRPr kumimoji="0"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插件调用"/>
            <p:cNvSpPr txBox="1"/>
            <p:nvPr/>
          </p:nvSpPr>
          <p:spPr>
            <a:xfrm>
              <a:off x="9409746" y="4198461"/>
              <a:ext cx="579038" cy="242592"/>
            </a:xfrm>
            <a:prstGeom prst="rect">
              <a:avLst/>
            </a:prstGeom>
            <a:gradFill flip="none" rotWithShape="1">
              <a:gsLst>
                <a:gs pos="0">
                  <a:srgbClr val="666666">
                    <a:lumMod val="60000"/>
                    <a:lumOff val="40000"/>
                    <a:alpha val="0"/>
                  </a:srgbClr>
                </a:gs>
                <a:gs pos="100000">
                  <a:srgbClr val="666666">
                    <a:lumMod val="60000"/>
                    <a:lumOff val="40000"/>
                    <a:alpha val="20000"/>
                  </a:srgbClr>
                </a:gs>
              </a:gsLst>
              <a:path path="shape">
                <a:fillToRect l="50000" t="50000" r="50000" b="50000"/>
              </a:path>
              <a:tileRect/>
            </a:gradFill>
            <a:ln w="9525" cap="flat" cmpd="sng" algn="ctr">
              <a:noFill/>
              <a:prstDash val="lgDash"/>
              <a:miter lim="800000"/>
              <a:headEnd type="none" w="med" len="med"/>
              <a:tailEnd type="none" w="med" len="med"/>
            </a:ln>
            <a:effectLst/>
          </p:spPr>
          <p:txBody>
            <a:bodyPr wrap="none" lIns="0" tIns="0" rIns="0" bIns="0" anchor="ctr" anchorCtr="0"/>
            <a:lstStyle>
              <a:defPPr>
                <a:defRPr lang="en-US"/>
              </a:defPPr>
              <a:lvl1pPr marR="0" lvl="0" indent="0" algn="ctr" defTabSz="1219200" fontAlgn="auto">
                <a:lnSpc>
                  <a:spcPct val="100000"/>
                </a:lnSpc>
                <a:spcBef>
                  <a:spcPts val="0"/>
                </a:spcBef>
                <a:spcAft>
                  <a:spcPts val="0"/>
                </a:spcAft>
                <a:buClrTx/>
                <a:buSzTx/>
                <a:buFontTx/>
                <a:buNone/>
                <a:defRPr kumimoji="0" sz="1050" b="0" i="0" u="none" strike="noStrike" kern="0" cap="none" spc="0" normalizeH="0" baseline="0">
                  <a:ln>
                    <a:noFill/>
                  </a:ln>
                  <a:solidFill>
                    <a:prstClr val="black"/>
                  </a:solidFill>
                  <a:effectLst/>
                  <a:uLnTx/>
                  <a:uFillTx/>
                  <a:latin typeface="微软雅黑" panose="020B0503020204020204" charset="-122"/>
                  <a:ea typeface="微软雅黑" panose="020B0503020204020204" charset="-122"/>
                  <a:cs typeface="+mn-ea"/>
                </a:defRPr>
              </a:lvl1pPr>
            </a:lstStyle>
            <a:p>
              <a:pPr marL="0" marR="0" lvl="0" indent="0" algn="ctr" defTabSz="1219200" eaLnBrk="1" fontAlgn="auto" latinLnBrk="0" hangingPunct="1">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插件调用</a:t>
              </a:r>
              <a:endParaRPr kumimoji="0"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模型调用"/>
            <p:cNvSpPr txBox="1"/>
            <p:nvPr/>
          </p:nvSpPr>
          <p:spPr>
            <a:xfrm>
              <a:off x="10018198" y="4198461"/>
              <a:ext cx="579038" cy="242592"/>
            </a:xfrm>
            <a:prstGeom prst="rect">
              <a:avLst/>
            </a:prstGeom>
            <a:gradFill flip="none" rotWithShape="1">
              <a:gsLst>
                <a:gs pos="0">
                  <a:srgbClr val="666666">
                    <a:lumMod val="60000"/>
                    <a:lumOff val="40000"/>
                    <a:alpha val="0"/>
                  </a:srgbClr>
                </a:gs>
                <a:gs pos="100000">
                  <a:srgbClr val="666666">
                    <a:lumMod val="60000"/>
                    <a:lumOff val="40000"/>
                    <a:alpha val="20000"/>
                  </a:srgbClr>
                </a:gs>
              </a:gsLst>
              <a:path path="shape">
                <a:fillToRect l="50000" t="50000" r="50000" b="50000"/>
              </a:path>
              <a:tileRect/>
            </a:gradFill>
            <a:ln w="9525" cap="flat" cmpd="sng" algn="ctr">
              <a:noFill/>
              <a:prstDash val="lgDash"/>
              <a:miter lim="800000"/>
              <a:headEnd type="none" w="med" len="med"/>
              <a:tailEnd type="none" w="med" len="med"/>
            </a:ln>
            <a:effectLst/>
          </p:spPr>
          <p:txBody>
            <a:bodyPr wrap="none" lIns="0" tIns="0" rIns="0" bIns="0" anchor="ctr" anchorCtr="0"/>
            <a:lstStyle>
              <a:defPPr>
                <a:defRPr lang="en-US"/>
              </a:defPPr>
              <a:lvl1pPr marR="0" lvl="0" indent="0" algn="ctr" defTabSz="1219200" fontAlgn="auto">
                <a:lnSpc>
                  <a:spcPct val="100000"/>
                </a:lnSpc>
                <a:spcBef>
                  <a:spcPts val="0"/>
                </a:spcBef>
                <a:spcAft>
                  <a:spcPts val="0"/>
                </a:spcAft>
                <a:buClrTx/>
                <a:buSzTx/>
                <a:buFontTx/>
                <a:buNone/>
                <a:defRPr kumimoji="0" sz="1050" b="0" i="0" u="none" strike="noStrike" kern="0" cap="none" spc="0" normalizeH="0" baseline="0">
                  <a:ln>
                    <a:noFill/>
                  </a:ln>
                  <a:solidFill>
                    <a:prstClr val="black"/>
                  </a:solidFill>
                  <a:effectLst/>
                  <a:uLnTx/>
                  <a:uFillTx/>
                  <a:latin typeface="微软雅黑" panose="020B0503020204020204" charset="-122"/>
                  <a:ea typeface="微软雅黑" panose="020B0503020204020204" charset="-122"/>
                  <a:cs typeface="+mn-ea"/>
                </a:defRPr>
              </a:lvl1pPr>
            </a:lstStyle>
            <a:p>
              <a:pPr marL="0" marR="0" lvl="0" indent="0" algn="ctr" defTabSz="1219200" eaLnBrk="1" fontAlgn="auto" latinLnBrk="0" hangingPunct="1">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模型调用</a:t>
              </a:r>
              <a:endParaRPr kumimoji="0"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2" name="具身智能"/>
            <p:cNvSpPr txBox="1"/>
            <p:nvPr/>
          </p:nvSpPr>
          <p:spPr>
            <a:xfrm>
              <a:off x="10626649" y="4197823"/>
              <a:ext cx="579038" cy="243868"/>
            </a:xfrm>
            <a:prstGeom prst="rect">
              <a:avLst/>
            </a:prstGeom>
            <a:gradFill flip="none" rotWithShape="1">
              <a:gsLst>
                <a:gs pos="0">
                  <a:srgbClr val="666666">
                    <a:lumMod val="60000"/>
                    <a:lumOff val="40000"/>
                    <a:alpha val="0"/>
                  </a:srgbClr>
                </a:gs>
                <a:gs pos="100000">
                  <a:srgbClr val="666666">
                    <a:lumMod val="60000"/>
                    <a:lumOff val="40000"/>
                    <a:alpha val="20000"/>
                  </a:srgbClr>
                </a:gs>
              </a:gsLst>
              <a:path path="shape">
                <a:fillToRect l="50000" t="50000" r="50000" b="50000"/>
              </a:path>
              <a:tileRect/>
            </a:gradFill>
            <a:ln w="9525" cap="flat" cmpd="sng" algn="ctr">
              <a:noFill/>
              <a:prstDash val="lgDash"/>
              <a:miter lim="800000"/>
              <a:headEnd type="none" w="med" len="med"/>
              <a:tailEnd type="none" w="med" len="med"/>
            </a:ln>
            <a:effectLst/>
          </p:spPr>
          <p:txBody>
            <a:bodyPr wrap="none" lIns="0" tIns="0" rIns="0" bIns="0" anchor="ctr" anchorCtr="0"/>
            <a:lstStyle>
              <a:defPPr>
                <a:defRPr lang="en-US"/>
              </a:defPPr>
              <a:lvl1pPr marR="0" lvl="0" indent="0" algn="ctr" defTabSz="1219200" fontAlgn="auto">
                <a:lnSpc>
                  <a:spcPct val="100000"/>
                </a:lnSpc>
                <a:spcBef>
                  <a:spcPts val="0"/>
                </a:spcBef>
                <a:spcAft>
                  <a:spcPts val="0"/>
                </a:spcAft>
                <a:buClrTx/>
                <a:buSzTx/>
                <a:buFontTx/>
                <a:buNone/>
                <a:defRPr kumimoji="0" sz="1050" b="0" i="0" u="none" strike="noStrike" kern="0" cap="none" spc="0" normalizeH="0" baseline="0">
                  <a:ln>
                    <a:noFill/>
                  </a:ln>
                  <a:solidFill>
                    <a:prstClr val="black"/>
                  </a:solidFill>
                  <a:effectLst/>
                  <a:uLnTx/>
                  <a:uFillTx/>
                  <a:latin typeface="微软雅黑" panose="020B0503020204020204" charset="-122"/>
                  <a:ea typeface="微软雅黑" panose="020B0503020204020204" charset="-122"/>
                  <a:cs typeface="+mn-ea"/>
                </a:defRPr>
              </a:lvl1pPr>
            </a:lstStyle>
            <a:p>
              <a:pPr marL="0" marR="0" lvl="0" indent="0" algn="ctr" defTabSz="1219200" eaLnBrk="1" fontAlgn="auto" latinLnBrk="0" hangingPunct="1">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具身智能</a:t>
              </a:r>
              <a:endParaRPr kumimoji="0"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3" name="对话问答"/>
            <p:cNvSpPr txBox="1"/>
            <p:nvPr/>
          </p:nvSpPr>
          <p:spPr>
            <a:xfrm>
              <a:off x="6975938" y="4197823"/>
              <a:ext cx="579038" cy="243868"/>
            </a:xfrm>
            <a:prstGeom prst="rect">
              <a:avLst/>
            </a:prstGeom>
            <a:gradFill flip="none" rotWithShape="1">
              <a:gsLst>
                <a:gs pos="0">
                  <a:srgbClr val="666666">
                    <a:lumMod val="60000"/>
                    <a:lumOff val="40000"/>
                    <a:alpha val="0"/>
                  </a:srgbClr>
                </a:gs>
                <a:gs pos="100000">
                  <a:srgbClr val="666666">
                    <a:lumMod val="60000"/>
                    <a:lumOff val="40000"/>
                    <a:alpha val="20000"/>
                  </a:srgbClr>
                </a:gs>
              </a:gsLst>
              <a:path path="shape">
                <a:fillToRect l="50000" t="50000" r="50000" b="50000"/>
              </a:path>
              <a:tileRect/>
            </a:gradFill>
            <a:ln w="9525" cap="flat" cmpd="sng" algn="ctr">
              <a:noFill/>
              <a:prstDash val="lgDash"/>
              <a:miter lim="800000"/>
              <a:headEnd type="none" w="med" len="med"/>
              <a:tailEnd type="none" w="med" len="med"/>
            </a:ln>
            <a:effectLst/>
          </p:spPr>
          <p:txBody>
            <a:bodyPr wrap="none" lIns="0" tIns="0" rIns="0" bIns="0" anchor="ctr" anchorCtr="0"/>
            <a:lstStyle>
              <a:defPPr>
                <a:defRPr lang="en-US"/>
              </a:defPPr>
              <a:lvl1pPr marR="0" lvl="0" indent="0" algn="ctr" defTabSz="1219200" fontAlgn="auto">
                <a:lnSpc>
                  <a:spcPct val="100000"/>
                </a:lnSpc>
                <a:spcBef>
                  <a:spcPts val="0"/>
                </a:spcBef>
                <a:spcAft>
                  <a:spcPts val="0"/>
                </a:spcAft>
                <a:buClrTx/>
                <a:buSzTx/>
                <a:buFontTx/>
                <a:buNone/>
                <a:defRPr kumimoji="0" sz="1050" b="0" i="0" u="none" strike="noStrike" kern="0" cap="none" spc="0" normalizeH="0" baseline="0">
                  <a:ln>
                    <a:noFill/>
                  </a:ln>
                  <a:solidFill>
                    <a:prstClr val="black"/>
                  </a:solidFill>
                  <a:effectLst/>
                  <a:uLnTx/>
                  <a:uFillTx/>
                  <a:latin typeface="微软雅黑" panose="020B0503020204020204" charset="-122"/>
                  <a:ea typeface="微软雅黑" panose="020B0503020204020204" charset="-122"/>
                  <a:cs typeface="+mn-ea"/>
                </a:defRPr>
              </a:lvl1pPr>
            </a:lstStyle>
            <a:p>
              <a:pPr marL="0" marR="0" lvl="0" indent="0" algn="ctr" defTabSz="1219200" eaLnBrk="1" fontAlgn="auto" latinLnBrk="0" hangingPunct="1">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对话问答</a:t>
              </a:r>
              <a:endParaRPr kumimoji="0"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4" name="文案生成"/>
            <p:cNvSpPr txBox="1"/>
            <p:nvPr/>
          </p:nvSpPr>
          <p:spPr>
            <a:xfrm>
              <a:off x="7584390" y="4197823"/>
              <a:ext cx="579038" cy="243868"/>
            </a:xfrm>
            <a:prstGeom prst="rect">
              <a:avLst/>
            </a:prstGeom>
            <a:gradFill flip="none" rotWithShape="1">
              <a:gsLst>
                <a:gs pos="0">
                  <a:srgbClr val="666666">
                    <a:lumMod val="60000"/>
                    <a:lumOff val="40000"/>
                    <a:alpha val="0"/>
                  </a:srgbClr>
                </a:gs>
                <a:gs pos="100000">
                  <a:srgbClr val="666666">
                    <a:lumMod val="60000"/>
                    <a:lumOff val="40000"/>
                    <a:alpha val="20000"/>
                  </a:srgbClr>
                </a:gs>
              </a:gsLst>
              <a:path path="shape">
                <a:fillToRect l="50000" t="50000" r="50000" b="50000"/>
              </a:path>
              <a:tileRect/>
            </a:gradFill>
            <a:ln w="9525" cap="flat" cmpd="sng" algn="ctr">
              <a:noFill/>
              <a:prstDash val="lgDash"/>
              <a:miter lim="800000"/>
              <a:headEnd type="none" w="med" len="med"/>
              <a:tailEnd type="none" w="med" len="med"/>
            </a:ln>
            <a:effectLst/>
          </p:spPr>
          <p:txBody>
            <a:bodyPr wrap="none" lIns="0" tIns="0" rIns="0" bIns="0" anchor="ctr" anchorCtr="0"/>
            <a:lstStyle>
              <a:defPPr>
                <a:defRPr lang="en-US"/>
              </a:defPPr>
              <a:lvl1pPr marR="0" lvl="0" indent="0" algn="ctr" defTabSz="1219200" fontAlgn="auto">
                <a:lnSpc>
                  <a:spcPct val="100000"/>
                </a:lnSpc>
                <a:spcBef>
                  <a:spcPts val="0"/>
                </a:spcBef>
                <a:spcAft>
                  <a:spcPts val="0"/>
                </a:spcAft>
                <a:buClrTx/>
                <a:buSzTx/>
                <a:buFontTx/>
                <a:buNone/>
                <a:defRPr kumimoji="0" sz="1050" b="0" i="0" u="none" strike="noStrike" kern="0" cap="none" spc="0" normalizeH="0" baseline="0">
                  <a:ln>
                    <a:noFill/>
                  </a:ln>
                  <a:solidFill>
                    <a:prstClr val="black"/>
                  </a:solidFill>
                  <a:effectLst/>
                  <a:uLnTx/>
                  <a:uFillTx/>
                  <a:latin typeface="微软雅黑" panose="020B0503020204020204" charset="-122"/>
                  <a:ea typeface="微软雅黑" panose="020B0503020204020204" charset="-122"/>
                  <a:cs typeface="+mn-ea"/>
                </a:defRPr>
              </a:lvl1pPr>
            </a:lstStyle>
            <a:p>
              <a:pPr marL="0" marR="0" lvl="0" indent="0" algn="ctr" defTabSz="1219200" eaLnBrk="1" fontAlgn="auto" latinLnBrk="0" hangingPunct="1">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文案生成</a:t>
              </a:r>
              <a:endParaRPr kumimoji="0"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95" name="文本框 475"/>
          <p:cNvSpPr txBox="1"/>
          <p:nvPr/>
        </p:nvSpPr>
        <p:spPr>
          <a:xfrm>
            <a:off x="6969807" y="3870177"/>
            <a:ext cx="129385" cy="200879"/>
          </a:xfrm>
          <a:prstGeom prst="rect">
            <a:avLst/>
          </a:prstGeom>
          <a:ln w="3175">
            <a:miter lim="400000"/>
          </a:ln>
        </p:spPr>
        <p:txBody>
          <a:bodyPr wrap="none" lIns="15648" tIns="15648" rIns="15648" bIns="15648">
            <a:spAutoFit/>
          </a:bodyPr>
          <a:lstStyle>
            <a:lvl1pPr algn="l" defTabSz="430530">
              <a:defRPr sz="2600">
                <a:solidFill>
                  <a:srgbClr val="ADB9CA"/>
                </a:solidFill>
                <a:latin typeface="FZLanTingHei-R-GBK"/>
                <a:ea typeface="FZLanTingHei-R-GBK"/>
                <a:cs typeface="FZLanTingHei-R-GBK"/>
                <a:sym typeface="FZLanTingHei-R-GBK"/>
              </a:defRPr>
            </a:lvl1pPr>
          </a:lstStyle>
          <a:p>
            <a:pPr defTabSz="156845" hangingPunct="0">
              <a:defRPr/>
            </a:pPr>
            <a:r>
              <a:rPr sz="1100" kern="0" dirty="0">
                <a:solidFill>
                  <a:srgbClr val="DDDDDD">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a:t>
            </a:r>
            <a:endParaRPr sz="1100" kern="0" dirty="0">
              <a:solidFill>
                <a:srgbClr val="DDDDDD">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6" name="矩形 95"/>
          <p:cNvSpPr/>
          <p:nvPr/>
        </p:nvSpPr>
        <p:spPr>
          <a:xfrm>
            <a:off x="2013900" y="3770883"/>
            <a:ext cx="986168" cy="461665"/>
          </a:xfrm>
          <a:prstGeom prst="rect">
            <a:avLst/>
          </a:prstGeom>
        </p:spPr>
        <p:txBody>
          <a:bodyPr wrap="none" anchor="ctr">
            <a:spAutoFit/>
          </a:bodyPr>
          <a:lstStyle/>
          <a:p>
            <a:pPr algn="r">
              <a:defRPr/>
            </a:pPr>
            <a:r>
              <a:rPr lang="en-US" altLang="zh-CN" sz="1200" i="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L0 </a:t>
            </a:r>
            <a:endParaRPr lang="en-US" altLang="zh-CN" sz="1200" i="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r">
              <a:defRPr/>
            </a:pPr>
            <a:r>
              <a:rPr lang="en-US" altLang="zh-CN" sz="1200" i="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Capabilities</a:t>
            </a:r>
            <a:endParaRPr lang="zh-CN" altLang="en-US" sz="1200" i="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7" name="矩形 96"/>
          <p:cNvSpPr/>
          <p:nvPr/>
        </p:nvSpPr>
        <p:spPr>
          <a:xfrm>
            <a:off x="2010100" y="4113394"/>
            <a:ext cx="979755" cy="461665"/>
          </a:xfrm>
          <a:prstGeom prst="rect">
            <a:avLst/>
          </a:prstGeom>
        </p:spPr>
        <p:txBody>
          <a:bodyPr wrap="none" anchor="ctr">
            <a:spAutoFit/>
          </a:bodyPr>
          <a:lstStyle/>
          <a:p>
            <a:pPr algn="r" defTabSz="914400">
              <a:defRPr/>
            </a:pPr>
            <a:r>
              <a:rPr lang="en-US" altLang="zh-CN" sz="1200" i="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L0 </a:t>
            </a:r>
            <a:endParaRPr lang="en-US" altLang="zh-CN" sz="1200" i="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r" defTabSz="914400">
              <a:defRPr/>
            </a:pPr>
            <a:r>
              <a:rPr lang="en-US" altLang="zh-CN" sz="1200" i="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Foundation</a:t>
            </a:r>
            <a:endParaRPr lang="zh-CN" altLang="en-US" sz="1200" i="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8" name="矩形 131"/>
          <p:cNvSpPr txBox="1"/>
          <p:nvPr/>
        </p:nvSpPr>
        <p:spPr>
          <a:xfrm>
            <a:off x="7796977" y="2596147"/>
            <a:ext cx="198443" cy="1315813"/>
          </a:xfrm>
          <a:prstGeom prst="rect">
            <a:avLst/>
          </a:prstGeom>
          <a:ln w="3175">
            <a:miter lim="400000"/>
          </a:ln>
        </p:spPr>
        <p:txBody>
          <a:bodyPr wrap="square" lIns="11464" tIns="11464" rIns="11464" bIns="11464">
            <a:spAutoFit/>
          </a:bodyPr>
          <a:lstStyle>
            <a:lvl1pPr algn="l" defTabSz="315595">
              <a:defRPr sz="3400">
                <a:latin typeface="FZLanTingHei-B-GBK"/>
                <a:ea typeface="FZLanTingHei-B-GBK"/>
                <a:cs typeface="FZLanTingHei-B-GBK"/>
                <a:sym typeface="FZLanTingHei-B-GBK"/>
              </a:defRPr>
            </a:lvl1pPr>
          </a:lstStyle>
          <a:p>
            <a:pPr defTabSz="315595">
              <a:defRPr/>
            </a:pPr>
            <a:r>
              <a:rPr lang="zh-CN" alt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盘古大模型套件</a:t>
            </a:r>
            <a:endParaRPr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err="1">
                <a:sym typeface="Huawei Sans" panose="020C0503030203020204" pitchFamily="34" charset="0"/>
              </a:rPr>
              <a:t>DataArts</a:t>
            </a:r>
            <a:r>
              <a:rPr lang="zh-CN" altLang="en-US" dirty="0">
                <a:sym typeface="Huawei Sans" panose="020C0503030203020204" pitchFamily="34" charset="0"/>
              </a:rPr>
              <a:t>：数据治理生产线，一站式数智融合开发与治理</a:t>
            </a:r>
            <a:endParaRPr lang="zh-CN" altLang="en-US" dirty="0">
              <a:sym typeface="Huawei Sans" panose="020C0503030203020204" pitchFamily="34" charset="0"/>
            </a:endParaRPr>
          </a:p>
        </p:txBody>
      </p:sp>
      <p:grpSp>
        <p:nvGrpSpPr>
          <p:cNvPr id="5" name="组合 4"/>
          <p:cNvGrpSpPr/>
          <p:nvPr/>
        </p:nvGrpSpPr>
        <p:grpSpPr>
          <a:xfrm>
            <a:off x="4534008" y="5056787"/>
            <a:ext cx="5857254" cy="663669"/>
            <a:chOff x="2609818" y="4151309"/>
            <a:chExt cx="7134142" cy="861341"/>
          </a:xfrm>
        </p:grpSpPr>
        <p:sp>
          <p:nvSpPr>
            <p:cNvPr id="6" name="椭圆 5"/>
            <p:cNvSpPr/>
            <p:nvPr/>
          </p:nvSpPr>
          <p:spPr>
            <a:xfrm flipV="1">
              <a:off x="2609818" y="4151309"/>
              <a:ext cx="7133003" cy="828849"/>
            </a:xfrm>
            <a:prstGeom prst="ellipse">
              <a:avLst/>
            </a:prstGeom>
            <a:gradFill flip="none" rotWithShape="1">
              <a:gsLst>
                <a:gs pos="100000">
                  <a:srgbClr val="666666">
                    <a:lumMod val="20000"/>
                    <a:lumOff val="80000"/>
                    <a:alpha val="20000"/>
                  </a:srgbClr>
                </a:gs>
                <a:gs pos="65000">
                  <a:srgbClr val="666666">
                    <a:lumMod val="20000"/>
                    <a:lumOff val="80000"/>
                    <a:alpha val="0"/>
                  </a:srgbClr>
                </a:gs>
              </a:gsLst>
              <a:path path="circle">
                <a:fillToRect l="50000" t="50000" r="50000" b="50000"/>
              </a:path>
              <a:tileRect/>
            </a:gradFill>
            <a:ln w="3175" cap="flat" cmpd="sng" algn="ctr">
              <a:gradFill>
                <a:gsLst>
                  <a:gs pos="0">
                    <a:srgbClr val="666666">
                      <a:lumMod val="20000"/>
                      <a:lumOff val="80000"/>
                    </a:srgbClr>
                  </a:gs>
                  <a:gs pos="100000">
                    <a:srgbClr val="FFFFFF">
                      <a:alpha val="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椭圆 6"/>
            <p:cNvSpPr/>
            <p:nvPr/>
          </p:nvSpPr>
          <p:spPr>
            <a:xfrm flipV="1">
              <a:off x="2610957" y="4183801"/>
              <a:ext cx="7133003" cy="828849"/>
            </a:xfrm>
            <a:prstGeom prst="ellipse">
              <a:avLst/>
            </a:prstGeom>
            <a:gradFill flip="none" rotWithShape="1">
              <a:gsLst>
                <a:gs pos="0">
                  <a:srgbClr val="666666">
                    <a:lumMod val="40000"/>
                    <a:lumOff val="60000"/>
                    <a:alpha val="40000"/>
                  </a:srgbClr>
                </a:gs>
                <a:gs pos="15000">
                  <a:srgbClr val="FFFFFF">
                    <a:alpha val="0"/>
                  </a:srgbClr>
                </a:gs>
              </a:gsLst>
              <a:lin ang="5400000" scaled="1"/>
              <a:tileRect/>
            </a:gradFill>
            <a:ln w="3175" cap="flat" cmpd="sng" algn="ctr">
              <a:gradFill flip="none" rotWithShape="1">
                <a:gsLst>
                  <a:gs pos="0">
                    <a:srgbClr val="666666">
                      <a:lumMod val="60000"/>
                      <a:lumOff val="40000"/>
                    </a:srgbClr>
                  </a:gs>
                  <a:gs pos="100000">
                    <a:srgbClr val="FFFFFF">
                      <a:alpha val="0"/>
                    </a:srgbClr>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1" name="矩形: 圆角 10"/>
          <p:cNvSpPr/>
          <p:nvPr/>
        </p:nvSpPr>
        <p:spPr>
          <a:xfrm>
            <a:off x="8792651" y="1916351"/>
            <a:ext cx="3009791" cy="2291532"/>
          </a:xfrm>
          <a:prstGeom prst="roundRect">
            <a:avLst>
              <a:gd name="adj" fmla="val 2337"/>
            </a:avLst>
          </a:prstGeom>
          <a:gradFill flip="none" rotWithShape="1">
            <a:gsLst>
              <a:gs pos="0">
                <a:srgbClr val="666666">
                  <a:lumMod val="20000"/>
                  <a:lumOff val="80000"/>
                  <a:alpha val="10000"/>
                </a:srgbClr>
              </a:gs>
              <a:gs pos="49000">
                <a:srgbClr val="666666">
                  <a:lumMod val="60000"/>
                  <a:lumOff val="40000"/>
                  <a:alpha val="20000"/>
                </a:srgbClr>
              </a:gs>
              <a:gs pos="100000">
                <a:srgbClr val="666666">
                  <a:lumMod val="20000"/>
                  <a:lumOff val="80000"/>
                  <a:alpha val="10000"/>
                </a:srgbClr>
              </a:gs>
            </a:gsLst>
            <a:lin ang="5400000" scaled="0"/>
            <a:tileRect/>
          </a:gradFill>
          <a:ln w="3175" cap="flat" cmpd="sng" algn="ctr">
            <a:solidFill>
              <a:srgbClr val="FFFFFF">
                <a:lumMod val="95000"/>
              </a:srgbClr>
            </a:solidFill>
            <a:prstDash val="solid"/>
          </a:ln>
          <a:effectLst/>
        </p:spPr>
        <p:txBody>
          <a:bodyPr wrap="square" rtlCol="0" anchor="ctr">
            <a:noAutofit/>
          </a:bodyPr>
          <a:lstStyle/>
          <a:p>
            <a:pPr algn="ctr" defTabSz="914400">
              <a:lnSpc>
                <a:spcPct val="130000"/>
              </a:lnSpc>
              <a:spcBef>
                <a:spcPts val="700"/>
              </a:spcBef>
              <a:defRPr/>
            </a:pPr>
            <a:endParaRPr lang="zh-CN" altLang="en-US" sz="3200" ker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矩形: 圆角 11"/>
          <p:cNvSpPr/>
          <p:nvPr/>
        </p:nvSpPr>
        <p:spPr>
          <a:xfrm>
            <a:off x="5945120" y="1921628"/>
            <a:ext cx="2714659" cy="2291532"/>
          </a:xfrm>
          <a:prstGeom prst="roundRect">
            <a:avLst>
              <a:gd name="adj" fmla="val 2337"/>
            </a:avLst>
          </a:prstGeom>
          <a:gradFill flip="none" rotWithShape="1">
            <a:gsLst>
              <a:gs pos="0">
                <a:srgbClr val="666666">
                  <a:lumMod val="20000"/>
                  <a:lumOff val="80000"/>
                  <a:alpha val="10000"/>
                </a:srgbClr>
              </a:gs>
              <a:gs pos="49000">
                <a:srgbClr val="666666">
                  <a:lumMod val="60000"/>
                  <a:lumOff val="40000"/>
                  <a:alpha val="20000"/>
                </a:srgbClr>
              </a:gs>
              <a:gs pos="100000">
                <a:srgbClr val="666666">
                  <a:lumMod val="20000"/>
                  <a:lumOff val="80000"/>
                  <a:alpha val="10000"/>
                </a:srgbClr>
              </a:gs>
            </a:gsLst>
            <a:lin ang="5400000" scaled="0"/>
            <a:tileRect/>
          </a:gradFill>
          <a:ln w="3175" cap="flat" cmpd="sng" algn="ctr">
            <a:solidFill>
              <a:srgbClr val="FFFFFF">
                <a:lumMod val="95000"/>
              </a:srgbClr>
            </a:solidFill>
            <a:prstDash val="solid"/>
          </a:ln>
          <a:effectLst/>
        </p:spPr>
        <p:txBody>
          <a:bodyPr wrap="square" rtlCol="0" anchor="ctr">
            <a:noAutofit/>
          </a:bodyPr>
          <a:lstStyle/>
          <a:p>
            <a:pPr algn="ctr" defTabSz="914400">
              <a:lnSpc>
                <a:spcPct val="130000"/>
              </a:lnSpc>
              <a:spcBef>
                <a:spcPts val="700"/>
              </a:spcBef>
              <a:defRPr/>
            </a:pPr>
            <a:endParaRPr lang="zh-CN" altLang="en-US" sz="3200" ker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矩形: 圆角 12"/>
          <p:cNvSpPr/>
          <p:nvPr/>
        </p:nvSpPr>
        <p:spPr>
          <a:xfrm>
            <a:off x="2964529" y="1916351"/>
            <a:ext cx="2829390" cy="2291532"/>
          </a:xfrm>
          <a:prstGeom prst="roundRect">
            <a:avLst>
              <a:gd name="adj" fmla="val 2337"/>
            </a:avLst>
          </a:prstGeom>
          <a:gradFill flip="none" rotWithShape="1">
            <a:gsLst>
              <a:gs pos="0">
                <a:srgbClr val="666666">
                  <a:lumMod val="20000"/>
                  <a:lumOff val="80000"/>
                  <a:alpha val="10000"/>
                </a:srgbClr>
              </a:gs>
              <a:gs pos="49000">
                <a:srgbClr val="666666">
                  <a:lumMod val="60000"/>
                  <a:lumOff val="40000"/>
                  <a:alpha val="20000"/>
                </a:srgbClr>
              </a:gs>
              <a:gs pos="100000">
                <a:srgbClr val="666666">
                  <a:lumMod val="20000"/>
                  <a:lumOff val="80000"/>
                  <a:alpha val="10000"/>
                </a:srgbClr>
              </a:gs>
            </a:gsLst>
            <a:lin ang="5400000" scaled="0"/>
            <a:tileRect/>
          </a:gradFill>
          <a:ln w="3175" cap="flat" cmpd="sng" algn="ctr">
            <a:solidFill>
              <a:srgbClr val="FFFFFF">
                <a:lumMod val="95000"/>
              </a:srgbClr>
            </a:solidFill>
            <a:prstDash val="solid"/>
          </a:ln>
          <a:effectLst/>
        </p:spPr>
        <p:txBody>
          <a:bodyPr wrap="square" rtlCol="0" anchor="ctr">
            <a:noAutofit/>
          </a:bodyPr>
          <a:lstStyle/>
          <a:p>
            <a:pPr algn="ctr" defTabSz="914400">
              <a:lnSpc>
                <a:spcPct val="130000"/>
              </a:lnSpc>
              <a:spcBef>
                <a:spcPts val="700"/>
              </a:spcBef>
              <a:defRPr/>
            </a:pPr>
            <a:endParaRPr lang="zh-CN" altLang="en-US" sz="3200" kern="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文本框 13"/>
          <p:cNvSpPr txBox="1"/>
          <p:nvPr/>
        </p:nvSpPr>
        <p:spPr>
          <a:xfrm>
            <a:off x="3465118" y="1890899"/>
            <a:ext cx="1723550" cy="523220"/>
          </a:xfrm>
          <a:prstGeom prst="rect">
            <a:avLst/>
          </a:prstGeom>
          <a:noFill/>
        </p:spPr>
        <p:txBody>
          <a:bodyPr wrap="none" rtlCol="0">
            <a:spAutoFit/>
          </a:bodyPr>
          <a:lstStyle/>
          <a:p>
            <a:pPr algn="ctr">
              <a:defRPr/>
            </a:pPr>
            <a:r>
              <a:rPr lang="zh-CN" altLang="en-US" sz="1600" b="1"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存算分离</a:t>
            </a:r>
            <a:endParaRPr lang="en-US" altLang="zh-CN" sz="1600" b="1"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defRPr/>
            </a:pPr>
            <a:r>
              <a:rPr lang="zh-CN" altLang="en-US"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三层池化按需灵活扩容</a:t>
            </a:r>
            <a:endParaRPr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5" name="图片 14" descr="_"/>
          <p:cNvPicPr>
            <a:picLocks noChangeAspect="1"/>
          </p:cNvPicPr>
          <p:nvPr/>
        </p:nvPicPr>
        <p:blipFill>
          <a:blip r:embed="rId1">
            <a:duotone>
              <a:prstClr val="black"/>
              <a:srgbClr val="232323">
                <a:tint val="45000"/>
                <a:satMod val="400000"/>
              </a:srgbClr>
            </a:duotone>
          </a:blip>
          <a:stretch>
            <a:fillRect/>
          </a:stretch>
        </p:blipFill>
        <p:spPr>
          <a:xfrm>
            <a:off x="4002580" y="2858621"/>
            <a:ext cx="593725" cy="107950"/>
          </a:xfrm>
          <a:prstGeom prst="rect">
            <a:avLst/>
          </a:prstGeom>
        </p:spPr>
      </p:pic>
      <p:pic>
        <p:nvPicPr>
          <p:cNvPr id="16" name="图片 15" descr="_"/>
          <p:cNvPicPr>
            <a:picLocks noChangeAspect="1"/>
          </p:cNvPicPr>
          <p:nvPr/>
        </p:nvPicPr>
        <p:blipFill>
          <a:blip r:embed="rId1">
            <a:duotone>
              <a:prstClr val="black"/>
              <a:srgbClr val="666666">
                <a:tint val="45000"/>
                <a:satMod val="400000"/>
              </a:srgbClr>
            </a:duotone>
          </a:blip>
          <a:stretch>
            <a:fillRect/>
          </a:stretch>
        </p:blipFill>
        <p:spPr>
          <a:xfrm>
            <a:off x="3977996" y="3883708"/>
            <a:ext cx="720374" cy="130977"/>
          </a:xfrm>
          <a:prstGeom prst="rect">
            <a:avLst/>
          </a:prstGeom>
        </p:spPr>
      </p:pic>
      <p:sp>
        <p:nvSpPr>
          <p:cNvPr id="17" name="矩形 16"/>
          <p:cNvSpPr/>
          <p:nvPr/>
        </p:nvSpPr>
        <p:spPr>
          <a:xfrm>
            <a:off x="3808539" y="3258844"/>
            <a:ext cx="1133342" cy="227443"/>
          </a:xfrm>
          <a:prstGeom prst="rect">
            <a:avLst/>
          </a:prstGeom>
          <a:gradFill>
            <a:gsLst>
              <a:gs pos="0">
                <a:srgbClr val="666666">
                  <a:lumMod val="60000"/>
                  <a:lumOff val="40000"/>
                  <a:alpha val="0"/>
                </a:srgbClr>
              </a:gs>
              <a:gs pos="100000">
                <a:srgbClr val="666666">
                  <a:lumMod val="60000"/>
                  <a:lumOff val="40000"/>
                  <a:alpha val="40000"/>
                </a:srgbClr>
              </a:gs>
            </a:gsLst>
            <a:path path="circle">
              <a:fillToRect l="50000" t="50000" r="50000" b="50000"/>
            </a:path>
          </a:gradFill>
          <a:ln>
            <a:noFill/>
          </a:ln>
        </p:spPr>
        <p:txBody>
          <a:bodyPr vert="horz" wrap="square" lIns="0" tIns="0" rIns="0" bIns="0" numCol="1" anchor="ctr" anchorCtr="0" compatLnSpc="1"/>
          <a:lstStyle/>
          <a:p>
            <a:pPr algn="ctr" defTabSz="326390">
              <a:defRPr sz="3000">
                <a:solidFill>
                  <a:srgbClr val="FFFFFF"/>
                </a:solidFill>
                <a:latin typeface="FZLanTingHeiS-R-GB"/>
                <a:ea typeface="FZLanTingHeiS-R-GB"/>
                <a:cs typeface="FZLanTingHeiS-R-GB"/>
                <a:sym typeface="FZLanTingHeiS-R-GB"/>
              </a:defRPr>
            </a:pPr>
            <a:r>
              <a:rPr lang="zh-CN" altLang="en-US" sz="1200" kern="0" dirty="0">
                <a:solidFill>
                  <a:srgbClr val="EBEBEB">
                    <a:lumMod val="10000"/>
                  </a:srgbClr>
                </a:solidFill>
                <a:latin typeface="Huawei Sans" panose="020C0503030203020204" pitchFamily="34" charset="0"/>
                <a:ea typeface="方正兰亭黑简体" panose="02000000000000000000" pitchFamily="2" charset="-122"/>
                <a:cs typeface="FZLanTingHeiS-R-GB"/>
                <a:sym typeface="Huawei Sans" panose="020C0503030203020204" pitchFamily="34" charset="0"/>
              </a:rPr>
              <a:t>数据缓存</a:t>
            </a:r>
            <a:endParaRPr lang="zh-CN" altLang="en-US" sz="1200" kern="0" dirty="0">
              <a:solidFill>
                <a:srgbClr val="EBEBEB">
                  <a:lumMod val="10000"/>
                </a:srgbClr>
              </a:solidFill>
              <a:latin typeface="Huawei Sans" panose="020C0503030203020204" pitchFamily="34" charset="0"/>
              <a:ea typeface="方正兰亭黑简体" panose="02000000000000000000" pitchFamily="2" charset="-122"/>
              <a:cs typeface="FZLanTingHeiS-R-GB"/>
              <a:sym typeface="Huawei Sans" panose="020C0503030203020204" pitchFamily="34" charset="0"/>
            </a:endParaRPr>
          </a:p>
        </p:txBody>
      </p:sp>
      <p:sp>
        <p:nvSpPr>
          <p:cNvPr id="18" name="圆角矩形"/>
          <p:cNvSpPr/>
          <p:nvPr/>
        </p:nvSpPr>
        <p:spPr>
          <a:xfrm>
            <a:off x="3808538" y="2774470"/>
            <a:ext cx="1111235" cy="225988"/>
          </a:xfrm>
          <a:prstGeom prst="roundRect">
            <a:avLst>
              <a:gd name="adj" fmla="val 0"/>
            </a:avLst>
          </a:prstGeom>
          <a:gradFill flip="none" rotWithShape="1">
            <a:gsLst>
              <a:gs pos="38000">
                <a:srgbClr val="666666">
                  <a:lumMod val="20000"/>
                  <a:lumOff val="80000"/>
                  <a:alpha val="0"/>
                </a:srgbClr>
              </a:gs>
              <a:gs pos="100000">
                <a:srgbClr val="666666">
                  <a:lumMod val="20000"/>
                  <a:lumOff val="80000"/>
                  <a:alpha val="10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defTabSz="914400">
              <a:defRPr/>
            </a:pPr>
            <a:r>
              <a:rPr lang="zh-CN" altLang="en-US" sz="1200" kern="0" spc="50" dirty="0">
                <a:solidFill>
                  <a:sysClr val="windowText" lastClr="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计算层</a:t>
            </a:r>
            <a:endParaRPr lang="en-US" altLang="zh-CN" sz="1200" kern="0" spc="50" dirty="0">
              <a:solidFill>
                <a:sysClr val="windowText" lastClr="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9" name="箭头: 左右 18"/>
          <p:cNvSpPr/>
          <p:nvPr/>
        </p:nvSpPr>
        <p:spPr>
          <a:xfrm rot="5400000">
            <a:off x="4295487" y="3077601"/>
            <a:ext cx="190805" cy="98451"/>
          </a:xfrm>
          <a:prstGeom prst="leftRightArrow">
            <a:avLst/>
          </a:prstGeom>
          <a:gradFill flip="none" rotWithShape="1">
            <a:gsLst>
              <a:gs pos="0">
                <a:srgbClr val="C00000">
                  <a:alpha val="50000"/>
                </a:srgbClr>
              </a:gs>
              <a:gs pos="51000">
                <a:srgbClr val="C00000">
                  <a:alpha val="10000"/>
                </a:srgbClr>
              </a:gs>
              <a:gs pos="100000">
                <a:srgbClr val="C00000">
                  <a:alpha val="50000"/>
                </a:srgbClr>
              </a:gs>
            </a:gsLst>
            <a:lin ang="0" scaled="1"/>
            <a:tileRect/>
          </a:gradFill>
          <a:ln w="12700" cap="flat" cmpd="sng" algn="ctr">
            <a:noFill/>
            <a:prstDash val="solid"/>
            <a:miter lim="800000"/>
          </a:ln>
          <a:effectLst/>
        </p:spPr>
        <p:txBody>
          <a:bodyPr rtlCol="0" anchor="ctr"/>
          <a:lstStyle/>
          <a:p>
            <a:pPr algn="ctr" defTabSz="914400">
              <a:defRPr/>
            </a:pPr>
            <a:endParaRPr lang="zh-CN" altLang="en-US"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箭头: 左右 19"/>
          <p:cNvSpPr/>
          <p:nvPr/>
        </p:nvSpPr>
        <p:spPr>
          <a:xfrm rot="5400000">
            <a:off x="4295487" y="3530850"/>
            <a:ext cx="190805" cy="98451"/>
          </a:xfrm>
          <a:prstGeom prst="leftRightArrow">
            <a:avLst/>
          </a:prstGeom>
          <a:gradFill flip="none" rotWithShape="1">
            <a:gsLst>
              <a:gs pos="0">
                <a:srgbClr val="C00000">
                  <a:alpha val="50000"/>
                </a:srgbClr>
              </a:gs>
              <a:gs pos="51000">
                <a:srgbClr val="C00000">
                  <a:alpha val="10000"/>
                </a:srgbClr>
              </a:gs>
              <a:gs pos="100000">
                <a:srgbClr val="C00000">
                  <a:alpha val="50000"/>
                </a:srgbClr>
              </a:gs>
            </a:gsLst>
            <a:lin ang="0" scaled="1"/>
            <a:tileRect/>
          </a:gradFill>
          <a:ln w="12700" cap="flat" cmpd="sng" algn="ctr">
            <a:noFill/>
            <a:prstDash val="solid"/>
            <a:miter lim="800000"/>
          </a:ln>
          <a:effectLst/>
        </p:spPr>
        <p:txBody>
          <a:bodyPr rtlCol="0" anchor="ctr"/>
          <a:lstStyle/>
          <a:p>
            <a:pPr algn="ctr" defTabSz="914400">
              <a:defRPr/>
            </a:pPr>
            <a:endParaRPr lang="zh-CN" altLang="en-US"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矩形 20"/>
          <p:cNvSpPr/>
          <p:nvPr/>
        </p:nvSpPr>
        <p:spPr>
          <a:xfrm>
            <a:off x="3129654" y="2374495"/>
            <a:ext cx="2460931" cy="276999"/>
          </a:xfrm>
          <a:prstGeom prst="rect">
            <a:avLst/>
          </a:prstGeom>
          <a:noFill/>
        </p:spPr>
        <p:txBody>
          <a:bodyPr wrap="none" rtlCol="0">
            <a:spAutoFit/>
          </a:bodyPr>
          <a:lstStyle/>
          <a:p>
            <a:pPr algn="ctr">
              <a:defRPr/>
            </a:pPr>
            <a:r>
              <a:rPr lang="zh-CN" altLang="en-US"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性能持平本地</a:t>
            </a:r>
            <a:r>
              <a:rPr lang="en-US" altLang="zh-CN"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SSD</a:t>
            </a:r>
            <a:r>
              <a:rPr lang="zh-CN" altLang="en-US"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TCO</a:t>
            </a:r>
            <a:r>
              <a:rPr lang="zh-CN" altLang="en-US"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降低</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30%</a:t>
            </a:r>
            <a:endPar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2" name="直接连接符 334"/>
          <p:cNvCxnSpPr/>
          <p:nvPr/>
        </p:nvCxnSpPr>
        <p:spPr>
          <a:xfrm>
            <a:off x="3191887" y="2363206"/>
            <a:ext cx="2344468" cy="0"/>
          </a:xfrm>
          <a:prstGeom prst="line">
            <a:avLst/>
          </a:prstGeom>
          <a:noFill/>
          <a:ln w="6350" cap="flat" cmpd="sng" algn="ctr">
            <a:solidFill>
              <a:srgbClr val="C00000">
                <a:alpha val="73000"/>
              </a:srgbClr>
            </a:solidFill>
            <a:prstDash val="solid"/>
          </a:ln>
          <a:effectLst/>
        </p:spPr>
      </p:cxnSp>
      <p:sp>
        <p:nvSpPr>
          <p:cNvPr id="23" name="流程图: 磁盘 22"/>
          <p:cNvSpPr/>
          <p:nvPr/>
        </p:nvSpPr>
        <p:spPr>
          <a:xfrm>
            <a:off x="3796540" y="3723452"/>
            <a:ext cx="1145342" cy="289651"/>
          </a:xfrm>
          <a:prstGeom prst="flowChartMagneticDisk">
            <a:avLst/>
          </a:prstGeom>
          <a:gradFill flip="none" rotWithShape="1">
            <a:gsLst>
              <a:gs pos="38000">
                <a:srgbClr val="666666">
                  <a:lumMod val="20000"/>
                  <a:lumOff val="80000"/>
                  <a:alpha val="0"/>
                </a:srgbClr>
              </a:gs>
              <a:gs pos="100000">
                <a:srgbClr val="666666">
                  <a:lumMod val="20000"/>
                  <a:lumOff val="80000"/>
                  <a:alpha val="10000"/>
                </a:srgbClr>
              </a:gs>
            </a:gsLst>
            <a:path path="shape">
              <a:fillToRect l="50000" t="50000" r="50000" b="50000"/>
            </a:path>
            <a:tileRect/>
          </a:gradFill>
          <a:ln w="3175"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defTabSz="914400">
              <a:defRPr/>
            </a:pPr>
            <a:endParaRPr lang="zh-CN" altLang="en-US" sz="1000" kern="0" spc="50" dirty="0">
              <a:solidFill>
                <a:sysClr val="windowText" lastClr="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4" name="矩形 23"/>
          <p:cNvSpPr/>
          <p:nvPr/>
        </p:nvSpPr>
        <p:spPr>
          <a:xfrm>
            <a:off x="3892159" y="3710454"/>
            <a:ext cx="1010034" cy="276999"/>
          </a:xfrm>
          <a:prstGeom prst="rect">
            <a:avLst/>
          </a:prstGeom>
        </p:spPr>
        <p:txBody>
          <a:bodyPr wrap="square">
            <a:spAutoFit/>
          </a:bodyPr>
          <a:lstStyle/>
          <a:p>
            <a:pPr algn="ctr" defTabSz="914400">
              <a:defRPr/>
            </a:pPr>
            <a:r>
              <a:rPr lang="en-US" altLang="zh-CN" sz="1200" kern="0" spc="50" dirty="0">
                <a:solidFill>
                  <a:sysClr val="windowText" lastClr="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OBS</a:t>
            </a:r>
            <a:r>
              <a:rPr lang="zh-CN" altLang="en-US"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存储层</a:t>
            </a:r>
            <a:endParaRPr lang="zh-CN" altLang="en-US"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5" name="组合 24"/>
          <p:cNvGrpSpPr/>
          <p:nvPr/>
        </p:nvGrpSpPr>
        <p:grpSpPr>
          <a:xfrm>
            <a:off x="6413334" y="2752995"/>
            <a:ext cx="1888248" cy="1303183"/>
            <a:chOff x="5165513" y="2208949"/>
            <a:chExt cx="1888248" cy="1303183"/>
          </a:xfrm>
        </p:grpSpPr>
        <p:pic>
          <p:nvPicPr>
            <p:cNvPr id="26" name="图片 25" descr="_"/>
            <p:cNvPicPr>
              <a:picLocks noChangeAspect="1"/>
            </p:cNvPicPr>
            <p:nvPr/>
          </p:nvPicPr>
          <p:blipFill>
            <a:blip r:embed="rId1">
              <a:duotone>
                <a:prstClr val="black"/>
                <a:srgbClr val="666666">
                  <a:tint val="45000"/>
                  <a:satMod val="400000"/>
                </a:srgbClr>
              </a:duotone>
            </a:blip>
            <a:stretch>
              <a:fillRect/>
            </a:stretch>
          </p:blipFill>
          <p:spPr>
            <a:xfrm>
              <a:off x="5682503" y="3353720"/>
              <a:ext cx="720374" cy="130977"/>
            </a:xfrm>
            <a:prstGeom prst="rect">
              <a:avLst/>
            </a:prstGeom>
          </p:spPr>
        </p:pic>
        <p:sp>
          <p:nvSpPr>
            <p:cNvPr id="27" name="流程图: 磁盘 26"/>
            <p:cNvSpPr/>
            <p:nvPr/>
          </p:nvSpPr>
          <p:spPr>
            <a:xfrm>
              <a:off x="5480279" y="3222481"/>
              <a:ext cx="1167859" cy="289651"/>
            </a:xfrm>
            <a:prstGeom prst="flowChartMagneticDisk">
              <a:avLst/>
            </a:prstGeom>
            <a:gradFill flip="none" rotWithShape="1">
              <a:gsLst>
                <a:gs pos="38000">
                  <a:srgbClr val="666666">
                    <a:lumMod val="20000"/>
                    <a:lumOff val="80000"/>
                    <a:alpha val="0"/>
                  </a:srgbClr>
                </a:gs>
                <a:gs pos="100000">
                  <a:srgbClr val="666666">
                    <a:lumMod val="20000"/>
                    <a:lumOff val="80000"/>
                    <a:alpha val="10000"/>
                  </a:srgbClr>
                </a:gs>
              </a:gsLst>
              <a:path path="shape">
                <a:fillToRect l="50000" t="50000" r="50000" b="50000"/>
              </a:path>
              <a:tileRect/>
            </a:gradFill>
            <a:ln w="3175"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defTabSz="914400">
                <a:defRPr/>
              </a:pPr>
              <a:endParaRPr lang="zh-CN" altLang="en-US" sz="1000" kern="0" spc="50" dirty="0">
                <a:solidFill>
                  <a:sysClr val="windowText" lastClr="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8" name="矩形 27"/>
            <p:cNvSpPr/>
            <p:nvPr/>
          </p:nvSpPr>
          <p:spPr>
            <a:xfrm>
              <a:off x="5569132" y="3224418"/>
              <a:ext cx="1015400" cy="276999"/>
            </a:xfrm>
            <a:prstGeom prst="rect">
              <a:avLst/>
            </a:prstGeom>
          </p:spPr>
          <p:txBody>
            <a:bodyPr wrap="square">
              <a:spAutoFit/>
            </a:bodyPr>
            <a:lstStyle/>
            <a:p>
              <a:pPr algn="ctr" defTabSz="914400">
                <a:defRPr/>
              </a:pPr>
              <a:r>
                <a:rPr lang="en-US" altLang="zh-CN" sz="1200" kern="0" spc="50" dirty="0">
                  <a:solidFill>
                    <a:sysClr val="windowText" lastClr="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OBS</a:t>
              </a:r>
              <a:r>
                <a:rPr lang="zh-CN" altLang="en-US"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存储层</a:t>
              </a:r>
              <a:endParaRPr lang="zh-CN" altLang="en-US"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矩形 28"/>
            <p:cNvSpPr/>
            <p:nvPr/>
          </p:nvSpPr>
          <p:spPr>
            <a:xfrm>
              <a:off x="5513046" y="2711433"/>
              <a:ext cx="1155859" cy="230748"/>
            </a:xfrm>
            <a:prstGeom prst="rect">
              <a:avLst/>
            </a:prstGeom>
            <a:gradFill>
              <a:gsLst>
                <a:gs pos="0">
                  <a:srgbClr val="666666">
                    <a:lumMod val="60000"/>
                    <a:lumOff val="40000"/>
                    <a:alpha val="0"/>
                  </a:srgbClr>
                </a:gs>
                <a:gs pos="100000">
                  <a:srgbClr val="666666">
                    <a:lumMod val="60000"/>
                    <a:lumOff val="40000"/>
                    <a:alpha val="40000"/>
                  </a:srgbClr>
                </a:gs>
              </a:gsLst>
              <a:path path="circle">
                <a:fillToRect l="50000" t="50000" r="50000" b="50000"/>
              </a:path>
            </a:gradFill>
            <a:ln>
              <a:noFill/>
            </a:ln>
          </p:spPr>
          <p:txBody>
            <a:bodyPr vert="horz" wrap="square" lIns="0" tIns="0" rIns="0" bIns="0" numCol="1" anchor="ctr" anchorCtr="0" compatLnSpc="1"/>
            <a:lstStyle/>
            <a:p>
              <a:pPr algn="ctr" defTabSz="326390">
                <a:defRPr sz="3000">
                  <a:solidFill>
                    <a:srgbClr val="FFFFFF"/>
                  </a:solidFill>
                  <a:latin typeface="FZLanTingHeiS-R-GB"/>
                  <a:ea typeface="FZLanTingHeiS-R-GB"/>
                  <a:cs typeface="FZLanTingHeiS-R-GB"/>
                  <a:sym typeface="FZLanTingHeiS-R-GB"/>
                </a:defRPr>
              </a:pPr>
              <a:r>
                <a:rPr lang="en-US" altLang="zh-CN" sz="1200" kern="0" dirty="0" err="1">
                  <a:solidFill>
                    <a:srgbClr val="EBEBEB">
                      <a:lumMod val="10000"/>
                    </a:srgbClr>
                  </a:solidFill>
                  <a:latin typeface="Huawei Sans" panose="020C0503030203020204" pitchFamily="34" charset="0"/>
                  <a:ea typeface="方正兰亭黑简体" panose="02000000000000000000" pitchFamily="2" charset="-122"/>
                  <a:cs typeface="FZLanTingHeiS-R-GB"/>
                  <a:sym typeface="Huawei Sans" panose="020C0503030203020204" pitchFamily="34" charset="0"/>
                </a:rPr>
                <a:t>LakeFormation</a:t>
              </a:r>
              <a:endParaRPr lang="zh-CN" altLang="en-US" sz="1200" kern="0" dirty="0">
                <a:solidFill>
                  <a:srgbClr val="EBEBEB">
                    <a:lumMod val="10000"/>
                  </a:srgbClr>
                </a:solidFill>
                <a:latin typeface="Huawei Sans" panose="020C0503030203020204" pitchFamily="34" charset="0"/>
                <a:ea typeface="方正兰亭黑简体" panose="02000000000000000000" pitchFamily="2" charset="-122"/>
                <a:cs typeface="FZLanTingHeiS-R-GB"/>
                <a:sym typeface="Huawei Sans" panose="020C0503030203020204" pitchFamily="34" charset="0"/>
              </a:endParaRPr>
            </a:p>
          </p:txBody>
        </p:sp>
        <p:sp>
          <p:nvSpPr>
            <p:cNvPr id="30" name="流程图: 磁盘 29"/>
            <p:cNvSpPr/>
            <p:nvPr/>
          </p:nvSpPr>
          <p:spPr>
            <a:xfrm>
              <a:off x="5334801" y="2208949"/>
              <a:ext cx="695926" cy="289651"/>
            </a:xfrm>
            <a:prstGeom prst="flowChartMagneticDisk">
              <a:avLst/>
            </a:prstGeom>
            <a:gradFill flip="none" rotWithShape="1">
              <a:gsLst>
                <a:gs pos="38000">
                  <a:srgbClr val="666666">
                    <a:lumMod val="20000"/>
                    <a:lumOff val="80000"/>
                    <a:alpha val="0"/>
                  </a:srgbClr>
                </a:gs>
                <a:gs pos="100000">
                  <a:srgbClr val="666666">
                    <a:lumMod val="20000"/>
                    <a:lumOff val="80000"/>
                    <a:alpha val="10000"/>
                  </a:srgbClr>
                </a:gs>
              </a:gsLst>
              <a:path path="shape">
                <a:fillToRect l="50000" t="50000" r="50000" b="50000"/>
              </a:path>
              <a:tileRect/>
            </a:gradFill>
            <a:ln w="3175"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defTabSz="914400">
                <a:defRPr/>
              </a:pPr>
              <a:endParaRPr lang="zh-CN" altLang="en-US" sz="1000" kern="0" spc="50" dirty="0">
                <a:solidFill>
                  <a:sysClr val="windowText" lastClr="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1" name="流程图: 磁盘 30"/>
            <p:cNvSpPr/>
            <p:nvPr/>
          </p:nvSpPr>
          <p:spPr>
            <a:xfrm>
              <a:off x="6151227" y="2210653"/>
              <a:ext cx="702691" cy="286847"/>
            </a:xfrm>
            <a:prstGeom prst="flowChartMagneticDisk">
              <a:avLst/>
            </a:prstGeom>
            <a:gradFill flip="none" rotWithShape="1">
              <a:gsLst>
                <a:gs pos="38000">
                  <a:srgbClr val="666666">
                    <a:lumMod val="20000"/>
                    <a:lumOff val="80000"/>
                    <a:alpha val="0"/>
                  </a:srgbClr>
                </a:gs>
                <a:gs pos="100000">
                  <a:srgbClr val="666666">
                    <a:lumMod val="20000"/>
                    <a:lumOff val="80000"/>
                    <a:alpha val="10000"/>
                  </a:srgbClr>
                </a:gs>
              </a:gsLst>
              <a:path path="shape">
                <a:fillToRect l="50000" t="50000" r="50000" b="50000"/>
              </a:path>
              <a:tileRect/>
            </a:gradFill>
            <a:ln w="3175"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algn="ctr" defTabSz="914400">
                <a:defRPr/>
              </a:pPr>
              <a:endParaRPr lang="zh-CN" altLang="en-US" sz="1000" kern="0" spc="50" dirty="0">
                <a:solidFill>
                  <a:sysClr val="windowText" lastClr="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2" name="矩形 31"/>
            <p:cNvSpPr/>
            <p:nvPr/>
          </p:nvSpPr>
          <p:spPr>
            <a:xfrm>
              <a:off x="5165513" y="2218234"/>
              <a:ext cx="1019030" cy="276999"/>
            </a:xfrm>
            <a:prstGeom prst="rect">
              <a:avLst/>
            </a:prstGeom>
          </p:spPr>
          <p:txBody>
            <a:bodyPr wrap="square">
              <a:spAutoFit/>
            </a:bodyPr>
            <a:lstStyle/>
            <a:p>
              <a:pPr algn="ctr" defTabSz="914400">
                <a:defRPr/>
              </a:pPr>
              <a:r>
                <a:rPr lang="zh-CN" altLang="en-US" sz="1200" kern="0" spc="50" dirty="0">
                  <a:solidFill>
                    <a:sysClr val="windowText" lastClr="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数据湖</a:t>
              </a:r>
              <a:r>
                <a:rPr lang="en-US" altLang="zh-CN"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MRS</a:t>
              </a:r>
              <a:endParaRPr lang="zh-CN" altLang="en-US"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矩形 32"/>
            <p:cNvSpPr/>
            <p:nvPr/>
          </p:nvSpPr>
          <p:spPr>
            <a:xfrm>
              <a:off x="6143851" y="2224843"/>
              <a:ext cx="909910" cy="276999"/>
            </a:xfrm>
            <a:prstGeom prst="rect">
              <a:avLst/>
            </a:prstGeom>
          </p:spPr>
          <p:txBody>
            <a:bodyPr wrap="square">
              <a:spAutoFit/>
            </a:bodyPr>
            <a:lstStyle/>
            <a:p>
              <a:pPr algn="ctr" defTabSz="914400">
                <a:defRPr/>
              </a:pPr>
              <a:r>
                <a:rPr lang="zh-CN" altLang="en-US" sz="1200" kern="0" spc="50" dirty="0">
                  <a:solidFill>
                    <a:sysClr val="windowText" lastClr="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数仓</a:t>
              </a:r>
              <a:r>
                <a:rPr lang="en-US" altLang="zh-CN" sz="1200" kern="0" spc="50" dirty="0">
                  <a:solidFill>
                    <a:srgbClr val="EBEBEB">
                      <a:lumMod val="10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DW</a:t>
              </a:r>
              <a:r>
                <a:rPr lang="en-US" altLang="zh-CN"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S</a:t>
              </a:r>
              <a:endParaRPr lang="zh-CN" altLang="en-US"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箭头: 左右 33"/>
            <p:cNvSpPr/>
            <p:nvPr/>
          </p:nvSpPr>
          <p:spPr>
            <a:xfrm rot="3361583">
              <a:off x="5837009" y="2559834"/>
              <a:ext cx="230747" cy="98451"/>
            </a:xfrm>
            <a:prstGeom prst="leftRightArrow">
              <a:avLst/>
            </a:prstGeom>
            <a:gradFill flip="none" rotWithShape="1">
              <a:gsLst>
                <a:gs pos="0">
                  <a:srgbClr val="C00000">
                    <a:alpha val="50000"/>
                  </a:srgbClr>
                </a:gs>
                <a:gs pos="51000">
                  <a:srgbClr val="C00000">
                    <a:alpha val="10000"/>
                  </a:srgbClr>
                </a:gs>
                <a:gs pos="100000">
                  <a:srgbClr val="C00000">
                    <a:alpha val="50000"/>
                  </a:srgbClr>
                </a:gs>
              </a:gsLst>
              <a:lin ang="0" scaled="1"/>
              <a:tileRect/>
            </a:gradFill>
            <a:ln w="12700" cap="flat" cmpd="sng" algn="ctr">
              <a:noFill/>
              <a:prstDash val="solid"/>
              <a:miter lim="800000"/>
            </a:ln>
            <a:effectLst/>
          </p:spPr>
          <p:txBody>
            <a:bodyPr rtlCol="0" anchor="ctr"/>
            <a:lstStyle/>
            <a:p>
              <a:pPr algn="ctr" defTabSz="914400">
                <a:defRPr/>
              </a:pPr>
              <a:endParaRPr lang="zh-CN" altLang="en-US"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箭头: 左右 34"/>
            <p:cNvSpPr/>
            <p:nvPr/>
          </p:nvSpPr>
          <p:spPr>
            <a:xfrm rot="7082374">
              <a:off x="6112475" y="2554051"/>
              <a:ext cx="230747" cy="98451"/>
            </a:xfrm>
            <a:prstGeom prst="leftRightArrow">
              <a:avLst/>
            </a:prstGeom>
            <a:gradFill flip="none" rotWithShape="1">
              <a:gsLst>
                <a:gs pos="0">
                  <a:srgbClr val="C00000">
                    <a:alpha val="50000"/>
                  </a:srgbClr>
                </a:gs>
                <a:gs pos="51000">
                  <a:srgbClr val="C00000">
                    <a:alpha val="10000"/>
                  </a:srgbClr>
                </a:gs>
                <a:gs pos="100000">
                  <a:srgbClr val="C00000">
                    <a:alpha val="50000"/>
                  </a:srgbClr>
                </a:gs>
              </a:gsLst>
              <a:lin ang="0" scaled="1"/>
              <a:tileRect/>
            </a:gradFill>
            <a:ln w="12700" cap="flat" cmpd="sng" algn="ctr">
              <a:noFill/>
              <a:prstDash val="solid"/>
              <a:miter lim="800000"/>
            </a:ln>
            <a:effectLst/>
          </p:spPr>
          <p:txBody>
            <a:bodyPr rtlCol="0" anchor="ctr"/>
            <a:lstStyle/>
            <a:p>
              <a:pPr algn="ctr" defTabSz="914400">
                <a:defRPr/>
              </a:pPr>
              <a:endParaRPr lang="zh-CN" altLang="en-US"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箭头: 左右 35"/>
            <p:cNvSpPr/>
            <p:nvPr/>
          </p:nvSpPr>
          <p:spPr>
            <a:xfrm rot="5400000">
              <a:off x="5972409" y="3035955"/>
              <a:ext cx="230748" cy="84766"/>
            </a:xfrm>
            <a:prstGeom prst="leftRightArrow">
              <a:avLst/>
            </a:prstGeom>
            <a:gradFill flip="none" rotWithShape="1">
              <a:gsLst>
                <a:gs pos="0">
                  <a:srgbClr val="C00000">
                    <a:alpha val="50000"/>
                  </a:srgbClr>
                </a:gs>
                <a:gs pos="51000">
                  <a:srgbClr val="C00000">
                    <a:alpha val="10000"/>
                  </a:srgbClr>
                </a:gs>
                <a:gs pos="100000">
                  <a:srgbClr val="C00000">
                    <a:alpha val="50000"/>
                  </a:srgbClr>
                </a:gs>
              </a:gsLst>
              <a:lin ang="0" scaled="1"/>
              <a:tileRect/>
            </a:gradFill>
            <a:ln w="12700" cap="flat" cmpd="sng" algn="ctr">
              <a:noFill/>
              <a:prstDash val="solid"/>
              <a:miter lim="800000"/>
            </a:ln>
            <a:effectLst/>
          </p:spPr>
          <p:txBody>
            <a:bodyPr rtlCol="0" anchor="ctr"/>
            <a:lstStyle/>
            <a:p>
              <a:pPr algn="ctr" defTabSz="914400">
                <a:defRPr/>
              </a:pPr>
              <a:endParaRPr lang="zh-CN" altLang="en-US"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7" name="文本框 36"/>
          <p:cNvSpPr txBox="1"/>
          <p:nvPr/>
        </p:nvSpPr>
        <p:spPr>
          <a:xfrm>
            <a:off x="6757802" y="1880795"/>
            <a:ext cx="1011815" cy="523220"/>
          </a:xfrm>
          <a:prstGeom prst="rect">
            <a:avLst/>
          </a:prstGeom>
          <a:noFill/>
        </p:spPr>
        <p:txBody>
          <a:bodyPr wrap="none" rtlCol="0">
            <a:spAutoFit/>
          </a:bodyPr>
          <a:lstStyle/>
          <a:p>
            <a:pPr algn="ctr">
              <a:defRPr/>
            </a:pPr>
            <a:r>
              <a:rPr lang="zh-CN" altLang="en-US" sz="1600" b="1"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湖仓一体</a:t>
            </a:r>
            <a:endParaRPr lang="zh-CN" altLang="en-US" sz="1600" b="1"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defRPr/>
            </a:pPr>
            <a:r>
              <a:rPr lang="en-US" altLang="zh-CN"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0</a:t>
            </a:r>
            <a:r>
              <a:rPr lang="zh-CN" altLang="en-US"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数据搬迁</a:t>
            </a:r>
            <a:endParaRPr lang="zh-CN" altLang="en-US"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矩形 37"/>
          <p:cNvSpPr/>
          <p:nvPr/>
        </p:nvSpPr>
        <p:spPr>
          <a:xfrm>
            <a:off x="6106594" y="2358433"/>
            <a:ext cx="2436522" cy="276999"/>
          </a:xfrm>
          <a:prstGeom prst="rect">
            <a:avLst/>
          </a:prstGeom>
          <a:noFill/>
        </p:spPr>
        <p:txBody>
          <a:bodyPr wrap="square" rtlCol="0">
            <a:spAutoFit/>
          </a:bodyPr>
          <a:lstStyle/>
          <a:p>
            <a:pPr algn="ctr">
              <a:defRPr/>
            </a:pPr>
            <a:r>
              <a:rPr lang="zh-CN" altLang="en-US"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跨湖跨仓协同分析提效</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10</a:t>
            </a:r>
            <a:r>
              <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倍</a:t>
            </a:r>
            <a:endPar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39" name="直接连接符 334"/>
          <p:cNvCxnSpPr/>
          <p:nvPr/>
        </p:nvCxnSpPr>
        <p:spPr>
          <a:xfrm>
            <a:off x="6122722" y="2347144"/>
            <a:ext cx="2344468" cy="0"/>
          </a:xfrm>
          <a:prstGeom prst="line">
            <a:avLst/>
          </a:prstGeom>
          <a:noFill/>
          <a:ln w="6350" cap="flat" cmpd="sng" algn="ctr">
            <a:solidFill>
              <a:srgbClr val="C00000">
                <a:alpha val="73000"/>
              </a:srgbClr>
            </a:solidFill>
            <a:prstDash val="solid"/>
          </a:ln>
          <a:effectLst/>
        </p:spPr>
      </p:cxnSp>
      <p:sp>
        <p:nvSpPr>
          <p:cNvPr id="40" name="文本框 39"/>
          <p:cNvSpPr txBox="1"/>
          <p:nvPr/>
        </p:nvSpPr>
        <p:spPr>
          <a:xfrm>
            <a:off x="9243918" y="1930047"/>
            <a:ext cx="1999265" cy="523220"/>
          </a:xfrm>
          <a:prstGeom prst="rect">
            <a:avLst/>
          </a:prstGeom>
          <a:noFill/>
        </p:spPr>
        <p:txBody>
          <a:bodyPr wrap="none" rtlCol="0">
            <a:spAutoFit/>
          </a:bodyPr>
          <a:lstStyle/>
          <a:p>
            <a:pPr algn="ctr">
              <a:defRPr/>
            </a:pPr>
            <a:r>
              <a:rPr lang="zh-CN" altLang="en-US" sz="1600" b="1"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智能洞察</a:t>
            </a:r>
            <a:endParaRPr lang="zh-CN" altLang="en-US" sz="1600" b="1"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defRPr/>
            </a:pPr>
            <a:r>
              <a:rPr lang="zh-CN" altLang="en-US"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盘古 </a:t>
            </a:r>
            <a:r>
              <a:rPr lang="en-US" altLang="zh-CN"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for BI</a:t>
            </a:r>
            <a:r>
              <a:rPr lang="zh-CN" altLang="en-US"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a:t>
            </a:r>
            <a:r>
              <a:rPr lang="en-US" altLang="zh-CN"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0”</a:t>
            </a:r>
            <a:r>
              <a:rPr lang="zh-CN" altLang="en-US"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门槛用数</a:t>
            </a:r>
            <a:endParaRPr lang="zh-CN" altLang="en-US"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矩形 40"/>
          <p:cNvSpPr/>
          <p:nvPr/>
        </p:nvSpPr>
        <p:spPr>
          <a:xfrm>
            <a:off x="8984177" y="2352175"/>
            <a:ext cx="2544761" cy="276999"/>
          </a:xfrm>
          <a:prstGeom prst="rect">
            <a:avLst/>
          </a:prstGeom>
          <a:noFill/>
        </p:spPr>
        <p:txBody>
          <a:bodyPr wrap="square" rtlCol="0">
            <a:spAutoFit/>
          </a:bodyPr>
          <a:lstStyle/>
          <a:p>
            <a:pPr algn="ctr">
              <a:defRPr/>
            </a:pPr>
            <a:r>
              <a:rPr lang="zh-CN" altLang="en-US" sz="120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报表开发效率提升</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20</a:t>
            </a:r>
            <a:r>
              <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倍</a:t>
            </a:r>
            <a:endPar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2" name="直接连接符 334"/>
          <p:cNvCxnSpPr/>
          <p:nvPr/>
        </p:nvCxnSpPr>
        <p:spPr>
          <a:xfrm>
            <a:off x="9108544" y="2340886"/>
            <a:ext cx="2344468" cy="0"/>
          </a:xfrm>
          <a:prstGeom prst="line">
            <a:avLst/>
          </a:prstGeom>
          <a:noFill/>
          <a:ln w="6350" cap="flat" cmpd="sng" algn="ctr">
            <a:solidFill>
              <a:srgbClr val="C00000">
                <a:alpha val="73000"/>
              </a:srgbClr>
            </a:solidFill>
            <a:prstDash val="solid"/>
          </a:ln>
          <a:effectLst/>
        </p:spPr>
      </p:cxnSp>
      <p:grpSp>
        <p:nvGrpSpPr>
          <p:cNvPr id="43" name="组合 42"/>
          <p:cNvGrpSpPr/>
          <p:nvPr/>
        </p:nvGrpSpPr>
        <p:grpSpPr>
          <a:xfrm>
            <a:off x="2964529" y="4516413"/>
            <a:ext cx="8706190" cy="277200"/>
            <a:chOff x="1359362" y="3920412"/>
            <a:chExt cx="9347079" cy="277200"/>
          </a:xfrm>
        </p:grpSpPr>
        <p:grpSp>
          <p:nvGrpSpPr>
            <p:cNvPr id="44" name="Group 121"/>
            <p:cNvGrpSpPr/>
            <p:nvPr/>
          </p:nvGrpSpPr>
          <p:grpSpPr bwMode="auto">
            <a:xfrm>
              <a:off x="2528364" y="3920412"/>
              <a:ext cx="140878" cy="277200"/>
              <a:chOff x="2140" y="1616"/>
              <a:chExt cx="270" cy="335"/>
            </a:xfrm>
            <a:solidFill>
              <a:srgbClr val="F2CCCC"/>
            </a:solidFill>
          </p:grpSpPr>
          <p:sp>
            <p:nvSpPr>
              <p:cNvPr id="81" name="AutoShape 42"/>
              <p:cNvSpPr>
                <a:spLocks noChangeArrowheads="1"/>
              </p:cNvSpPr>
              <p:nvPr/>
            </p:nvSpPr>
            <p:spPr bwMode="gray">
              <a:xfrm>
                <a:off x="2228" y="1616"/>
                <a:ext cx="182" cy="335"/>
              </a:xfrm>
              <a:prstGeom prst="chevron">
                <a:avLst>
                  <a:gd name="adj" fmla="val 74403"/>
                </a:avLst>
              </a:prstGeom>
              <a:grp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1623695"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2" name="AutoShape 120"/>
              <p:cNvSpPr>
                <a:spLocks noChangeArrowheads="1"/>
              </p:cNvSpPr>
              <p:nvPr/>
            </p:nvSpPr>
            <p:spPr bwMode="gray">
              <a:xfrm>
                <a:off x="2140" y="1616"/>
                <a:ext cx="182" cy="335"/>
              </a:xfrm>
              <a:prstGeom prst="chevron">
                <a:avLst>
                  <a:gd name="adj" fmla="val 74403"/>
                </a:avLst>
              </a:prstGeom>
              <a:grp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1623695"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45" name="组合 44"/>
            <p:cNvGrpSpPr/>
            <p:nvPr/>
          </p:nvGrpSpPr>
          <p:grpSpPr>
            <a:xfrm>
              <a:off x="1359362" y="3920513"/>
              <a:ext cx="1105243" cy="276999"/>
              <a:chOff x="1280164" y="3920513"/>
              <a:chExt cx="1105243" cy="276999"/>
            </a:xfrm>
          </p:grpSpPr>
          <p:sp>
            <p:nvSpPr>
              <p:cNvPr id="79" name="文本框 78"/>
              <p:cNvSpPr txBox="1"/>
              <p:nvPr/>
            </p:nvSpPr>
            <p:spPr>
              <a:xfrm>
                <a:off x="1280164" y="3920513"/>
                <a:ext cx="1105243" cy="276891"/>
              </a:xfrm>
              <a:prstGeom prst="chevron">
                <a:avLst>
                  <a:gd name="adj" fmla="val 22480"/>
                </a:avLst>
              </a:prstGeom>
              <a:gradFill flip="none" rotWithShape="1">
                <a:gsLst>
                  <a:gs pos="0">
                    <a:srgbClr val="FFFFFF">
                      <a:alpha val="0"/>
                    </a:srgbClr>
                  </a:gs>
                  <a:gs pos="21000">
                    <a:srgbClr val="E9002F">
                      <a:lumMod val="20000"/>
                      <a:lumOff val="80000"/>
                      <a:alpha val="40000"/>
                    </a:srgbClr>
                  </a:gs>
                  <a:gs pos="100000">
                    <a:srgbClr val="FF0000">
                      <a:alpha val="20000"/>
                    </a:srgbClr>
                  </a:gs>
                </a:gsLst>
                <a:lin ang="0" scaled="1"/>
                <a:tileRect/>
              </a:gradFill>
              <a:ln w="6350">
                <a:gradFill>
                  <a:gsLst>
                    <a:gs pos="0">
                      <a:srgbClr val="E9002F">
                        <a:lumMod val="5000"/>
                        <a:lumOff val="95000"/>
                        <a:alpha val="0"/>
                      </a:srgbClr>
                    </a:gs>
                    <a:gs pos="100000">
                      <a:srgbClr val="C00000"/>
                    </a:gs>
                  </a:gsLst>
                  <a:lin ang="0" scaled="0"/>
                </a:gradFill>
                <a:miter lim="400000"/>
              </a:ln>
            </p:spPr>
            <p:txBody>
              <a:bodyPr wrap="none" lIns="62715" tIns="62715" rIns="62715" bIns="62715" anchor="ctr"/>
              <a:lstStyle>
                <a:defPPr>
                  <a:defRPr lang="en-US"/>
                </a:defPPr>
                <a:lvl1pPr marR="0" lvl="0" indent="0" algn="ctr" defTabSz="3010535" fontAlgn="auto">
                  <a:lnSpc>
                    <a:spcPct val="100000"/>
                  </a:lnSpc>
                  <a:spcBef>
                    <a:spcPts val="0"/>
                  </a:spcBef>
                  <a:spcAft>
                    <a:spcPts val="0"/>
                  </a:spcAft>
                  <a:buClrTx/>
                  <a:buSzTx/>
                  <a:buFontTx/>
                  <a:buNone/>
                  <a:defRPr kumimoji="0" sz="1200" b="0" i="0" u="none" strike="noStrike" cap="none" spc="0" normalizeH="0" baseline="0">
                    <a:ln>
                      <a:noFill/>
                    </a:ln>
                    <a:solidFill>
                      <a:srgbClr val="1D1D1A"/>
                    </a:solidFill>
                    <a:effectLst/>
                    <a:uLnTx/>
                    <a:uFillTx/>
                    <a:latin typeface="微软雅黑" panose="020B0503020204020204" charset="-122"/>
                    <a:ea typeface="微软雅黑" panose="020B050302020402020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3010535"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矩形 79"/>
              <p:cNvSpPr/>
              <p:nvPr/>
            </p:nvSpPr>
            <p:spPr>
              <a:xfrm>
                <a:off x="1416952" y="3920513"/>
                <a:ext cx="859127" cy="276999"/>
              </a:xfrm>
              <a:prstGeom prst="rect">
                <a:avLst/>
              </a:prstGeom>
            </p:spPr>
            <p:txBody>
              <a:bodyPr wrap="none">
                <a:spAutoFit/>
              </a:bodyPr>
              <a:lstStyle/>
              <a:p>
                <a:pPr marL="0" marR="0" lvl="0" indent="0" algn="ctr" defTabSz="1126871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数据采集</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6" name="Group 121"/>
            <p:cNvGrpSpPr/>
            <p:nvPr/>
          </p:nvGrpSpPr>
          <p:grpSpPr bwMode="auto">
            <a:xfrm>
              <a:off x="3902003" y="3920412"/>
              <a:ext cx="140878" cy="277200"/>
              <a:chOff x="2140" y="1616"/>
              <a:chExt cx="270" cy="335"/>
            </a:xfrm>
            <a:solidFill>
              <a:srgbClr val="F2CCCC"/>
            </a:solidFill>
          </p:grpSpPr>
          <p:sp>
            <p:nvSpPr>
              <p:cNvPr id="77" name="AutoShape 42"/>
              <p:cNvSpPr>
                <a:spLocks noChangeArrowheads="1"/>
              </p:cNvSpPr>
              <p:nvPr/>
            </p:nvSpPr>
            <p:spPr bwMode="gray">
              <a:xfrm>
                <a:off x="2228" y="1616"/>
                <a:ext cx="182" cy="335"/>
              </a:xfrm>
              <a:prstGeom prst="chevron">
                <a:avLst>
                  <a:gd name="adj" fmla="val 74403"/>
                </a:avLst>
              </a:prstGeom>
              <a:grp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1623695"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8" name="AutoShape 120"/>
              <p:cNvSpPr>
                <a:spLocks noChangeArrowheads="1"/>
              </p:cNvSpPr>
              <p:nvPr/>
            </p:nvSpPr>
            <p:spPr bwMode="gray">
              <a:xfrm>
                <a:off x="2140" y="1616"/>
                <a:ext cx="182" cy="335"/>
              </a:xfrm>
              <a:prstGeom prst="chevron">
                <a:avLst>
                  <a:gd name="adj" fmla="val 74403"/>
                </a:avLst>
              </a:prstGeom>
              <a:grp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1623695"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47" name="组合 46"/>
            <p:cNvGrpSpPr/>
            <p:nvPr/>
          </p:nvGrpSpPr>
          <p:grpSpPr>
            <a:xfrm>
              <a:off x="2733001" y="3920513"/>
              <a:ext cx="1105243" cy="276999"/>
              <a:chOff x="2678049" y="3920513"/>
              <a:chExt cx="1105243" cy="276999"/>
            </a:xfrm>
          </p:grpSpPr>
          <p:sp>
            <p:nvSpPr>
              <p:cNvPr id="75" name="文本框 74"/>
              <p:cNvSpPr txBox="1"/>
              <p:nvPr/>
            </p:nvSpPr>
            <p:spPr>
              <a:xfrm>
                <a:off x="2678049" y="3920513"/>
                <a:ext cx="1105243" cy="276891"/>
              </a:xfrm>
              <a:prstGeom prst="chevron">
                <a:avLst>
                  <a:gd name="adj" fmla="val 22480"/>
                </a:avLst>
              </a:prstGeom>
              <a:gradFill flip="none" rotWithShape="1">
                <a:gsLst>
                  <a:gs pos="0">
                    <a:srgbClr val="FFFFFF">
                      <a:alpha val="0"/>
                    </a:srgbClr>
                  </a:gs>
                  <a:gs pos="21000">
                    <a:srgbClr val="E9002F">
                      <a:lumMod val="20000"/>
                      <a:lumOff val="80000"/>
                      <a:alpha val="40000"/>
                    </a:srgbClr>
                  </a:gs>
                  <a:gs pos="100000">
                    <a:srgbClr val="FF0000">
                      <a:alpha val="20000"/>
                    </a:srgbClr>
                  </a:gs>
                </a:gsLst>
                <a:lin ang="0" scaled="1"/>
                <a:tileRect/>
              </a:gradFill>
              <a:ln w="6350">
                <a:gradFill>
                  <a:gsLst>
                    <a:gs pos="0">
                      <a:srgbClr val="E9002F">
                        <a:lumMod val="5000"/>
                        <a:lumOff val="95000"/>
                        <a:alpha val="0"/>
                      </a:srgbClr>
                    </a:gs>
                    <a:gs pos="100000">
                      <a:srgbClr val="C00000"/>
                    </a:gs>
                  </a:gsLst>
                  <a:lin ang="0" scaled="0"/>
                </a:gradFill>
                <a:miter lim="400000"/>
              </a:ln>
            </p:spPr>
            <p:txBody>
              <a:bodyPr wrap="none" lIns="62715" tIns="62715" rIns="62715" bIns="62715" anchor="ctr"/>
              <a:lstStyle>
                <a:defPPr>
                  <a:defRPr lang="en-US"/>
                </a:defPPr>
                <a:lvl1pPr marR="0" lvl="0" indent="0" algn="ctr" defTabSz="3010535" fontAlgn="auto">
                  <a:lnSpc>
                    <a:spcPct val="100000"/>
                  </a:lnSpc>
                  <a:spcBef>
                    <a:spcPts val="0"/>
                  </a:spcBef>
                  <a:spcAft>
                    <a:spcPts val="0"/>
                  </a:spcAft>
                  <a:buClrTx/>
                  <a:buSzTx/>
                  <a:buFontTx/>
                  <a:buNone/>
                  <a:defRPr kumimoji="0" sz="1200" b="0" i="0" u="none" strike="noStrike" cap="none" spc="0" normalizeH="0" baseline="0">
                    <a:ln>
                      <a:noFill/>
                    </a:ln>
                    <a:solidFill>
                      <a:srgbClr val="1D1D1A"/>
                    </a:solidFill>
                    <a:effectLst/>
                    <a:uLnTx/>
                    <a:uFillTx/>
                    <a:latin typeface="微软雅黑" panose="020B0503020204020204" charset="-122"/>
                    <a:ea typeface="微软雅黑" panose="020B050302020402020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3010535"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矩形 75"/>
              <p:cNvSpPr/>
              <p:nvPr/>
            </p:nvSpPr>
            <p:spPr>
              <a:xfrm>
                <a:off x="2814837" y="3920513"/>
                <a:ext cx="859127" cy="276999"/>
              </a:xfrm>
              <a:prstGeom prst="rect">
                <a:avLst/>
              </a:prstGeom>
            </p:spPr>
            <p:txBody>
              <a:bodyPr wrap="none">
                <a:spAutoFit/>
              </a:bodyPr>
              <a:lstStyle/>
              <a:p>
                <a:pPr marL="0" marR="0" lvl="0" indent="0" algn="ctr" defTabSz="1126871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数据存储</a:t>
                </a:r>
                <a:endPar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48" name="Group 121"/>
            <p:cNvGrpSpPr/>
            <p:nvPr/>
          </p:nvGrpSpPr>
          <p:grpSpPr bwMode="auto">
            <a:xfrm>
              <a:off x="5275642" y="3920412"/>
              <a:ext cx="140878" cy="277200"/>
              <a:chOff x="2140" y="1616"/>
              <a:chExt cx="270" cy="335"/>
            </a:xfrm>
            <a:solidFill>
              <a:srgbClr val="F2CCCC"/>
            </a:solidFill>
          </p:grpSpPr>
          <p:sp>
            <p:nvSpPr>
              <p:cNvPr id="73" name="AutoShape 42"/>
              <p:cNvSpPr>
                <a:spLocks noChangeArrowheads="1"/>
              </p:cNvSpPr>
              <p:nvPr/>
            </p:nvSpPr>
            <p:spPr bwMode="gray">
              <a:xfrm>
                <a:off x="2228" y="1616"/>
                <a:ext cx="182" cy="335"/>
              </a:xfrm>
              <a:prstGeom prst="chevron">
                <a:avLst>
                  <a:gd name="adj" fmla="val 74403"/>
                </a:avLst>
              </a:prstGeom>
              <a:grp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1623695"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4" name="AutoShape 120"/>
              <p:cNvSpPr>
                <a:spLocks noChangeArrowheads="1"/>
              </p:cNvSpPr>
              <p:nvPr/>
            </p:nvSpPr>
            <p:spPr bwMode="gray">
              <a:xfrm>
                <a:off x="2140" y="1616"/>
                <a:ext cx="182" cy="335"/>
              </a:xfrm>
              <a:prstGeom prst="chevron">
                <a:avLst>
                  <a:gd name="adj" fmla="val 74403"/>
                </a:avLst>
              </a:prstGeom>
              <a:grp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1623695"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49" name="组合 48"/>
            <p:cNvGrpSpPr/>
            <p:nvPr/>
          </p:nvGrpSpPr>
          <p:grpSpPr>
            <a:xfrm>
              <a:off x="4106640" y="3920513"/>
              <a:ext cx="1105243" cy="276999"/>
              <a:chOff x="4075934" y="3920513"/>
              <a:chExt cx="1105243" cy="276999"/>
            </a:xfrm>
          </p:grpSpPr>
          <p:sp>
            <p:nvSpPr>
              <p:cNvPr id="71" name="文本框 70"/>
              <p:cNvSpPr txBox="1"/>
              <p:nvPr/>
            </p:nvSpPr>
            <p:spPr>
              <a:xfrm>
                <a:off x="4075934" y="3920513"/>
                <a:ext cx="1105243" cy="276891"/>
              </a:xfrm>
              <a:prstGeom prst="chevron">
                <a:avLst>
                  <a:gd name="adj" fmla="val 22480"/>
                </a:avLst>
              </a:prstGeom>
              <a:gradFill flip="none" rotWithShape="1">
                <a:gsLst>
                  <a:gs pos="0">
                    <a:srgbClr val="FFFFFF">
                      <a:alpha val="0"/>
                    </a:srgbClr>
                  </a:gs>
                  <a:gs pos="21000">
                    <a:srgbClr val="E9002F">
                      <a:lumMod val="20000"/>
                      <a:lumOff val="80000"/>
                      <a:alpha val="40000"/>
                    </a:srgbClr>
                  </a:gs>
                  <a:gs pos="100000">
                    <a:srgbClr val="FF0000">
                      <a:alpha val="20000"/>
                    </a:srgbClr>
                  </a:gs>
                </a:gsLst>
                <a:lin ang="0" scaled="1"/>
                <a:tileRect/>
              </a:gradFill>
              <a:ln w="6350">
                <a:gradFill>
                  <a:gsLst>
                    <a:gs pos="0">
                      <a:srgbClr val="E9002F">
                        <a:lumMod val="5000"/>
                        <a:lumOff val="95000"/>
                        <a:alpha val="0"/>
                      </a:srgbClr>
                    </a:gs>
                    <a:gs pos="100000">
                      <a:srgbClr val="C00000"/>
                    </a:gs>
                  </a:gsLst>
                  <a:lin ang="0" scaled="0"/>
                </a:gradFill>
                <a:miter lim="400000"/>
              </a:ln>
            </p:spPr>
            <p:txBody>
              <a:bodyPr wrap="none" lIns="62715" tIns="62715" rIns="62715" bIns="62715" anchor="ctr"/>
              <a:lstStyle>
                <a:defPPr>
                  <a:defRPr lang="en-US"/>
                </a:defPPr>
                <a:lvl1pPr marR="0" lvl="0" indent="0" algn="ctr" defTabSz="3010535" fontAlgn="auto">
                  <a:lnSpc>
                    <a:spcPct val="100000"/>
                  </a:lnSpc>
                  <a:spcBef>
                    <a:spcPts val="0"/>
                  </a:spcBef>
                  <a:spcAft>
                    <a:spcPts val="0"/>
                  </a:spcAft>
                  <a:buClrTx/>
                  <a:buSzTx/>
                  <a:buFontTx/>
                  <a:buNone/>
                  <a:defRPr kumimoji="0" sz="1200" b="0" i="0" u="none" strike="noStrike" cap="none" spc="0" normalizeH="0" baseline="0">
                    <a:ln>
                      <a:noFill/>
                    </a:ln>
                    <a:solidFill>
                      <a:srgbClr val="1D1D1A"/>
                    </a:solidFill>
                    <a:effectLst/>
                    <a:uLnTx/>
                    <a:uFillTx/>
                    <a:latin typeface="微软雅黑" panose="020B0503020204020204" charset="-122"/>
                    <a:ea typeface="微软雅黑" panose="020B050302020402020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3010535"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矩形 71"/>
              <p:cNvSpPr/>
              <p:nvPr/>
            </p:nvSpPr>
            <p:spPr>
              <a:xfrm>
                <a:off x="4212722" y="3920513"/>
                <a:ext cx="859127" cy="276999"/>
              </a:xfrm>
              <a:prstGeom prst="rect">
                <a:avLst/>
              </a:prstGeom>
            </p:spPr>
            <p:txBody>
              <a:bodyPr wrap="none">
                <a:spAutoFit/>
              </a:bodyPr>
              <a:lstStyle/>
              <a:p>
                <a:pPr marL="0" marR="0" lvl="0" indent="0" algn="ctr" defTabSz="1126871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数据开发</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50" name="Group 121"/>
            <p:cNvGrpSpPr/>
            <p:nvPr/>
          </p:nvGrpSpPr>
          <p:grpSpPr bwMode="auto">
            <a:xfrm>
              <a:off x="6649281" y="3920412"/>
              <a:ext cx="140878" cy="277200"/>
              <a:chOff x="2140" y="1616"/>
              <a:chExt cx="270" cy="335"/>
            </a:xfrm>
            <a:solidFill>
              <a:srgbClr val="F2CCCC"/>
            </a:solidFill>
          </p:grpSpPr>
          <p:sp>
            <p:nvSpPr>
              <p:cNvPr id="69" name="AutoShape 42"/>
              <p:cNvSpPr>
                <a:spLocks noChangeArrowheads="1"/>
              </p:cNvSpPr>
              <p:nvPr/>
            </p:nvSpPr>
            <p:spPr bwMode="gray">
              <a:xfrm>
                <a:off x="2228" y="1616"/>
                <a:ext cx="182" cy="335"/>
              </a:xfrm>
              <a:prstGeom prst="chevron">
                <a:avLst>
                  <a:gd name="adj" fmla="val 74403"/>
                </a:avLst>
              </a:prstGeom>
              <a:grp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1623695"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0" name="AutoShape 120"/>
              <p:cNvSpPr>
                <a:spLocks noChangeArrowheads="1"/>
              </p:cNvSpPr>
              <p:nvPr/>
            </p:nvSpPr>
            <p:spPr bwMode="gray">
              <a:xfrm>
                <a:off x="2140" y="1616"/>
                <a:ext cx="182" cy="335"/>
              </a:xfrm>
              <a:prstGeom prst="chevron">
                <a:avLst>
                  <a:gd name="adj" fmla="val 74403"/>
                </a:avLst>
              </a:prstGeom>
              <a:grp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1623695"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51" name="组合 50"/>
            <p:cNvGrpSpPr/>
            <p:nvPr/>
          </p:nvGrpSpPr>
          <p:grpSpPr>
            <a:xfrm>
              <a:off x="5480279" y="3920513"/>
              <a:ext cx="1105243" cy="276999"/>
              <a:chOff x="5473819" y="3920513"/>
              <a:chExt cx="1105243" cy="276999"/>
            </a:xfrm>
          </p:grpSpPr>
          <p:sp>
            <p:nvSpPr>
              <p:cNvPr id="67" name="文本框 66"/>
              <p:cNvSpPr txBox="1"/>
              <p:nvPr/>
            </p:nvSpPr>
            <p:spPr>
              <a:xfrm>
                <a:off x="5473819" y="3920513"/>
                <a:ext cx="1105243" cy="276891"/>
              </a:xfrm>
              <a:prstGeom prst="chevron">
                <a:avLst>
                  <a:gd name="adj" fmla="val 22480"/>
                </a:avLst>
              </a:prstGeom>
              <a:gradFill flip="none" rotWithShape="1">
                <a:gsLst>
                  <a:gs pos="0">
                    <a:srgbClr val="FFFFFF">
                      <a:alpha val="0"/>
                    </a:srgbClr>
                  </a:gs>
                  <a:gs pos="21000">
                    <a:srgbClr val="E9002F">
                      <a:lumMod val="20000"/>
                      <a:lumOff val="80000"/>
                      <a:alpha val="40000"/>
                    </a:srgbClr>
                  </a:gs>
                  <a:gs pos="100000">
                    <a:srgbClr val="FF0000">
                      <a:alpha val="20000"/>
                    </a:srgbClr>
                  </a:gs>
                </a:gsLst>
                <a:lin ang="0" scaled="1"/>
                <a:tileRect/>
              </a:gradFill>
              <a:ln w="6350">
                <a:gradFill>
                  <a:gsLst>
                    <a:gs pos="0">
                      <a:srgbClr val="E9002F">
                        <a:lumMod val="5000"/>
                        <a:lumOff val="95000"/>
                        <a:alpha val="0"/>
                      </a:srgbClr>
                    </a:gs>
                    <a:gs pos="100000">
                      <a:srgbClr val="C00000"/>
                    </a:gs>
                  </a:gsLst>
                  <a:lin ang="0" scaled="0"/>
                </a:gradFill>
                <a:miter lim="400000"/>
              </a:ln>
            </p:spPr>
            <p:txBody>
              <a:bodyPr wrap="none" lIns="62715" tIns="62715" rIns="62715" bIns="62715" anchor="ctr"/>
              <a:lstStyle>
                <a:defPPr>
                  <a:defRPr lang="en-US"/>
                </a:defPPr>
                <a:lvl1pPr marR="0" lvl="0" indent="0" algn="ctr" defTabSz="3010535" fontAlgn="auto">
                  <a:lnSpc>
                    <a:spcPct val="100000"/>
                  </a:lnSpc>
                  <a:spcBef>
                    <a:spcPts val="0"/>
                  </a:spcBef>
                  <a:spcAft>
                    <a:spcPts val="0"/>
                  </a:spcAft>
                  <a:buClrTx/>
                  <a:buSzTx/>
                  <a:buFontTx/>
                  <a:buNone/>
                  <a:defRPr kumimoji="0" sz="1200" b="0" i="0" u="none" strike="noStrike" cap="none" spc="0" normalizeH="0" baseline="0">
                    <a:ln>
                      <a:noFill/>
                    </a:ln>
                    <a:solidFill>
                      <a:srgbClr val="1D1D1A"/>
                    </a:solidFill>
                    <a:effectLst/>
                    <a:uLnTx/>
                    <a:uFillTx/>
                    <a:latin typeface="微软雅黑" panose="020B0503020204020204" charset="-122"/>
                    <a:ea typeface="微软雅黑" panose="020B050302020402020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3010535"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矩形 67"/>
              <p:cNvSpPr/>
              <p:nvPr/>
            </p:nvSpPr>
            <p:spPr>
              <a:xfrm>
                <a:off x="5610607" y="3920513"/>
                <a:ext cx="859127" cy="276999"/>
              </a:xfrm>
              <a:prstGeom prst="rect">
                <a:avLst/>
              </a:prstGeom>
            </p:spPr>
            <p:txBody>
              <a:bodyPr wrap="none">
                <a:spAutoFit/>
              </a:bodyPr>
              <a:lstStyle/>
              <a:p>
                <a:pPr marL="0" marR="0" lvl="0" indent="0" algn="ctr" defTabSz="1126871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数据分析</a:t>
                </a:r>
                <a:endPar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52" name="Group 121"/>
            <p:cNvGrpSpPr/>
            <p:nvPr/>
          </p:nvGrpSpPr>
          <p:grpSpPr bwMode="auto">
            <a:xfrm>
              <a:off x="8022920" y="3920412"/>
              <a:ext cx="140878" cy="277200"/>
              <a:chOff x="2140" y="1616"/>
              <a:chExt cx="270" cy="335"/>
            </a:xfrm>
            <a:solidFill>
              <a:srgbClr val="F2CCCC"/>
            </a:solidFill>
          </p:grpSpPr>
          <p:sp>
            <p:nvSpPr>
              <p:cNvPr id="65" name="AutoShape 42"/>
              <p:cNvSpPr>
                <a:spLocks noChangeArrowheads="1"/>
              </p:cNvSpPr>
              <p:nvPr/>
            </p:nvSpPr>
            <p:spPr bwMode="gray">
              <a:xfrm>
                <a:off x="2228" y="1616"/>
                <a:ext cx="182" cy="335"/>
              </a:xfrm>
              <a:prstGeom prst="chevron">
                <a:avLst>
                  <a:gd name="adj" fmla="val 74403"/>
                </a:avLst>
              </a:prstGeom>
              <a:grp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1623695"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6" name="AutoShape 120"/>
              <p:cNvSpPr>
                <a:spLocks noChangeArrowheads="1"/>
              </p:cNvSpPr>
              <p:nvPr/>
            </p:nvSpPr>
            <p:spPr bwMode="gray">
              <a:xfrm>
                <a:off x="2140" y="1616"/>
                <a:ext cx="182" cy="335"/>
              </a:xfrm>
              <a:prstGeom prst="chevron">
                <a:avLst>
                  <a:gd name="adj" fmla="val 74403"/>
                </a:avLst>
              </a:prstGeom>
              <a:grp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1623695"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53" name="组合 52"/>
            <p:cNvGrpSpPr/>
            <p:nvPr/>
          </p:nvGrpSpPr>
          <p:grpSpPr>
            <a:xfrm>
              <a:off x="6853918" y="3920513"/>
              <a:ext cx="1105243" cy="276999"/>
              <a:chOff x="6871704" y="3920513"/>
              <a:chExt cx="1105243" cy="276999"/>
            </a:xfrm>
          </p:grpSpPr>
          <p:sp>
            <p:nvSpPr>
              <p:cNvPr id="63" name="文本框 62"/>
              <p:cNvSpPr txBox="1"/>
              <p:nvPr/>
            </p:nvSpPr>
            <p:spPr>
              <a:xfrm>
                <a:off x="6871704" y="3920513"/>
                <a:ext cx="1105243" cy="276891"/>
              </a:xfrm>
              <a:prstGeom prst="chevron">
                <a:avLst>
                  <a:gd name="adj" fmla="val 22480"/>
                </a:avLst>
              </a:prstGeom>
              <a:gradFill flip="none" rotWithShape="1">
                <a:gsLst>
                  <a:gs pos="0">
                    <a:srgbClr val="FFFFFF">
                      <a:alpha val="0"/>
                    </a:srgbClr>
                  </a:gs>
                  <a:gs pos="21000">
                    <a:srgbClr val="E9002F">
                      <a:lumMod val="20000"/>
                      <a:lumOff val="80000"/>
                      <a:alpha val="40000"/>
                    </a:srgbClr>
                  </a:gs>
                  <a:gs pos="100000">
                    <a:srgbClr val="FF0000">
                      <a:alpha val="20000"/>
                    </a:srgbClr>
                  </a:gs>
                </a:gsLst>
                <a:lin ang="0" scaled="1"/>
                <a:tileRect/>
              </a:gradFill>
              <a:ln w="6350">
                <a:gradFill>
                  <a:gsLst>
                    <a:gs pos="0">
                      <a:srgbClr val="E9002F">
                        <a:lumMod val="5000"/>
                        <a:lumOff val="95000"/>
                        <a:alpha val="0"/>
                      </a:srgbClr>
                    </a:gs>
                    <a:gs pos="100000">
                      <a:srgbClr val="C00000"/>
                    </a:gs>
                  </a:gsLst>
                  <a:lin ang="0" scaled="0"/>
                </a:gradFill>
                <a:miter lim="400000"/>
              </a:ln>
            </p:spPr>
            <p:txBody>
              <a:bodyPr wrap="none" lIns="62715" tIns="62715" rIns="62715" bIns="62715" anchor="ctr"/>
              <a:lstStyle>
                <a:defPPr>
                  <a:defRPr lang="en-US"/>
                </a:defPPr>
                <a:lvl1pPr marR="0" lvl="0" indent="0" algn="ctr" defTabSz="3010535" fontAlgn="auto">
                  <a:lnSpc>
                    <a:spcPct val="100000"/>
                  </a:lnSpc>
                  <a:spcBef>
                    <a:spcPts val="0"/>
                  </a:spcBef>
                  <a:spcAft>
                    <a:spcPts val="0"/>
                  </a:spcAft>
                  <a:buClrTx/>
                  <a:buSzTx/>
                  <a:buFontTx/>
                  <a:buNone/>
                  <a:defRPr kumimoji="0" sz="1200" b="0" i="0" u="none" strike="noStrike" cap="none" spc="0" normalizeH="0" baseline="0">
                    <a:ln>
                      <a:noFill/>
                    </a:ln>
                    <a:solidFill>
                      <a:srgbClr val="1D1D1A"/>
                    </a:solidFill>
                    <a:effectLst/>
                    <a:uLnTx/>
                    <a:uFillTx/>
                    <a:latin typeface="微软雅黑" panose="020B0503020204020204" charset="-122"/>
                    <a:ea typeface="微软雅黑" panose="020B050302020402020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3010535"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矩形 63"/>
              <p:cNvSpPr/>
              <p:nvPr/>
            </p:nvSpPr>
            <p:spPr>
              <a:xfrm>
                <a:off x="7008492" y="3920513"/>
                <a:ext cx="859127" cy="276999"/>
              </a:xfrm>
              <a:prstGeom prst="rect">
                <a:avLst/>
              </a:prstGeom>
            </p:spPr>
            <p:txBody>
              <a:bodyPr wrap="none">
                <a:spAutoFit/>
              </a:bodyPr>
              <a:lstStyle/>
              <a:p>
                <a:pPr marL="0" marR="0" lvl="0" indent="0" algn="ctr" defTabSz="1126871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数据资产</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54" name="Group 121"/>
            <p:cNvGrpSpPr/>
            <p:nvPr/>
          </p:nvGrpSpPr>
          <p:grpSpPr bwMode="auto">
            <a:xfrm>
              <a:off x="9396559" y="3920412"/>
              <a:ext cx="140878" cy="277200"/>
              <a:chOff x="2140" y="1616"/>
              <a:chExt cx="270" cy="335"/>
            </a:xfrm>
            <a:solidFill>
              <a:srgbClr val="F2CCCC"/>
            </a:solidFill>
          </p:grpSpPr>
          <p:sp>
            <p:nvSpPr>
              <p:cNvPr id="61" name="AutoShape 42"/>
              <p:cNvSpPr>
                <a:spLocks noChangeArrowheads="1"/>
              </p:cNvSpPr>
              <p:nvPr/>
            </p:nvSpPr>
            <p:spPr bwMode="gray">
              <a:xfrm>
                <a:off x="2228" y="1616"/>
                <a:ext cx="182" cy="335"/>
              </a:xfrm>
              <a:prstGeom prst="chevron">
                <a:avLst>
                  <a:gd name="adj" fmla="val 74403"/>
                </a:avLst>
              </a:prstGeom>
              <a:grp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1623695"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2" name="AutoShape 120"/>
              <p:cNvSpPr>
                <a:spLocks noChangeArrowheads="1"/>
              </p:cNvSpPr>
              <p:nvPr/>
            </p:nvSpPr>
            <p:spPr bwMode="gray">
              <a:xfrm>
                <a:off x="2140" y="1616"/>
                <a:ext cx="182" cy="335"/>
              </a:xfrm>
              <a:prstGeom prst="chevron">
                <a:avLst>
                  <a:gd name="adj" fmla="val 74403"/>
                </a:avLst>
              </a:prstGeom>
              <a:grp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1623695"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55" name="组合 54"/>
            <p:cNvGrpSpPr/>
            <p:nvPr/>
          </p:nvGrpSpPr>
          <p:grpSpPr>
            <a:xfrm>
              <a:off x="8227557" y="3920513"/>
              <a:ext cx="1105243" cy="276999"/>
              <a:chOff x="8269589" y="3920513"/>
              <a:chExt cx="1105243" cy="276999"/>
            </a:xfrm>
          </p:grpSpPr>
          <p:sp>
            <p:nvSpPr>
              <p:cNvPr id="59" name="文本框 58"/>
              <p:cNvSpPr txBox="1"/>
              <p:nvPr/>
            </p:nvSpPr>
            <p:spPr>
              <a:xfrm>
                <a:off x="8269589" y="3920513"/>
                <a:ext cx="1105243" cy="276891"/>
              </a:xfrm>
              <a:prstGeom prst="chevron">
                <a:avLst>
                  <a:gd name="adj" fmla="val 22480"/>
                </a:avLst>
              </a:prstGeom>
              <a:gradFill flip="none" rotWithShape="1">
                <a:gsLst>
                  <a:gs pos="0">
                    <a:srgbClr val="FFFFFF">
                      <a:alpha val="0"/>
                    </a:srgbClr>
                  </a:gs>
                  <a:gs pos="21000">
                    <a:srgbClr val="E9002F">
                      <a:lumMod val="20000"/>
                      <a:lumOff val="80000"/>
                      <a:alpha val="40000"/>
                    </a:srgbClr>
                  </a:gs>
                  <a:gs pos="100000">
                    <a:srgbClr val="FF0000">
                      <a:alpha val="20000"/>
                    </a:srgbClr>
                  </a:gs>
                </a:gsLst>
                <a:lin ang="0" scaled="1"/>
                <a:tileRect/>
              </a:gradFill>
              <a:ln w="6350">
                <a:gradFill>
                  <a:gsLst>
                    <a:gs pos="0">
                      <a:srgbClr val="E9002F">
                        <a:lumMod val="5000"/>
                        <a:lumOff val="95000"/>
                        <a:alpha val="0"/>
                      </a:srgbClr>
                    </a:gs>
                    <a:gs pos="100000">
                      <a:srgbClr val="C00000"/>
                    </a:gs>
                  </a:gsLst>
                  <a:lin ang="0" scaled="0"/>
                </a:gradFill>
                <a:miter lim="400000"/>
              </a:ln>
            </p:spPr>
            <p:txBody>
              <a:bodyPr wrap="none" lIns="62715" tIns="62715" rIns="62715" bIns="62715" anchor="ctr"/>
              <a:lstStyle>
                <a:defPPr>
                  <a:defRPr lang="en-US"/>
                </a:defPPr>
                <a:lvl1pPr marR="0" lvl="0" indent="0" algn="ctr" defTabSz="3010535" fontAlgn="auto">
                  <a:lnSpc>
                    <a:spcPct val="100000"/>
                  </a:lnSpc>
                  <a:spcBef>
                    <a:spcPts val="0"/>
                  </a:spcBef>
                  <a:spcAft>
                    <a:spcPts val="0"/>
                  </a:spcAft>
                  <a:buClrTx/>
                  <a:buSzTx/>
                  <a:buFontTx/>
                  <a:buNone/>
                  <a:defRPr kumimoji="0" sz="1200" b="0" i="0" u="none" strike="noStrike" cap="none" spc="0" normalizeH="0" baseline="0">
                    <a:ln>
                      <a:noFill/>
                    </a:ln>
                    <a:solidFill>
                      <a:srgbClr val="1D1D1A"/>
                    </a:solidFill>
                    <a:effectLst/>
                    <a:uLnTx/>
                    <a:uFillTx/>
                    <a:latin typeface="微软雅黑" panose="020B0503020204020204" charset="-122"/>
                    <a:ea typeface="微软雅黑" panose="020B050302020402020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3010535"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矩形 59"/>
              <p:cNvSpPr/>
              <p:nvPr/>
            </p:nvSpPr>
            <p:spPr>
              <a:xfrm>
                <a:off x="8406377" y="3920513"/>
                <a:ext cx="859127" cy="276999"/>
              </a:xfrm>
              <a:prstGeom prst="rect">
                <a:avLst/>
              </a:prstGeom>
            </p:spPr>
            <p:txBody>
              <a:bodyPr wrap="none">
                <a:spAutoFit/>
              </a:bodyPr>
              <a:lstStyle/>
              <a:p>
                <a:pPr marL="0" marR="0" lvl="0" indent="0" algn="ctr" defTabSz="1126871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数据洞察</a:t>
                </a:r>
                <a:endPar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56" name="组合 55"/>
            <p:cNvGrpSpPr/>
            <p:nvPr/>
          </p:nvGrpSpPr>
          <p:grpSpPr>
            <a:xfrm>
              <a:off x="9601198" y="3920513"/>
              <a:ext cx="1105243" cy="276999"/>
              <a:chOff x="9667474" y="3920513"/>
              <a:chExt cx="1105243" cy="276999"/>
            </a:xfrm>
          </p:grpSpPr>
          <p:sp>
            <p:nvSpPr>
              <p:cNvPr id="57" name="文本框 56"/>
              <p:cNvSpPr txBox="1"/>
              <p:nvPr/>
            </p:nvSpPr>
            <p:spPr>
              <a:xfrm>
                <a:off x="9667474" y="3920513"/>
                <a:ext cx="1105243" cy="276891"/>
              </a:xfrm>
              <a:prstGeom prst="chevron">
                <a:avLst>
                  <a:gd name="adj" fmla="val 22480"/>
                </a:avLst>
              </a:prstGeom>
              <a:gradFill flip="none" rotWithShape="1">
                <a:gsLst>
                  <a:gs pos="0">
                    <a:srgbClr val="FFFFFF">
                      <a:alpha val="0"/>
                    </a:srgbClr>
                  </a:gs>
                  <a:gs pos="21000">
                    <a:srgbClr val="E9002F">
                      <a:lumMod val="20000"/>
                      <a:lumOff val="80000"/>
                      <a:alpha val="40000"/>
                    </a:srgbClr>
                  </a:gs>
                  <a:gs pos="100000">
                    <a:srgbClr val="FF0000">
                      <a:alpha val="20000"/>
                    </a:srgbClr>
                  </a:gs>
                </a:gsLst>
                <a:lin ang="0" scaled="1"/>
                <a:tileRect/>
              </a:gradFill>
              <a:ln w="6350">
                <a:gradFill>
                  <a:gsLst>
                    <a:gs pos="0">
                      <a:srgbClr val="E9002F">
                        <a:lumMod val="5000"/>
                        <a:lumOff val="95000"/>
                        <a:alpha val="0"/>
                      </a:srgbClr>
                    </a:gs>
                    <a:gs pos="100000">
                      <a:srgbClr val="C00000"/>
                    </a:gs>
                  </a:gsLst>
                  <a:lin ang="0" scaled="0"/>
                </a:gradFill>
                <a:miter lim="400000"/>
              </a:ln>
            </p:spPr>
            <p:txBody>
              <a:bodyPr wrap="none" lIns="62715" tIns="62715" rIns="62715" bIns="62715" anchor="ctr"/>
              <a:lstStyle>
                <a:defPPr>
                  <a:defRPr lang="en-US"/>
                </a:defPPr>
                <a:lvl1pPr marR="0" lvl="0" indent="0" algn="ctr" defTabSz="3010535" fontAlgn="auto">
                  <a:lnSpc>
                    <a:spcPct val="100000"/>
                  </a:lnSpc>
                  <a:spcBef>
                    <a:spcPts val="0"/>
                  </a:spcBef>
                  <a:spcAft>
                    <a:spcPts val="0"/>
                  </a:spcAft>
                  <a:buClrTx/>
                  <a:buSzTx/>
                  <a:buFontTx/>
                  <a:buNone/>
                  <a:defRPr kumimoji="0" sz="1200" b="0" i="0" u="none" strike="noStrike" cap="none" spc="0" normalizeH="0" baseline="0">
                    <a:ln>
                      <a:noFill/>
                    </a:ln>
                    <a:solidFill>
                      <a:srgbClr val="1D1D1A"/>
                    </a:solidFill>
                    <a:effectLst/>
                    <a:uLnTx/>
                    <a:uFillTx/>
                    <a:latin typeface="微软雅黑" panose="020B0503020204020204" charset="-122"/>
                    <a:ea typeface="微软雅黑" panose="020B050302020402020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3010535"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矩形 57"/>
              <p:cNvSpPr/>
              <p:nvPr/>
            </p:nvSpPr>
            <p:spPr>
              <a:xfrm>
                <a:off x="9804262" y="3920513"/>
                <a:ext cx="859127" cy="276999"/>
              </a:xfrm>
              <a:prstGeom prst="rect">
                <a:avLst/>
              </a:prstGeom>
            </p:spPr>
            <p:txBody>
              <a:bodyPr wrap="none">
                <a:spAutoFit/>
              </a:bodyPr>
              <a:lstStyle/>
              <a:p>
                <a:pPr marL="0" marR="0" lvl="0" indent="0" algn="ctr" defTabSz="1126871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rPr>
                  <a:t>数据共享</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sp>
        <p:nvSpPr>
          <p:cNvPr id="87" name="文本框 86"/>
          <p:cNvSpPr txBox="1"/>
          <p:nvPr/>
        </p:nvSpPr>
        <p:spPr>
          <a:xfrm>
            <a:off x="6321474" y="4984048"/>
            <a:ext cx="2296527" cy="307777"/>
          </a:xfrm>
          <a:prstGeom prst="rect">
            <a:avLst/>
          </a:prstGeom>
          <a:noFill/>
        </p:spPr>
        <p:txBody>
          <a:bodyPr wrap="none" rtlCol="0" anchor="ctr">
            <a:spAutoFit/>
          </a:bodyPr>
          <a:lstStyle/>
          <a:p>
            <a:pPr algn="ctr" defTabSz="228600">
              <a:defRPr/>
            </a:pPr>
            <a:r>
              <a:rPr sz="1400" b="1" dirty="0" err="1">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DataArts</a:t>
            </a:r>
            <a:r>
              <a:rPr lang="en-US" altLang="zh-CN"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数据治理生产线</a:t>
            </a:r>
            <a:endParaRPr sz="14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矩形 87"/>
          <p:cNvSpPr/>
          <p:nvPr/>
        </p:nvSpPr>
        <p:spPr>
          <a:xfrm>
            <a:off x="6150932" y="5273970"/>
            <a:ext cx="2589170" cy="276999"/>
          </a:xfrm>
          <a:prstGeom prst="rect">
            <a:avLst/>
          </a:prstGeom>
        </p:spPr>
        <p:txBody>
          <a:bodyPr wrap="none" anchor="ctr">
            <a:spAutoFit/>
          </a:bodyPr>
          <a:lstStyle/>
          <a:p>
            <a:pPr algn="ctr">
              <a:defRPr/>
            </a:pPr>
            <a:r>
              <a:rPr lang="en-US" altLang="zh-CN" sz="1200" dirty="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rPr>
              <a:t>MRS | DWS | DLI | </a:t>
            </a:r>
            <a:r>
              <a:rPr lang="en-US" altLang="zh-CN" sz="1200" dirty="0" err="1">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rPr>
              <a:t>DataArts</a:t>
            </a:r>
            <a:r>
              <a:rPr lang="en-US" altLang="zh-CN" sz="1200" dirty="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rPr>
              <a:t> Studio</a:t>
            </a:r>
            <a:endParaRPr lang="en-US" altLang="zh-CN" sz="1200" dirty="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89" name="组合 88"/>
          <p:cNvGrpSpPr/>
          <p:nvPr/>
        </p:nvGrpSpPr>
        <p:grpSpPr>
          <a:xfrm>
            <a:off x="4656806" y="4302299"/>
            <a:ext cx="278414" cy="176822"/>
            <a:chOff x="3023992" y="4059058"/>
            <a:chExt cx="278414" cy="176822"/>
          </a:xfrm>
        </p:grpSpPr>
        <p:sp>
          <p:nvSpPr>
            <p:cNvPr id="90" name="流程图: 摘录 89"/>
            <p:cNvSpPr/>
            <p:nvPr/>
          </p:nvSpPr>
          <p:spPr>
            <a:xfrm>
              <a:off x="3023993" y="4059058"/>
              <a:ext cx="278413" cy="98667"/>
            </a:xfrm>
            <a:prstGeom prst="flowChartExtract">
              <a:avLst/>
            </a:prstGeom>
            <a:gradFill>
              <a:gsLst>
                <a:gs pos="0">
                  <a:srgbClr val="C7000B">
                    <a:alpha val="30000"/>
                  </a:srgbClr>
                </a:gs>
                <a:gs pos="100000">
                  <a:srgbClr val="C7000B">
                    <a:alpha val="0"/>
                  </a:srgbClr>
                </a:gs>
              </a:gsLst>
              <a:lin ang="5400000" scaled="0"/>
            </a:gradFill>
            <a:ln w="6350" cap="flat" cmpd="sng" algn="ctr">
              <a:gradFill>
                <a:gsLst>
                  <a:gs pos="0">
                    <a:srgbClr val="C7000B"/>
                  </a:gs>
                  <a:gs pos="100000">
                    <a:srgbClr val="C7000B">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sz="1400" kern="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1" name="流程图: 摘录 90"/>
            <p:cNvSpPr/>
            <p:nvPr/>
          </p:nvSpPr>
          <p:spPr>
            <a:xfrm>
              <a:off x="3023992" y="4137213"/>
              <a:ext cx="278413" cy="98667"/>
            </a:xfrm>
            <a:prstGeom prst="flowChartExtract">
              <a:avLst/>
            </a:prstGeom>
            <a:gradFill>
              <a:gsLst>
                <a:gs pos="0">
                  <a:srgbClr val="C7000B">
                    <a:alpha val="30000"/>
                  </a:srgbClr>
                </a:gs>
                <a:gs pos="100000">
                  <a:srgbClr val="C7000B">
                    <a:alpha val="0"/>
                  </a:srgbClr>
                </a:gs>
              </a:gsLst>
              <a:lin ang="5400000" scaled="0"/>
            </a:gradFill>
            <a:ln w="6350" cap="flat" cmpd="sng" algn="ctr">
              <a:gradFill>
                <a:gsLst>
                  <a:gs pos="0">
                    <a:srgbClr val="C7000B"/>
                  </a:gs>
                  <a:gs pos="100000">
                    <a:srgbClr val="C7000B">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sz="1400" kern="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92" name="组合 91"/>
          <p:cNvGrpSpPr/>
          <p:nvPr/>
        </p:nvGrpSpPr>
        <p:grpSpPr>
          <a:xfrm>
            <a:off x="7213543" y="4302824"/>
            <a:ext cx="278414" cy="176822"/>
            <a:chOff x="3023992" y="4059058"/>
            <a:chExt cx="278414" cy="176822"/>
          </a:xfrm>
        </p:grpSpPr>
        <p:sp>
          <p:nvSpPr>
            <p:cNvPr id="93" name="流程图: 摘录 92"/>
            <p:cNvSpPr/>
            <p:nvPr/>
          </p:nvSpPr>
          <p:spPr>
            <a:xfrm>
              <a:off x="3023993" y="4059058"/>
              <a:ext cx="278413" cy="98667"/>
            </a:xfrm>
            <a:prstGeom prst="flowChartExtract">
              <a:avLst/>
            </a:prstGeom>
            <a:gradFill>
              <a:gsLst>
                <a:gs pos="0">
                  <a:srgbClr val="C7000B">
                    <a:alpha val="30000"/>
                  </a:srgbClr>
                </a:gs>
                <a:gs pos="100000">
                  <a:srgbClr val="C7000B">
                    <a:alpha val="0"/>
                  </a:srgbClr>
                </a:gs>
              </a:gsLst>
              <a:lin ang="5400000" scaled="0"/>
            </a:gradFill>
            <a:ln w="6350" cap="flat" cmpd="sng" algn="ctr">
              <a:gradFill>
                <a:gsLst>
                  <a:gs pos="0">
                    <a:srgbClr val="C7000B"/>
                  </a:gs>
                  <a:gs pos="100000">
                    <a:srgbClr val="C7000B">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sz="1400" kern="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4" name="流程图: 摘录 93"/>
            <p:cNvSpPr/>
            <p:nvPr/>
          </p:nvSpPr>
          <p:spPr>
            <a:xfrm>
              <a:off x="3023992" y="4137213"/>
              <a:ext cx="278413" cy="98667"/>
            </a:xfrm>
            <a:prstGeom prst="flowChartExtract">
              <a:avLst/>
            </a:prstGeom>
            <a:gradFill>
              <a:gsLst>
                <a:gs pos="0">
                  <a:srgbClr val="C7000B">
                    <a:alpha val="30000"/>
                  </a:srgbClr>
                </a:gs>
                <a:gs pos="100000">
                  <a:srgbClr val="C7000B">
                    <a:alpha val="0"/>
                  </a:srgbClr>
                </a:gs>
              </a:gsLst>
              <a:lin ang="5400000" scaled="0"/>
            </a:gradFill>
            <a:ln w="6350" cap="flat" cmpd="sng" algn="ctr">
              <a:gradFill>
                <a:gsLst>
                  <a:gs pos="0">
                    <a:srgbClr val="C7000B"/>
                  </a:gs>
                  <a:gs pos="100000">
                    <a:srgbClr val="C7000B">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sz="1400" kern="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95" name="组合 94"/>
          <p:cNvGrpSpPr/>
          <p:nvPr/>
        </p:nvGrpSpPr>
        <p:grpSpPr>
          <a:xfrm>
            <a:off x="9736314" y="4284251"/>
            <a:ext cx="278414" cy="176822"/>
            <a:chOff x="3023992" y="4059058"/>
            <a:chExt cx="278414" cy="176822"/>
          </a:xfrm>
        </p:grpSpPr>
        <p:sp>
          <p:nvSpPr>
            <p:cNvPr id="96" name="流程图: 摘录 95"/>
            <p:cNvSpPr/>
            <p:nvPr/>
          </p:nvSpPr>
          <p:spPr>
            <a:xfrm>
              <a:off x="3023993" y="4059058"/>
              <a:ext cx="278413" cy="98667"/>
            </a:xfrm>
            <a:prstGeom prst="flowChartExtract">
              <a:avLst/>
            </a:prstGeom>
            <a:gradFill>
              <a:gsLst>
                <a:gs pos="0">
                  <a:srgbClr val="C7000B">
                    <a:alpha val="30000"/>
                  </a:srgbClr>
                </a:gs>
                <a:gs pos="100000">
                  <a:srgbClr val="C7000B">
                    <a:alpha val="0"/>
                  </a:srgbClr>
                </a:gs>
              </a:gsLst>
              <a:lin ang="5400000" scaled="0"/>
            </a:gradFill>
            <a:ln w="6350" cap="flat" cmpd="sng" algn="ctr">
              <a:gradFill>
                <a:gsLst>
                  <a:gs pos="0">
                    <a:srgbClr val="C7000B"/>
                  </a:gs>
                  <a:gs pos="100000">
                    <a:srgbClr val="C7000B">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sz="1400" kern="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7" name="流程图: 摘录 96"/>
            <p:cNvSpPr/>
            <p:nvPr/>
          </p:nvSpPr>
          <p:spPr>
            <a:xfrm>
              <a:off x="3023992" y="4137213"/>
              <a:ext cx="278413" cy="98667"/>
            </a:xfrm>
            <a:prstGeom prst="flowChartExtract">
              <a:avLst/>
            </a:prstGeom>
            <a:gradFill>
              <a:gsLst>
                <a:gs pos="0">
                  <a:srgbClr val="C7000B">
                    <a:alpha val="30000"/>
                  </a:srgbClr>
                </a:gs>
                <a:gs pos="100000">
                  <a:srgbClr val="C7000B">
                    <a:alpha val="0"/>
                  </a:srgbClr>
                </a:gs>
              </a:gsLst>
              <a:lin ang="5400000" scaled="0"/>
            </a:gradFill>
            <a:ln w="6350" cap="flat" cmpd="sng" algn="ctr">
              <a:gradFill>
                <a:gsLst>
                  <a:gs pos="0">
                    <a:srgbClr val="C7000B"/>
                  </a:gs>
                  <a:gs pos="100000">
                    <a:srgbClr val="C7000B">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sz="1400" kern="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cxnSp>
        <p:nvCxnSpPr>
          <p:cNvPr id="102" name="直接连接符 101"/>
          <p:cNvCxnSpPr/>
          <p:nvPr/>
        </p:nvCxnSpPr>
        <p:spPr>
          <a:xfrm flipV="1">
            <a:off x="4517094" y="5321556"/>
            <a:ext cx="0" cy="607020"/>
          </a:xfrm>
          <a:prstGeom prst="line">
            <a:avLst/>
          </a:prstGeom>
          <a:noFill/>
          <a:ln w="6350" cap="flat" cmpd="sng" algn="ctr">
            <a:solidFill>
              <a:srgbClr val="666666">
                <a:lumMod val="20000"/>
                <a:lumOff val="80000"/>
              </a:srgbClr>
            </a:solidFill>
            <a:prstDash val="solid"/>
            <a:miter lim="800000"/>
          </a:ln>
          <a:effectLst/>
        </p:spPr>
      </p:cxnSp>
      <p:cxnSp>
        <p:nvCxnSpPr>
          <p:cNvPr id="103" name="直接连接符 102"/>
          <p:cNvCxnSpPr/>
          <p:nvPr/>
        </p:nvCxnSpPr>
        <p:spPr>
          <a:xfrm flipV="1">
            <a:off x="9259646" y="5320771"/>
            <a:ext cx="0" cy="608590"/>
          </a:xfrm>
          <a:prstGeom prst="line">
            <a:avLst/>
          </a:prstGeom>
          <a:noFill/>
          <a:ln w="6350" cap="flat" cmpd="sng" algn="ctr">
            <a:solidFill>
              <a:srgbClr val="666666">
                <a:lumMod val="20000"/>
                <a:lumOff val="80000"/>
              </a:srgbClr>
            </a:solidFill>
            <a:prstDash val="solid"/>
            <a:miter lim="800000"/>
          </a:ln>
          <a:effectLst/>
        </p:spPr>
      </p:cxnSp>
      <p:sp>
        <p:nvSpPr>
          <p:cNvPr id="104" name="梯形 103"/>
          <p:cNvSpPr/>
          <p:nvPr/>
        </p:nvSpPr>
        <p:spPr bwMode="auto">
          <a:xfrm rot="5400000" flipV="1">
            <a:off x="-1139056" y="2790451"/>
            <a:ext cx="4944935" cy="1880552"/>
          </a:xfrm>
          <a:prstGeom prst="trapezoid">
            <a:avLst>
              <a:gd name="adj" fmla="val 757"/>
            </a:avLst>
          </a:prstGeom>
          <a:gradFill>
            <a:gsLst>
              <a:gs pos="0">
                <a:srgbClr val="FFFFFF">
                  <a:lumMod val="95000"/>
                  <a:alpha val="88000"/>
                </a:srgbClr>
              </a:gs>
              <a:gs pos="100000">
                <a:srgbClr val="FFFFFF">
                  <a:alpha val="0"/>
                </a:srgbClr>
              </a:gs>
            </a:gsLst>
            <a:lin ang="5400000" scaled="0"/>
          </a:gradFill>
          <a:ln w="3175">
            <a:solidFill>
              <a:srgbClr val="1D1D1A">
                <a:lumMod val="50000"/>
                <a:lumOff val="50000"/>
                <a:alpha val="0"/>
              </a:srgbClr>
            </a:solidFill>
            <a:miter lim="800000"/>
          </a:ln>
        </p:spPr>
        <p:txBody>
          <a:bodyPr/>
          <a:lstStyle/>
          <a:p>
            <a:pPr defTabSz="914400">
              <a:defRPr/>
            </a:pPr>
            <a:endParaRPr lang="zh-CN" altLang="en-US" sz="1100" kern="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5" name="文本框 104"/>
          <p:cNvSpPr txBox="1"/>
          <p:nvPr/>
        </p:nvSpPr>
        <p:spPr>
          <a:xfrm>
            <a:off x="704415" y="3122977"/>
            <a:ext cx="1199046" cy="399981"/>
          </a:xfrm>
          <a:prstGeom prst="rect">
            <a:avLst/>
          </a:prstGeom>
          <a:noFill/>
        </p:spPr>
        <p:txBody>
          <a:bodyPr wrap="none" lIns="0" tIns="0" rIns="0" bIns="0" rtlCol="0">
            <a:spAutoFit/>
          </a:bodyPr>
          <a:lstStyle/>
          <a:p>
            <a:pPr algn="ctr">
              <a:lnSpc>
                <a:spcPts val="1600"/>
              </a:lnSpc>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数据量</a:t>
            </a:r>
            <a:r>
              <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成本</a:t>
            </a:r>
            <a:r>
              <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效率</a:t>
            </a:r>
            <a:endPar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lnSpc>
                <a:spcPts val="1600"/>
              </a:lnSpc>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难以兼得</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6" name="圆角矩形"/>
          <p:cNvSpPr/>
          <p:nvPr/>
        </p:nvSpPr>
        <p:spPr>
          <a:xfrm>
            <a:off x="675217" y="2012184"/>
            <a:ext cx="1257442" cy="516074"/>
          </a:xfrm>
          <a:prstGeom prst="roundRect">
            <a:avLst>
              <a:gd name="adj" fmla="val 50000"/>
            </a:avLst>
          </a:prstGeom>
          <a:gradFill flip="none" rotWithShape="1">
            <a:gsLst>
              <a:gs pos="100000">
                <a:srgbClr val="D3D3D3">
                  <a:alpha val="28000"/>
                </a:srgbClr>
              </a:gs>
              <a:gs pos="0">
                <a:srgbClr val="D3D3D3">
                  <a:alpha val="0"/>
                </a:srgbClr>
              </a:gs>
            </a:gsLst>
            <a:path path="circle">
              <a:fillToRect l="50000" t="50000" r="50000" b="50000"/>
            </a:path>
            <a:tileRect/>
          </a:gradFill>
          <a:ln w="12700">
            <a:miter lim="400000"/>
          </a:ln>
        </p:spPr>
        <p:txBody>
          <a:bodyPr lIns="19358" tIns="19358" rIns="19358" bIns="19358" anchor="ctr"/>
          <a:lstStyle/>
          <a:p>
            <a:pPr algn="ctr" defTabSz="257810" hangingPunct="0">
              <a:defRPr/>
            </a:pPr>
            <a:r>
              <a:rPr lang="zh-CN" altLang="en-US"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企业数字化转型核心诉求</a:t>
            </a:r>
            <a:endParaRPr lang="zh-CN" altLang="en-US"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7" name="等腰三角形 106"/>
          <p:cNvSpPr/>
          <p:nvPr/>
        </p:nvSpPr>
        <p:spPr>
          <a:xfrm flipV="1">
            <a:off x="1083563" y="2692005"/>
            <a:ext cx="440751" cy="172301"/>
          </a:xfrm>
          <a:prstGeom prst="triangle">
            <a:avLst/>
          </a:prstGeom>
          <a:gradFill>
            <a:gsLst>
              <a:gs pos="0">
                <a:srgbClr val="FFFFFF">
                  <a:lumMod val="75000"/>
                </a:srgbClr>
              </a:gs>
              <a:gs pos="100000">
                <a:srgbClr val="FFFFFF">
                  <a:lumMod val="95000"/>
                  <a:alpha val="0"/>
                </a:srgbClr>
              </a:gs>
            </a:gsLst>
            <a:lin ang="5400000" scaled="0"/>
          </a:gradFill>
          <a:ln w="3175" cap="flat" cmpd="sng" algn="ctr">
            <a:gradFill>
              <a:gsLst>
                <a:gs pos="0">
                  <a:srgbClr val="FFFFFF">
                    <a:lumMod val="95000"/>
                    <a:alpha val="50000"/>
                  </a:srgbClr>
                </a:gs>
                <a:gs pos="100000">
                  <a:srgbClr val="FFFFFF">
                    <a:lumMod val="95000"/>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8" name="文本框 107"/>
          <p:cNvSpPr txBox="1"/>
          <p:nvPr/>
        </p:nvSpPr>
        <p:spPr>
          <a:xfrm>
            <a:off x="765329" y="3863687"/>
            <a:ext cx="1077219" cy="399981"/>
          </a:xfrm>
          <a:prstGeom prst="rect">
            <a:avLst/>
          </a:prstGeom>
          <a:noFill/>
        </p:spPr>
        <p:txBody>
          <a:bodyPr wrap="none" lIns="0" tIns="0" rIns="0" bIns="0" rtlCol="0">
            <a:spAutoFit/>
          </a:bodyPr>
          <a:lstStyle/>
          <a:p>
            <a:pPr algn="ctr">
              <a:lnSpc>
                <a:spcPts val="1600"/>
              </a:lnSpc>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数据割裂，</a:t>
            </a:r>
            <a:endPar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lnSpc>
                <a:spcPts val="1600"/>
              </a:lnSpc>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共享、流转困难</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9" name="文本框 108"/>
          <p:cNvSpPr txBox="1"/>
          <p:nvPr/>
        </p:nvSpPr>
        <p:spPr>
          <a:xfrm>
            <a:off x="560962" y="4604396"/>
            <a:ext cx="1485952" cy="397416"/>
          </a:xfrm>
          <a:prstGeom prst="rect">
            <a:avLst/>
          </a:prstGeom>
          <a:noFill/>
        </p:spPr>
        <p:txBody>
          <a:bodyPr wrap="square" lIns="0" tIns="0" rIns="0" bIns="0" rtlCol="0">
            <a:spAutoFit/>
          </a:bodyPr>
          <a:lstStyle/>
          <a:p>
            <a:pPr algn="ctr">
              <a:lnSpc>
                <a:spcPts val="1600"/>
              </a:lnSpc>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数据到价值转化周期长、技术门槛高</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10" name="Picture 27" descr="화살표3"/>
          <p:cNvPicPr>
            <a:picLocks noChangeAspect="1" noChangeArrowheads="1"/>
          </p:cNvPicPr>
          <p:nvPr/>
        </p:nvPicPr>
        <p:blipFill>
          <a:blip r:embed="rId2" cstate="screen">
            <a:duotone>
              <a:srgbClr val="A5A5A5">
                <a:shade val="45000"/>
                <a:satMod val="135000"/>
              </a:srgbClr>
              <a:prstClr val="white"/>
            </a:duotone>
            <a:extLst>
              <a:ext uri="{BEBA8EAE-BF5A-486C-A8C5-ECC9F3942E4B}">
                <a14:imgProps xmlns:a14="http://schemas.microsoft.com/office/drawing/2010/main">
                  <a14:imgLayer r:embed="rId3">
                    <a14:imgEffect>
                      <a14:saturation sat="0"/>
                    </a14:imgEffect>
                  </a14:imgLayer>
                </a14:imgProps>
              </a:ext>
            </a:extLst>
          </a:blip>
          <a:srcRect/>
          <a:stretch>
            <a:fillRect/>
          </a:stretch>
        </p:blipFill>
        <p:spPr bwMode="auto">
          <a:xfrm rot="16200000" flipV="1">
            <a:off x="1361238" y="3516735"/>
            <a:ext cx="2403776" cy="556890"/>
          </a:xfrm>
          <a:prstGeom prst="rect">
            <a:avLst/>
          </a:prstGeom>
          <a:noFill/>
          <a:ln w="9525">
            <a:noFill/>
            <a:miter lim="800000"/>
            <a:headEnd/>
            <a:tailEnd/>
          </a:ln>
        </p:spPr>
      </p:pic>
      <p:pic>
        <p:nvPicPr>
          <p:cNvPr id="111" name="Picture 2" descr="C:\Users\w00802898\AppData\Roaming\eSpace_Desktop\UserData\w00802898\imagefiles\originalImgfiles\6FA5D6DD-C1C5-4832-BDC3-6C9CFA12826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56060" y="2655468"/>
            <a:ext cx="2714659" cy="15182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sym typeface="Huawei Sans" panose="020C0503030203020204" pitchFamily="34" charset="0"/>
              </a:rPr>
              <a:t>GaussDB</a:t>
            </a:r>
            <a:r>
              <a:rPr lang="zh-CN" altLang="en-US" dirty="0">
                <a:sym typeface="Huawei Sans" panose="020C0503030203020204" pitchFamily="34" charset="0"/>
              </a:rPr>
              <a:t>：华为云分布式数据库，构建数字世界新底座</a:t>
            </a:r>
            <a:endParaRPr lang="zh-CN" altLang="en-US" dirty="0">
              <a:sym typeface="Huawei Sans" panose="020C0503030203020204" pitchFamily="34" charset="0"/>
            </a:endParaRPr>
          </a:p>
        </p:txBody>
      </p:sp>
      <p:sp>
        <p:nvSpPr>
          <p:cNvPr id="6" name="梯形 5"/>
          <p:cNvSpPr/>
          <p:nvPr/>
        </p:nvSpPr>
        <p:spPr bwMode="auto">
          <a:xfrm rot="5400000" flipV="1">
            <a:off x="-1015409" y="2908936"/>
            <a:ext cx="4697641" cy="1880552"/>
          </a:xfrm>
          <a:prstGeom prst="trapezoid">
            <a:avLst>
              <a:gd name="adj" fmla="val 757"/>
            </a:avLst>
          </a:prstGeom>
          <a:gradFill>
            <a:gsLst>
              <a:gs pos="0">
                <a:srgbClr val="FFFFFF">
                  <a:lumMod val="95000"/>
                  <a:alpha val="88000"/>
                </a:srgbClr>
              </a:gs>
              <a:gs pos="100000">
                <a:srgbClr val="FFFFFF">
                  <a:alpha val="0"/>
                </a:srgbClr>
              </a:gs>
            </a:gsLst>
            <a:lin ang="5400000" scaled="0"/>
          </a:gradFill>
          <a:ln w="3175">
            <a:solidFill>
              <a:srgbClr val="1D1D1A">
                <a:lumMod val="50000"/>
                <a:lumOff val="50000"/>
                <a:alpha val="0"/>
              </a:srgbClr>
            </a:solidFill>
            <a:miter lim="800000"/>
          </a:ln>
        </p:spPr>
        <p:txBody>
          <a:bodyPr/>
          <a:lstStyle/>
          <a:p>
            <a:pPr defTabSz="914400">
              <a:defRPr/>
            </a:pPr>
            <a:endParaRPr lang="zh-CN" altLang="en-US" sz="1100" kern="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文本框 6"/>
          <p:cNvSpPr txBox="1"/>
          <p:nvPr/>
        </p:nvSpPr>
        <p:spPr>
          <a:xfrm>
            <a:off x="454514" y="3411302"/>
            <a:ext cx="1846660" cy="194797"/>
          </a:xfrm>
          <a:prstGeom prst="rect">
            <a:avLst/>
          </a:prstGeom>
          <a:noFill/>
        </p:spPr>
        <p:txBody>
          <a:bodyPr wrap="none" lIns="0" tIns="0" rIns="0" bIns="0" rtlCol="0">
            <a:spAutoFit/>
          </a:bodyPr>
          <a:lstStyle/>
          <a:p>
            <a:pPr algn="ctr">
              <a:lnSpc>
                <a:spcPts val="1600"/>
              </a:lnSpc>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满足业务高并发低时延要求</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圆角矩形"/>
          <p:cNvSpPr/>
          <p:nvPr/>
        </p:nvSpPr>
        <p:spPr>
          <a:xfrm>
            <a:off x="594267" y="2376793"/>
            <a:ext cx="1567155" cy="466558"/>
          </a:xfrm>
          <a:prstGeom prst="roundRect">
            <a:avLst>
              <a:gd name="adj" fmla="val 50000"/>
            </a:avLst>
          </a:prstGeom>
          <a:gradFill flip="none" rotWithShape="1">
            <a:gsLst>
              <a:gs pos="100000">
                <a:srgbClr val="D3D3D3">
                  <a:alpha val="28000"/>
                </a:srgbClr>
              </a:gs>
              <a:gs pos="0">
                <a:srgbClr val="D3D3D3">
                  <a:alpha val="0"/>
                </a:srgbClr>
              </a:gs>
            </a:gsLst>
            <a:path path="circle">
              <a:fillToRect l="50000" t="50000" r="50000" b="50000"/>
            </a:path>
            <a:tileRect/>
          </a:gradFill>
          <a:ln w="12700">
            <a:miter lim="400000"/>
          </a:ln>
        </p:spPr>
        <p:txBody>
          <a:bodyPr lIns="19358" tIns="19358" rIns="19358" bIns="19358" anchor="ctr"/>
          <a:lstStyle/>
          <a:p>
            <a:pPr algn="ctr" defTabSz="257810" hangingPunct="0">
              <a:defRPr/>
            </a:pPr>
            <a:r>
              <a:rPr lang="zh-CN" altLang="en-US"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数据库改造</a:t>
            </a:r>
            <a:endParaRPr lang="en-US" altLang="zh-CN"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257810" hangingPunct="0">
              <a:defRPr/>
            </a:pPr>
            <a:r>
              <a:rPr lang="zh-CN" altLang="en-US"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核心诉求</a:t>
            </a:r>
            <a:endParaRPr lang="zh-CN" altLang="en-US"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等腰三角形 8"/>
          <p:cNvSpPr/>
          <p:nvPr/>
        </p:nvSpPr>
        <p:spPr>
          <a:xfrm flipV="1">
            <a:off x="1157467" y="3053016"/>
            <a:ext cx="440751" cy="172301"/>
          </a:xfrm>
          <a:prstGeom prst="triangle">
            <a:avLst/>
          </a:prstGeom>
          <a:gradFill>
            <a:gsLst>
              <a:gs pos="0">
                <a:srgbClr val="FFFFFF">
                  <a:lumMod val="75000"/>
                </a:srgbClr>
              </a:gs>
              <a:gs pos="100000">
                <a:srgbClr val="FFFFFF">
                  <a:lumMod val="95000"/>
                  <a:alpha val="0"/>
                </a:srgbClr>
              </a:gs>
            </a:gsLst>
            <a:lin ang="5400000" scaled="0"/>
          </a:gradFill>
          <a:ln w="3175" cap="flat" cmpd="sng" algn="ctr">
            <a:gradFill>
              <a:gsLst>
                <a:gs pos="0">
                  <a:srgbClr val="FFFFFF">
                    <a:lumMod val="95000"/>
                    <a:alpha val="50000"/>
                  </a:srgbClr>
                </a:gs>
                <a:gs pos="100000">
                  <a:srgbClr val="FFFFFF">
                    <a:lumMod val="95000"/>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 name="文本框 9"/>
          <p:cNvSpPr txBox="1"/>
          <p:nvPr/>
        </p:nvSpPr>
        <p:spPr>
          <a:xfrm>
            <a:off x="608402" y="4132683"/>
            <a:ext cx="1538883" cy="194797"/>
          </a:xfrm>
          <a:prstGeom prst="rect">
            <a:avLst/>
          </a:prstGeom>
          <a:noFill/>
        </p:spPr>
        <p:txBody>
          <a:bodyPr wrap="none" lIns="0" tIns="0" rIns="0" bIns="0" rtlCol="0">
            <a:spAutoFit/>
          </a:bodyPr>
          <a:lstStyle/>
          <a:p>
            <a:pPr algn="ctr">
              <a:lnSpc>
                <a:spcPts val="1600"/>
              </a:lnSpc>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弹性扩展应对业务浪涌</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文本框 10"/>
          <p:cNvSpPr txBox="1"/>
          <p:nvPr/>
        </p:nvSpPr>
        <p:spPr>
          <a:xfrm>
            <a:off x="466536" y="4830917"/>
            <a:ext cx="1822615" cy="194797"/>
          </a:xfrm>
          <a:prstGeom prst="rect">
            <a:avLst/>
          </a:prstGeom>
          <a:noFill/>
        </p:spPr>
        <p:txBody>
          <a:bodyPr wrap="none" lIns="0" tIns="0" rIns="0" bIns="0" rtlCol="0">
            <a:spAutoFit/>
          </a:bodyPr>
          <a:lstStyle/>
          <a:p>
            <a:pPr algn="ctr">
              <a:lnSpc>
                <a:spcPts val="1600"/>
              </a:lnSpc>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减少</a:t>
            </a:r>
            <a:r>
              <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IT</a:t>
            </a: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人员投入，高效运维</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2" name="组合 11"/>
          <p:cNvGrpSpPr/>
          <p:nvPr/>
        </p:nvGrpSpPr>
        <p:grpSpPr>
          <a:xfrm>
            <a:off x="3834925" y="4817047"/>
            <a:ext cx="7134142" cy="785778"/>
            <a:chOff x="2609818" y="4151309"/>
            <a:chExt cx="7134142" cy="861341"/>
          </a:xfrm>
        </p:grpSpPr>
        <p:sp>
          <p:nvSpPr>
            <p:cNvPr id="13" name="椭圆 12"/>
            <p:cNvSpPr/>
            <p:nvPr/>
          </p:nvSpPr>
          <p:spPr>
            <a:xfrm flipV="1">
              <a:off x="2609818" y="4151309"/>
              <a:ext cx="7133003" cy="828849"/>
            </a:xfrm>
            <a:prstGeom prst="ellipse">
              <a:avLst/>
            </a:prstGeom>
            <a:gradFill flip="none" rotWithShape="1">
              <a:gsLst>
                <a:gs pos="100000">
                  <a:srgbClr val="666666">
                    <a:lumMod val="20000"/>
                    <a:lumOff val="80000"/>
                    <a:alpha val="20000"/>
                  </a:srgbClr>
                </a:gs>
                <a:gs pos="65000">
                  <a:srgbClr val="666666">
                    <a:lumMod val="20000"/>
                    <a:lumOff val="80000"/>
                    <a:alpha val="0"/>
                  </a:srgbClr>
                </a:gs>
              </a:gsLst>
              <a:path path="circle">
                <a:fillToRect l="50000" t="50000" r="50000" b="50000"/>
              </a:path>
              <a:tileRect/>
            </a:gradFill>
            <a:ln w="3175" cap="flat" cmpd="sng" algn="ctr">
              <a:gradFill>
                <a:gsLst>
                  <a:gs pos="0">
                    <a:srgbClr val="666666">
                      <a:lumMod val="20000"/>
                      <a:lumOff val="80000"/>
                    </a:srgbClr>
                  </a:gs>
                  <a:gs pos="100000">
                    <a:srgbClr val="FFFFFF">
                      <a:alpha val="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椭圆 13"/>
            <p:cNvSpPr/>
            <p:nvPr/>
          </p:nvSpPr>
          <p:spPr>
            <a:xfrm flipV="1">
              <a:off x="2610957" y="4183801"/>
              <a:ext cx="7133003" cy="828849"/>
            </a:xfrm>
            <a:prstGeom prst="ellipse">
              <a:avLst/>
            </a:prstGeom>
            <a:gradFill flip="none" rotWithShape="1">
              <a:gsLst>
                <a:gs pos="0">
                  <a:srgbClr val="666666">
                    <a:lumMod val="40000"/>
                    <a:lumOff val="60000"/>
                    <a:alpha val="40000"/>
                  </a:srgbClr>
                </a:gs>
                <a:gs pos="15000">
                  <a:srgbClr val="FFFFFF">
                    <a:alpha val="0"/>
                  </a:srgbClr>
                </a:gs>
              </a:gsLst>
              <a:lin ang="5400000" scaled="1"/>
              <a:tileRect/>
            </a:gradFill>
            <a:ln w="3175" cap="flat" cmpd="sng" algn="ctr">
              <a:gradFill flip="none" rotWithShape="1">
                <a:gsLst>
                  <a:gs pos="0">
                    <a:srgbClr val="666666">
                      <a:lumMod val="60000"/>
                      <a:lumOff val="40000"/>
                    </a:srgbClr>
                  </a:gs>
                  <a:gs pos="100000">
                    <a:srgbClr val="FFFFFF">
                      <a:alpha val="0"/>
                    </a:srgbClr>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5" name="梯形 14"/>
          <p:cNvSpPr/>
          <p:nvPr/>
        </p:nvSpPr>
        <p:spPr bwMode="auto">
          <a:xfrm>
            <a:off x="4379508" y="5138491"/>
            <a:ext cx="1702012" cy="150117"/>
          </a:xfrm>
          <a:prstGeom prst="trapezoid">
            <a:avLst>
              <a:gd name="adj" fmla="val 152288"/>
            </a:avLst>
          </a:prstGeom>
          <a:gradFill>
            <a:gsLst>
              <a:gs pos="0">
                <a:srgbClr val="666666">
                  <a:lumMod val="60000"/>
                  <a:lumOff val="40000"/>
                  <a:alpha val="12000"/>
                </a:srgbClr>
              </a:gs>
              <a:gs pos="67000">
                <a:srgbClr val="666666">
                  <a:lumMod val="60000"/>
                  <a:lumOff val="40000"/>
                  <a:alpha val="0"/>
                </a:srgbClr>
              </a:gs>
            </a:gsLst>
            <a:lin ang="16200000" scaled="1"/>
          </a:gradFill>
          <a:ln w="6350" cap="flat" cmpd="sng" algn="ctr">
            <a:gradFill>
              <a:gsLst>
                <a:gs pos="0">
                  <a:srgbClr val="FFFFFF">
                    <a:lumMod val="95000"/>
                    <a:alpha val="0"/>
                  </a:srgbClr>
                </a:gs>
                <a:gs pos="100000">
                  <a:srgbClr val="666666">
                    <a:lumMod val="60000"/>
                    <a:lumOff val="40000"/>
                  </a:srgbClr>
                </a:gs>
              </a:gsLst>
              <a:lin ang="5400000" scaled="1"/>
            </a:gradFill>
            <a:prstDash val="solid"/>
            <a:miter lim="800000"/>
          </a:ln>
          <a:effectLst>
            <a:outerShdw blurRad="50800" dist="38100" dir="5400000" sx="99000" sy="99000" algn="ctr" rotWithShape="0">
              <a:srgbClr val="000000">
                <a:alpha val="10000"/>
              </a:srgbClr>
            </a:outerShdw>
          </a:effectLst>
        </p:spPr>
        <p:txBody>
          <a:bodyPr lIns="108000" anchor="ctr">
            <a:noAutofit/>
          </a:bodyPr>
          <a:lstStyle/>
          <a:p>
            <a:pPr marL="0" marR="0" lvl="0" indent="0" defTabSz="1219835" eaLnBrk="1" fontAlgn="ctr" latinLnBrk="0" hangingPunct="1">
              <a:lnSpc>
                <a:spcPct val="100000"/>
              </a:lnSpc>
              <a:spcBef>
                <a:spcPts val="0"/>
              </a:spcBef>
              <a:spcAft>
                <a:spcPts val="0"/>
              </a:spcAft>
              <a:buClrTx/>
              <a:buSzTx/>
              <a:buFontTx/>
              <a:buNone/>
              <a:defRPr/>
            </a:pPr>
            <a:endParaRPr kumimoji="0" lang="en-US" sz="1100" b="1" i="0" u="none" strike="noStrike" kern="0" cap="none" spc="0" normalizeH="0" baseline="0" noProof="0" dirty="0">
              <a:ln>
                <a:noFill/>
              </a:ln>
              <a:solidFill>
                <a:prstClr val="black">
                  <a:lumMod val="75000"/>
                  <a:lumOff val="25000"/>
                </a:prstClr>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6" name="梯形 15"/>
          <p:cNvSpPr/>
          <p:nvPr/>
        </p:nvSpPr>
        <p:spPr bwMode="auto">
          <a:xfrm>
            <a:off x="6229852" y="5138491"/>
            <a:ext cx="1702012" cy="150117"/>
          </a:xfrm>
          <a:prstGeom prst="trapezoid">
            <a:avLst>
              <a:gd name="adj" fmla="val 152288"/>
            </a:avLst>
          </a:prstGeom>
          <a:gradFill>
            <a:gsLst>
              <a:gs pos="0">
                <a:srgbClr val="666666">
                  <a:lumMod val="60000"/>
                  <a:lumOff val="40000"/>
                  <a:alpha val="12000"/>
                </a:srgbClr>
              </a:gs>
              <a:gs pos="67000">
                <a:srgbClr val="666666">
                  <a:lumMod val="60000"/>
                  <a:lumOff val="40000"/>
                  <a:alpha val="0"/>
                </a:srgbClr>
              </a:gs>
            </a:gsLst>
            <a:lin ang="16200000" scaled="1"/>
          </a:gradFill>
          <a:ln w="6350" cap="flat" cmpd="sng" algn="ctr">
            <a:gradFill>
              <a:gsLst>
                <a:gs pos="0">
                  <a:srgbClr val="FFFFFF">
                    <a:lumMod val="95000"/>
                    <a:alpha val="0"/>
                  </a:srgbClr>
                </a:gs>
                <a:gs pos="100000">
                  <a:srgbClr val="666666">
                    <a:lumMod val="60000"/>
                    <a:lumOff val="40000"/>
                  </a:srgbClr>
                </a:gs>
              </a:gsLst>
              <a:lin ang="5400000" scaled="1"/>
            </a:gradFill>
            <a:prstDash val="solid"/>
            <a:miter lim="800000"/>
          </a:ln>
          <a:effectLst>
            <a:outerShdw blurRad="50800" dist="38100" dir="5400000" sx="99000" sy="99000" algn="ctr" rotWithShape="0">
              <a:srgbClr val="000000">
                <a:alpha val="10000"/>
              </a:srgbClr>
            </a:outerShdw>
          </a:effectLst>
        </p:spPr>
        <p:txBody>
          <a:bodyPr lIns="108000" anchor="ctr">
            <a:noAutofit/>
          </a:bodyPr>
          <a:lstStyle/>
          <a:p>
            <a:pPr marL="0" marR="0" lvl="0" indent="0" defTabSz="1219835" eaLnBrk="1" fontAlgn="ctr" latinLnBrk="0" hangingPunct="1">
              <a:lnSpc>
                <a:spcPct val="100000"/>
              </a:lnSpc>
              <a:spcBef>
                <a:spcPts val="0"/>
              </a:spcBef>
              <a:spcAft>
                <a:spcPts val="0"/>
              </a:spcAft>
              <a:buClrTx/>
              <a:buSzTx/>
              <a:buFontTx/>
              <a:buNone/>
              <a:defRPr/>
            </a:pPr>
            <a:endParaRPr kumimoji="0" lang="en-US" sz="1100" b="1" i="0" u="none" strike="noStrike" kern="0" cap="none" spc="0" normalizeH="0" baseline="0" noProof="0" dirty="0">
              <a:ln>
                <a:noFill/>
              </a:ln>
              <a:solidFill>
                <a:prstClr val="black">
                  <a:lumMod val="75000"/>
                  <a:lumOff val="25000"/>
                </a:prstClr>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7" name="梯形 16"/>
          <p:cNvSpPr/>
          <p:nvPr/>
        </p:nvSpPr>
        <p:spPr bwMode="auto">
          <a:xfrm>
            <a:off x="8080195" y="5114483"/>
            <a:ext cx="2386954" cy="174125"/>
          </a:xfrm>
          <a:prstGeom prst="trapezoid">
            <a:avLst>
              <a:gd name="adj" fmla="val 152288"/>
            </a:avLst>
          </a:prstGeom>
          <a:gradFill>
            <a:gsLst>
              <a:gs pos="0">
                <a:srgbClr val="666666">
                  <a:lumMod val="60000"/>
                  <a:lumOff val="40000"/>
                  <a:alpha val="12000"/>
                </a:srgbClr>
              </a:gs>
              <a:gs pos="67000">
                <a:srgbClr val="666666">
                  <a:lumMod val="60000"/>
                  <a:lumOff val="40000"/>
                  <a:alpha val="0"/>
                </a:srgbClr>
              </a:gs>
            </a:gsLst>
            <a:lin ang="16200000" scaled="1"/>
          </a:gradFill>
          <a:ln w="6350" cap="flat" cmpd="sng" algn="ctr">
            <a:gradFill>
              <a:gsLst>
                <a:gs pos="0">
                  <a:srgbClr val="FFFFFF">
                    <a:lumMod val="95000"/>
                    <a:alpha val="0"/>
                  </a:srgbClr>
                </a:gs>
                <a:gs pos="100000">
                  <a:srgbClr val="666666">
                    <a:lumMod val="60000"/>
                    <a:lumOff val="40000"/>
                  </a:srgbClr>
                </a:gs>
              </a:gsLst>
              <a:lin ang="5400000" scaled="1"/>
            </a:gradFill>
            <a:prstDash val="solid"/>
            <a:miter lim="800000"/>
          </a:ln>
          <a:effectLst>
            <a:outerShdw blurRad="50800" dist="38100" dir="5400000" sx="99000" sy="99000" algn="ctr" rotWithShape="0">
              <a:srgbClr val="000000">
                <a:alpha val="10000"/>
              </a:srgbClr>
            </a:outerShdw>
          </a:effectLst>
        </p:spPr>
        <p:txBody>
          <a:bodyPr lIns="108000" anchor="ctr">
            <a:noAutofit/>
          </a:bodyPr>
          <a:lstStyle/>
          <a:p>
            <a:pPr marL="0" marR="0" lvl="0" indent="0" defTabSz="1219835" eaLnBrk="1" fontAlgn="ctr" latinLnBrk="0" hangingPunct="1">
              <a:lnSpc>
                <a:spcPct val="100000"/>
              </a:lnSpc>
              <a:spcBef>
                <a:spcPts val="0"/>
              </a:spcBef>
              <a:spcAft>
                <a:spcPts val="0"/>
              </a:spcAft>
              <a:buClrTx/>
              <a:buSzTx/>
              <a:buFontTx/>
              <a:buNone/>
              <a:defRPr/>
            </a:pPr>
            <a:endParaRPr kumimoji="0" lang="en-US" sz="1100" b="1" i="0" u="none" strike="noStrike" kern="0" cap="none" spc="0" normalizeH="0" baseline="0" noProof="0" dirty="0">
              <a:ln>
                <a:noFill/>
              </a:ln>
              <a:solidFill>
                <a:prstClr val="black">
                  <a:lumMod val="75000"/>
                  <a:lumOff val="25000"/>
                </a:prstClr>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8" name="文本框 17"/>
          <p:cNvSpPr txBox="1"/>
          <p:nvPr/>
        </p:nvSpPr>
        <p:spPr>
          <a:xfrm>
            <a:off x="6441248" y="4441020"/>
            <a:ext cx="1904212" cy="276999"/>
          </a:xfrm>
          <a:prstGeom prst="rect">
            <a:avLst/>
          </a:prstGeom>
          <a:noFill/>
        </p:spPr>
        <p:txBody>
          <a:bodyPr wrap="square" lIns="0" tIns="0" rIns="0" bIns="0" rtlCol="0">
            <a:spAutoFit/>
          </a:bodyPr>
          <a:lstStyle/>
          <a:p>
            <a:pPr algn="ctr" defTabSz="1036320">
              <a:defRPr/>
            </a:pPr>
            <a:r>
              <a:rPr kumimoji="1" lang="zh-CN" altLang="en-US"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易部署、易迁移</a:t>
            </a:r>
            <a:endParaRPr lang="en-US" altLang="zh-CN" b="1"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文本框 18"/>
          <p:cNvSpPr txBox="1"/>
          <p:nvPr/>
        </p:nvSpPr>
        <p:spPr>
          <a:xfrm>
            <a:off x="6441248" y="5034470"/>
            <a:ext cx="1323480" cy="184666"/>
          </a:xfrm>
          <a:prstGeom prst="rect">
            <a:avLst/>
          </a:prstGeom>
          <a:noFill/>
        </p:spPr>
        <p:txBody>
          <a:bodyPr wrap="square" lIns="0" tIns="0" rIns="0" bIns="0" rtlCol="0">
            <a:spAutoFit/>
          </a:bodyPr>
          <a:lstStyle/>
          <a:p>
            <a:pPr defTabSz="457200">
              <a:defRPr/>
            </a:pPr>
            <a:r>
              <a:rPr kumimoji="1" lang="zh-CN" alt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数据压缩 </a:t>
            </a:r>
            <a:r>
              <a:rPr kumimoji="1" lang="en-US" altLang="zh-CN"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kumimoji="1" lang="zh-CN" alt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多租户</a:t>
            </a:r>
            <a:endParaRPr kumimoji="1" lang="en-US" altLang="zh-CN"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文本框 19"/>
          <p:cNvSpPr txBox="1"/>
          <p:nvPr/>
        </p:nvSpPr>
        <p:spPr>
          <a:xfrm>
            <a:off x="8183650" y="5046158"/>
            <a:ext cx="2253450" cy="184666"/>
          </a:xfrm>
          <a:prstGeom prst="rect">
            <a:avLst/>
          </a:prstGeom>
          <a:noFill/>
        </p:spPr>
        <p:txBody>
          <a:bodyPr wrap="square" lIns="0" tIns="0" rIns="0" bIns="0" rtlCol="0">
            <a:spAutoFit/>
          </a:bodyPr>
          <a:lstStyle/>
          <a:p>
            <a:pPr algn="ctr" defTabSz="457200">
              <a:defRPr/>
            </a:pPr>
            <a:r>
              <a:rPr kumimoji="1" lang="en-US" altLang="zh-CN"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O/MySQL</a:t>
            </a:r>
            <a:r>
              <a:rPr kumimoji="1" lang="zh-CN" alt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常用语法高度兼容</a:t>
            </a:r>
            <a:endParaRPr kumimoji="1" lang="en-US" altLang="zh-CN"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文本框 20"/>
          <p:cNvSpPr txBox="1"/>
          <p:nvPr/>
        </p:nvSpPr>
        <p:spPr>
          <a:xfrm>
            <a:off x="4930365" y="5038969"/>
            <a:ext cx="600298" cy="184666"/>
          </a:xfrm>
          <a:prstGeom prst="rect">
            <a:avLst/>
          </a:prstGeom>
          <a:noFill/>
        </p:spPr>
        <p:txBody>
          <a:bodyPr wrap="square" lIns="0" tIns="0" rIns="0" bIns="0" rtlCol="0">
            <a:spAutoFit/>
          </a:bodyPr>
          <a:lstStyle/>
          <a:p>
            <a:pPr algn="ctr" defTabSz="457200">
              <a:defRPr/>
            </a:pPr>
            <a:r>
              <a:rPr kumimoji="1" lang="zh-CN" alt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轻量化</a:t>
            </a:r>
            <a:endParaRPr kumimoji="1" lang="en-US" altLang="zh-CN"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3" name="组合 22"/>
          <p:cNvGrpSpPr/>
          <p:nvPr/>
        </p:nvGrpSpPr>
        <p:grpSpPr>
          <a:xfrm>
            <a:off x="6149337" y="4692264"/>
            <a:ext cx="2488035" cy="124620"/>
            <a:chOff x="1023007" y="4899727"/>
            <a:chExt cx="2138172" cy="65445"/>
          </a:xfrm>
        </p:grpSpPr>
        <p:sp>
          <p:nvSpPr>
            <p:cNvPr id="24" name="形状"/>
            <p:cNvSpPr/>
            <p:nvPr/>
          </p:nvSpPr>
          <p:spPr>
            <a:xfrm>
              <a:off x="1023007" y="4899727"/>
              <a:ext cx="2138172" cy="60693"/>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algn="ctr" defTabSz="1217930" hangingPunct="0">
                <a:defRPr sz="1400">
                  <a:solidFill>
                    <a:srgbClr val="5E5E5E"/>
                  </a:solidFill>
                </a:defRPr>
              </a:pPr>
              <a:endParaRPr sz="1000" kern="0">
                <a:solidFill>
                  <a:srgbClr val="221815"/>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25" name="直接连接符 24"/>
            <p:cNvCxnSpPr/>
            <p:nvPr/>
          </p:nvCxnSpPr>
          <p:spPr>
            <a:xfrm>
              <a:off x="1023007" y="4965172"/>
              <a:ext cx="2138172" cy="0"/>
            </a:xfrm>
            <a:prstGeom prst="line">
              <a:avLst/>
            </a:prstGeom>
            <a:noFill/>
            <a:ln w="12700" cap="flat">
              <a:solidFill>
                <a:srgbClr val="C7000B"/>
              </a:solidFill>
              <a:prstDash val="solid"/>
              <a:miter lim="800000"/>
            </a:ln>
            <a:effectLst/>
            <a:sp3d/>
          </p:spPr>
        </p:cxnSp>
      </p:grpSp>
      <p:grpSp>
        <p:nvGrpSpPr>
          <p:cNvPr id="26" name="组合 25"/>
          <p:cNvGrpSpPr/>
          <p:nvPr/>
        </p:nvGrpSpPr>
        <p:grpSpPr>
          <a:xfrm>
            <a:off x="2939964" y="3268873"/>
            <a:ext cx="1724387" cy="1360641"/>
            <a:chOff x="677557" y="2394540"/>
            <a:chExt cx="1724387" cy="1360641"/>
          </a:xfrm>
        </p:grpSpPr>
        <p:pic>
          <p:nvPicPr>
            <p:cNvPr id="27" name="Picture 19" descr="\\Bchief-sever180\共享\华为\2016\6月\D-201606417-金融营销材料设计-刘泉\文件\link\组 26.png"/>
            <p:cNvPicPr preferRelativeResize="0">
              <a:picLocks noChangeArrowheads="1"/>
            </p:cNvPicPr>
            <p:nvPr/>
          </p:nvPicPr>
          <p:blipFill>
            <a:blip r:embed="rId1" cstate="print">
              <a:grayscl/>
              <a:extLst>
                <a:ext uri="{BEBA8EAE-BF5A-486C-A8C5-ECC9F3942E4B}">
                  <a14:imgProps xmlns:a14="http://schemas.microsoft.com/office/drawing/2010/main">
                    <a14:imgLayer r:embed="rId2">
                      <a14:imgEffect>
                        <a14:brightnessContrast contrast="-40000"/>
                      </a14:imgEffect>
                      <a14:imgEffect>
                        <a14:colorTemperature colorTemp="5900"/>
                      </a14:imgEffect>
                    </a14:imgLayer>
                  </a14:imgProps>
                </a:ext>
              </a:extLst>
            </a:blip>
            <a:srcRect/>
            <a:stretch>
              <a:fillRect/>
            </a:stretch>
          </p:blipFill>
          <p:spPr bwMode="auto">
            <a:xfrm rot="10800000" flipV="1">
              <a:off x="677557" y="3209358"/>
              <a:ext cx="1700167" cy="412228"/>
            </a:xfrm>
            <a:prstGeom prst="rect">
              <a:avLst/>
            </a:prstGeom>
            <a:noFill/>
          </p:spPr>
        </p:pic>
        <p:grpSp>
          <p:nvGrpSpPr>
            <p:cNvPr id="28" name="组合 27"/>
            <p:cNvGrpSpPr/>
            <p:nvPr/>
          </p:nvGrpSpPr>
          <p:grpSpPr>
            <a:xfrm>
              <a:off x="853884" y="2625342"/>
              <a:ext cx="1347512" cy="140438"/>
              <a:chOff x="1023007" y="4899727"/>
              <a:chExt cx="2138172" cy="65445"/>
            </a:xfrm>
          </p:grpSpPr>
          <p:sp>
            <p:nvSpPr>
              <p:cNvPr id="35" name="形状"/>
              <p:cNvSpPr/>
              <p:nvPr/>
            </p:nvSpPr>
            <p:spPr>
              <a:xfrm>
                <a:off x="1023007" y="4899727"/>
                <a:ext cx="2138172" cy="60693"/>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marL="0" marR="0" lvl="0" indent="0" algn="ctr" defTabSz="1217930" eaLnBrk="1" fontAlgn="auto" latinLnBrk="0" hangingPunct="0">
                  <a:lnSpc>
                    <a:spcPct val="100000"/>
                  </a:lnSpc>
                  <a:spcBef>
                    <a:spcPts val="0"/>
                  </a:spcBef>
                  <a:spcAft>
                    <a:spcPts val="0"/>
                  </a:spcAft>
                  <a:buClrTx/>
                  <a:buSzTx/>
                  <a:buFontTx/>
                  <a:buNone/>
                  <a:defRPr sz="1400">
                    <a:solidFill>
                      <a:srgbClr val="5E5E5E"/>
                    </a:solidFill>
                  </a:defRPr>
                </a:pPr>
                <a:endParaRPr kumimoji="0" sz="1000" b="0" i="0" u="none" strike="noStrike" kern="0" cap="none" spc="0" normalizeH="0" baseline="0" noProof="0">
                  <a:ln>
                    <a:noFill/>
                  </a:ln>
                  <a:solidFill>
                    <a:srgbClr val="221815"/>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36" name="直接连接符 35"/>
              <p:cNvCxnSpPr/>
              <p:nvPr/>
            </p:nvCxnSpPr>
            <p:spPr>
              <a:xfrm>
                <a:off x="1023007" y="4965172"/>
                <a:ext cx="2138172" cy="0"/>
              </a:xfrm>
              <a:prstGeom prst="line">
                <a:avLst/>
              </a:prstGeom>
              <a:noFill/>
              <a:ln w="12700" cap="flat">
                <a:solidFill>
                  <a:srgbClr val="C7000B"/>
                </a:solidFill>
                <a:prstDash val="solid"/>
                <a:miter lim="800000"/>
              </a:ln>
              <a:effectLst/>
              <a:sp3d/>
            </p:spPr>
          </p:cxnSp>
        </p:grpSp>
        <p:sp>
          <p:nvSpPr>
            <p:cNvPr id="29" name="文本框 28"/>
            <p:cNvSpPr txBox="1"/>
            <p:nvPr/>
          </p:nvSpPr>
          <p:spPr>
            <a:xfrm>
              <a:off x="1108253" y="2394540"/>
              <a:ext cx="838774" cy="276999"/>
            </a:xfrm>
            <a:prstGeom prst="rect">
              <a:avLst/>
            </a:prstGeom>
            <a:noFill/>
          </p:spPr>
          <p:txBody>
            <a:bodyPr wrap="square" lIns="0" tIns="0" rIns="0" bIns="0" rtlCol="0">
              <a:spAutoFit/>
            </a:bodyPr>
            <a:lstStyle/>
            <a:p>
              <a:pPr marL="0" marR="0" lvl="0" indent="0" algn="ctr" defTabSz="103632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高性能</a:t>
              </a:r>
              <a:endParaRPr kumimoji="1" lang="en-US" altLang="zh-CN" sz="18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矩形 29"/>
            <p:cNvSpPr/>
            <p:nvPr/>
          </p:nvSpPr>
          <p:spPr>
            <a:xfrm>
              <a:off x="903925" y="2816746"/>
              <a:ext cx="1247431" cy="461665"/>
            </a:xfrm>
            <a:prstGeom prst="rect">
              <a:avLst/>
            </a:prstGeom>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创新存储引擎</a:t>
              </a:r>
              <a:endPar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4572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业界领先</a:t>
              </a:r>
              <a:endPar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1" name="组合 30"/>
            <p:cNvGrpSpPr/>
            <p:nvPr/>
          </p:nvGrpSpPr>
          <p:grpSpPr>
            <a:xfrm>
              <a:off x="707205" y="3370152"/>
              <a:ext cx="1640871" cy="385029"/>
              <a:chOff x="1444331" y="3641524"/>
              <a:chExt cx="9911400" cy="399125"/>
            </a:xfrm>
          </p:grpSpPr>
          <p:sp>
            <p:nvSpPr>
              <p:cNvPr id="33" name="椭圆 32"/>
              <p:cNvSpPr/>
              <p:nvPr/>
            </p:nvSpPr>
            <p:spPr>
              <a:xfrm flipV="1">
                <a:off x="1445914" y="3656580"/>
                <a:ext cx="9909817" cy="384069"/>
              </a:xfrm>
              <a:prstGeom prst="ellipse">
                <a:avLst/>
              </a:prstGeom>
              <a:gradFill flip="none" rotWithShape="1">
                <a:gsLst>
                  <a:gs pos="0">
                    <a:srgbClr val="666666">
                      <a:lumMod val="40000"/>
                      <a:lumOff val="60000"/>
                      <a:alpha val="40000"/>
                    </a:srgbClr>
                  </a:gs>
                  <a:gs pos="15000">
                    <a:srgbClr val="FFFFFF">
                      <a:alpha val="0"/>
                    </a:srgbClr>
                  </a:gs>
                </a:gsLst>
                <a:lin ang="5400000" scaled="1"/>
                <a:tileRect/>
              </a:gradFill>
              <a:ln w="3175" cap="flat" cmpd="sng" algn="ctr">
                <a:gradFill flip="none" rotWithShape="1">
                  <a:gsLst>
                    <a:gs pos="0">
                      <a:srgbClr val="666666">
                        <a:lumMod val="60000"/>
                        <a:lumOff val="40000"/>
                      </a:srgbClr>
                    </a:gs>
                    <a:gs pos="100000">
                      <a:srgbClr val="FFFFFF">
                        <a:alpha val="0"/>
                      </a:srgbClr>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椭圆 33"/>
              <p:cNvSpPr/>
              <p:nvPr/>
            </p:nvSpPr>
            <p:spPr>
              <a:xfrm flipV="1">
                <a:off x="1444331" y="3641524"/>
                <a:ext cx="9909817" cy="384069"/>
              </a:xfrm>
              <a:prstGeom prst="ellipse">
                <a:avLst/>
              </a:prstGeom>
              <a:gradFill flip="none" rotWithShape="1">
                <a:gsLst>
                  <a:gs pos="100000">
                    <a:srgbClr val="666666">
                      <a:lumMod val="20000"/>
                      <a:lumOff val="80000"/>
                      <a:alpha val="20000"/>
                    </a:srgbClr>
                  </a:gs>
                  <a:gs pos="65000">
                    <a:srgbClr val="666666">
                      <a:lumMod val="20000"/>
                      <a:lumOff val="80000"/>
                      <a:alpha val="0"/>
                    </a:srgbClr>
                  </a:gs>
                </a:gsLst>
                <a:path path="circle">
                  <a:fillToRect l="50000" t="50000" r="50000" b="50000"/>
                </a:path>
                <a:tileRect/>
              </a:gradFill>
              <a:ln w="3175" cap="flat" cmpd="sng" algn="ctr">
                <a:gradFill>
                  <a:gsLst>
                    <a:gs pos="0">
                      <a:srgbClr val="666666">
                        <a:lumMod val="20000"/>
                        <a:lumOff val="80000"/>
                      </a:srgbClr>
                    </a:gs>
                    <a:gs pos="100000">
                      <a:srgbClr val="FFFFFF">
                        <a:alpha val="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2" name="文本框 31"/>
            <p:cNvSpPr txBox="1"/>
            <p:nvPr/>
          </p:nvSpPr>
          <p:spPr>
            <a:xfrm>
              <a:off x="761335" y="3384676"/>
              <a:ext cx="1640609" cy="248658"/>
            </a:xfrm>
            <a:prstGeom prst="rect">
              <a:avLst/>
            </a:prstGeom>
            <a:noFill/>
          </p:spPr>
          <p:txBody>
            <a:bodyPr wrap="square" lIns="0" tIns="0" rIns="0" bIns="0" rtlCol="0">
              <a:spAutoFit/>
            </a:bodyPr>
            <a:lstStyle/>
            <a:p>
              <a:pPr marL="0" marR="0" lvl="0" indent="0" algn="ctr" defTabSz="457200" eaLnBrk="1" fontAlgn="auto" latinLnBrk="0" hangingPunct="1">
                <a:lnSpc>
                  <a:spcPct val="150000"/>
                </a:lnSpc>
                <a:spcBef>
                  <a:spcPts val="0"/>
                </a:spcBef>
                <a:spcAft>
                  <a:spcPts val="0"/>
                </a:spcAft>
                <a:buClrTx/>
                <a:buSzTx/>
                <a:buFontTx/>
                <a:buNone/>
                <a:defRPr/>
              </a:pPr>
              <a:r>
                <a:rPr kumimoji="1" lang="en-US" altLang="zh-CN" sz="1200" b="0" i="0" u="none" strike="noStrike" kern="0" cap="none" spc="0" normalizeH="0" baseline="0" noProof="0" dirty="0" err="1">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Ustore</a:t>
              </a:r>
              <a:r>
                <a:rPr kumimoji="1"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存储引擎</a:t>
              </a:r>
              <a:endParaRPr kumimoji="1"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7" name="组合 36"/>
          <p:cNvGrpSpPr/>
          <p:nvPr/>
        </p:nvGrpSpPr>
        <p:grpSpPr>
          <a:xfrm>
            <a:off x="4514229" y="2377112"/>
            <a:ext cx="2087464" cy="1360641"/>
            <a:chOff x="458669" y="2394540"/>
            <a:chExt cx="2087464" cy="1360641"/>
          </a:xfrm>
        </p:grpSpPr>
        <p:pic>
          <p:nvPicPr>
            <p:cNvPr id="38" name="Picture 19" descr="\\Bchief-sever180\共享\华为\2016\6月\D-201606417-金融营销材料设计-刘泉\文件\link\组 26.png"/>
            <p:cNvPicPr preferRelativeResize="0">
              <a:picLocks noChangeArrowheads="1"/>
            </p:cNvPicPr>
            <p:nvPr/>
          </p:nvPicPr>
          <p:blipFill>
            <a:blip r:embed="rId1" cstate="print">
              <a:grayscl/>
              <a:extLst>
                <a:ext uri="{BEBA8EAE-BF5A-486C-A8C5-ECC9F3942E4B}">
                  <a14:imgProps xmlns:a14="http://schemas.microsoft.com/office/drawing/2010/main">
                    <a14:imgLayer r:embed="rId2">
                      <a14:imgEffect>
                        <a14:brightnessContrast contrast="-40000"/>
                      </a14:imgEffect>
                      <a14:imgEffect>
                        <a14:colorTemperature colorTemp="5900"/>
                      </a14:imgEffect>
                    </a14:imgLayer>
                  </a14:imgProps>
                </a:ext>
              </a:extLst>
            </a:blip>
            <a:srcRect/>
            <a:stretch>
              <a:fillRect/>
            </a:stretch>
          </p:blipFill>
          <p:spPr bwMode="auto">
            <a:xfrm rot="10800000" flipV="1">
              <a:off x="677557" y="3209358"/>
              <a:ext cx="1700167" cy="412228"/>
            </a:xfrm>
            <a:prstGeom prst="rect">
              <a:avLst/>
            </a:prstGeom>
            <a:noFill/>
          </p:spPr>
        </p:pic>
        <p:grpSp>
          <p:nvGrpSpPr>
            <p:cNvPr id="39" name="组合 38"/>
            <p:cNvGrpSpPr/>
            <p:nvPr/>
          </p:nvGrpSpPr>
          <p:grpSpPr>
            <a:xfrm>
              <a:off x="853884" y="2625342"/>
              <a:ext cx="1347512" cy="140438"/>
              <a:chOff x="1023007" y="4899727"/>
              <a:chExt cx="2138172" cy="65445"/>
            </a:xfrm>
          </p:grpSpPr>
          <p:sp>
            <p:nvSpPr>
              <p:cNvPr id="46" name="形状"/>
              <p:cNvSpPr/>
              <p:nvPr/>
            </p:nvSpPr>
            <p:spPr>
              <a:xfrm>
                <a:off x="1023007" y="4899727"/>
                <a:ext cx="2138172" cy="60693"/>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marL="0" marR="0" lvl="0" indent="0" algn="ctr" defTabSz="1217930" eaLnBrk="1" fontAlgn="auto" latinLnBrk="0" hangingPunct="0">
                  <a:lnSpc>
                    <a:spcPct val="100000"/>
                  </a:lnSpc>
                  <a:spcBef>
                    <a:spcPts val="0"/>
                  </a:spcBef>
                  <a:spcAft>
                    <a:spcPts val="0"/>
                  </a:spcAft>
                  <a:buClrTx/>
                  <a:buSzTx/>
                  <a:buFontTx/>
                  <a:buNone/>
                  <a:defRPr sz="1400">
                    <a:solidFill>
                      <a:srgbClr val="5E5E5E"/>
                    </a:solidFill>
                  </a:defRPr>
                </a:pPr>
                <a:endParaRPr kumimoji="0" sz="1000" b="0" i="0" u="none" strike="noStrike" kern="0" cap="none" spc="0" normalizeH="0" baseline="0" noProof="0">
                  <a:ln>
                    <a:noFill/>
                  </a:ln>
                  <a:solidFill>
                    <a:srgbClr val="221815"/>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47" name="直接连接符 46"/>
              <p:cNvCxnSpPr/>
              <p:nvPr/>
            </p:nvCxnSpPr>
            <p:spPr>
              <a:xfrm>
                <a:off x="1023007" y="4965172"/>
                <a:ext cx="2138172" cy="0"/>
              </a:xfrm>
              <a:prstGeom prst="line">
                <a:avLst/>
              </a:prstGeom>
              <a:noFill/>
              <a:ln w="12700" cap="flat">
                <a:solidFill>
                  <a:srgbClr val="C7000B"/>
                </a:solidFill>
                <a:prstDash val="solid"/>
                <a:miter lim="800000"/>
              </a:ln>
              <a:effectLst/>
              <a:sp3d/>
            </p:spPr>
          </p:cxnSp>
        </p:grpSp>
        <p:sp>
          <p:nvSpPr>
            <p:cNvPr id="40" name="文本框 39"/>
            <p:cNvSpPr txBox="1"/>
            <p:nvPr/>
          </p:nvSpPr>
          <p:spPr>
            <a:xfrm>
              <a:off x="1108253" y="2394540"/>
              <a:ext cx="838774" cy="276999"/>
            </a:xfrm>
            <a:prstGeom prst="rect">
              <a:avLst/>
            </a:prstGeom>
            <a:noFill/>
          </p:spPr>
          <p:txBody>
            <a:bodyPr wrap="square" lIns="0" tIns="0" rIns="0" bIns="0" rtlCol="0">
              <a:spAutoFit/>
            </a:bodyPr>
            <a:lstStyle/>
            <a:p>
              <a:pPr marL="0" marR="0" lvl="0" indent="0" algn="ctr" defTabSz="103632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高可用</a:t>
              </a:r>
              <a:endParaRPr kumimoji="1" lang="en-US" altLang="zh-CN" sz="18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1" name="矩形 40"/>
            <p:cNvSpPr/>
            <p:nvPr/>
          </p:nvSpPr>
          <p:spPr>
            <a:xfrm>
              <a:off x="903925" y="2816746"/>
              <a:ext cx="1247431" cy="461665"/>
            </a:xfrm>
            <a:prstGeom prst="rect">
              <a:avLst/>
            </a:prstGeom>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双集群强一致</a:t>
              </a:r>
              <a:endPar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4572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国内首个</a:t>
              </a:r>
              <a:endPar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42" name="组合 41"/>
            <p:cNvGrpSpPr/>
            <p:nvPr/>
          </p:nvGrpSpPr>
          <p:grpSpPr>
            <a:xfrm>
              <a:off x="707205" y="3370152"/>
              <a:ext cx="1640871" cy="385029"/>
              <a:chOff x="1444331" y="3641524"/>
              <a:chExt cx="9911400" cy="399125"/>
            </a:xfrm>
          </p:grpSpPr>
          <p:sp>
            <p:nvSpPr>
              <p:cNvPr id="44" name="椭圆 43"/>
              <p:cNvSpPr/>
              <p:nvPr/>
            </p:nvSpPr>
            <p:spPr>
              <a:xfrm flipV="1">
                <a:off x="1445914" y="3656580"/>
                <a:ext cx="9909817" cy="384069"/>
              </a:xfrm>
              <a:prstGeom prst="ellipse">
                <a:avLst/>
              </a:prstGeom>
              <a:gradFill flip="none" rotWithShape="1">
                <a:gsLst>
                  <a:gs pos="0">
                    <a:srgbClr val="666666">
                      <a:lumMod val="40000"/>
                      <a:lumOff val="60000"/>
                      <a:alpha val="40000"/>
                    </a:srgbClr>
                  </a:gs>
                  <a:gs pos="15000">
                    <a:srgbClr val="FFFFFF">
                      <a:alpha val="0"/>
                    </a:srgbClr>
                  </a:gs>
                </a:gsLst>
                <a:lin ang="5400000" scaled="1"/>
                <a:tileRect/>
              </a:gradFill>
              <a:ln w="3175" cap="flat" cmpd="sng" algn="ctr">
                <a:gradFill flip="none" rotWithShape="1">
                  <a:gsLst>
                    <a:gs pos="0">
                      <a:srgbClr val="666666">
                        <a:lumMod val="60000"/>
                        <a:lumOff val="40000"/>
                      </a:srgbClr>
                    </a:gs>
                    <a:gs pos="100000">
                      <a:srgbClr val="FFFFFF">
                        <a:alpha val="0"/>
                      </a:srgbClr>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5" name="椭圆 44"/>
              <p:cNvSpPr/>
              <p:nvPr/>
            </p:nvSpPr>
            <p:spPr>
              <a:xfrm flipV="1">
                <a:off x="1444331" y="3641524"/>
                <a:ext cx="9909817" cy="384069"/>
              </a:xfrm>
              <a:prstGeom prst="ellipse">
                <a:avLst/>
              </a:prstGeom>
              <a:gradFill flip="none" rotWithShape="1">
                <a:gsLst>
                  <a:gs pos="100000">
                    <a:srgbClr val="666666">
                      <a:lumMod val="20000"/>
                      <a:lumOff val="80000"/>
                      <a:alpha val="20000"/>
                    </a:srgbClr>
                  </a:gs>
                  <a:gs pos="65000">
                    <a:srgbClr val="666666">
                      <a:lumMod val="20000"/>
                      <a:lumOff val="80000"/>
                      <a:alpha val="0"/>
                    </a:srgbClr>
                  </a:gs>
                </a:gsLst>
                <a:path path="circle">
                  <a:fillToRect l="50000" t="50000" r="50000" b="50000"/>
                </a:path>
                <a:tileRect/>
              </a:gradFill>
              <a:ln w="3175" cap="flat" cmpd="sng" algn="ctr">
                <a:gradFill>
                  <a:gsLst>
                    <a:gs pos="0">
                      <a:srgbClr val="666666">
                        <a:lumMod val="20000"/>
                        <a:lumOff val="80000"/>
                      </a:srgbClr>
                    </a:gs>
                    <a:gs pos="100000">
                      <a:srgbClr val="FFFFFF">
                        <a:alpha val="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43" name="文本框 42"/>
            <p:cNvSpPr txBox="1"/>
            <p:nvPr/>
          </p:nvSpPr>
          <p:spPr>
            <a:xfrm>
              <a:off x="458669" y="3394024"/>
              <a:ext cx="2087464" cy="248658"/>
            </a:xfrm>
            <a:prstGeom prst="rect">
              <a:avLst/>
            </a:prstGeom>
            <a:noFill/>
          </p:spPr>
          <p:txBody>
            <a:bodyPr wrap="square" lIns="0" tIns="0" rIns="0" bIns="0" rtlCol="0">
              <a:spAutoFit/>
            </a:bodyPr>
            <a:lstStyle/>
            <a:p>
              <a:pPr marL="0" marR="0" lvl="0" indent="0" algn="ctr" defTabSz="457200" eaLnBrk="1" fontAlgn="auto" latinLnBrk="0" hangingPunct="1">
                <a:lnSpc>
                  <a:spcPct val="15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双集群强一致 </a:t>
              </a:r>
              <a:r>
                <a:rPr kumimoji="1"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1"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应用无损透明</a:t>
              </a:r>
              <a:endParaRPr kumimoji="1"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8" name="组合 47"/>
          <p:cNvGrpSpPr/>
          <p:nvPr/>
        </p:nvGrpSpPr>
        <p:grpSpPr>
          <a:xfrm>
            <a:off x="6477124" y="1938441"/>
            <a:ext cx="1700167" cy="1431317"/>
            <a:chOff x="677557" y="2394540"/>
            <a:chExt cx="1700167" cy="1431317"/>
          </a:xfrm>
        </p:grpSpPr>
        <p:pic>
          <p:nvPicPr>
            <p:cNvPr id="49" name="Picture 19" descr="\\Bchief-sever180\共享\华为\2016\6月\D-201606417-金融营销材料设计-刘泉\文件\link\组 26.png"/>
            <p:cNvPicPr preferRelativeResize="0">
              <a:picLocks noChangeArrowheads="1"/>
            </p:cNvPicPr>
            <p:nvPr/>
          </p:nvPicPr>
          <p:blipFill>
            <a:blip r:embed="rId1" cstate="print">
              <a:grayscl/>
              <a:extLst>
                <a:ext uri="{BEBA8EAE-BF5A-486C-A8C5-ECC9F3942E4B}">
                  <a14:imgProps xmlns:a14="http://schemas.microsoft.com/office/drawing/2010/main">
                    <a14:imgLayer r:embed="rId2">
                      <a14:imgEffect>
                        <a14:brightnessContrast contrast="-40000"/>
                      </a14:imgEffect>
                      <a14:imgEffect>
                        <a14:colorTemperature colorTemp="5900"/>
                      </a14:imgEffect>
                    </a14:imgLayer>
                  </a14:imgProps>
                </a:ext>
              </a:extLst>
            </a:blip>
            <a:srcRect/>
            <a:stretch>
              <a:fillRect/>
            </a:stretch>
          </p:blipFill>
          <p:spPr bwMode="auto">
            <a:xfrm rot="10800000" flipV="1">
              <a:off x="677557" y="3209358"/>
              <a:ext cx="1700167" cy="412228"/>
            </a:xfrm>
            <a:prstGeom prst="rect">
              <a:avLst/>
            </a:prstGeom>
            <a:noFill/>
          </p:spPr>
        </p:pic>
        <p:grpSp>
          <p:nvGrpSpPr>
            <p:cNvPr id="50" name="组合 49"/>
            <p:cNvGrpSpPr/>
            <p:nvPr/>
          </p:nvGrpSpPr>
          <p:grpSpPr>
            <a:xfrm>
              <a:off x="853884" y="2625342"/>
              <a:ext cx="1347512" cy="140438"/>
              <a:chOff x="1023007" y="4899727"/>
              <a:chExt cx="2138172" cy="65445"/>
            </a:xfrm>
          </p:grpSpPr>
          <p:sp>
            <p:nvSpPr>
              <p:cNvPr id="57" name="形状"/>
              <p:cNvSpPr/>
              <p:nvPr/>
            </p:nvSpPr>
            <p:spPr>
              <a:xfrm>
                <a:off x="1023007" y="4899727"/>
                <a:ext cx="2138172" cy="60693"/>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marL="0" marR="0" lvl="0" indent="0" algn="ctr" defTabSz="1217930" eaLnBrk="1" fontAlgn="auto" latinLnBrk="0" hangingPunct="0">
                  <a:lnSpc>
                    <a:spcPct val="100000"/>
                  </a:lnSpc>
                  <a:spcBef>
                    <a:spcPts val="0"/>
                  </a:spcBef>
                  <a:spcAft>
                    <a:spcPts val="0"/>
                  </a:spcAft>
                  <a:buClrTx/>
                  <a:buSzTx/>
                  <a:buFontTx/>
                  <a:buNone/>
                  <a:defRPr sz="1400">
                    <a:solidFill>
                      <a:srgbClr val="5E5E5E"/>
                    </a:solidFill>
                  </a:defRPr>
                </a:pPr>
                <a:endParaRPr kumimoji="0" sz="1000" b="0" i="0" u="none" strike="noStrike" kern="0" cap="none" spc="0" normalizeH="0" baseline="0" noProof="0">
                  <a:ln>
                    <a:noFill/>
                  </a:ln>
                  <a:solidFill>
                    <a:srgbClr val="221815"/>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58" name="直接连接符 57"/>
              <p:cNvCxnSpPr/>
              <p:nvPr/>
            </p:nvCxnSpPr>
            <p:spPr>
              <a:xfrm>
                <a:off x="1023007" y="4965172"/>
                <a:ext cx="2138172" cy="0"/>
              </a:xfrm>
              <a:prstGeom prst="line">
                <a:avLst/>
              </a:prstGeom>
              <a:noFill/>
              <a:ln w="12700" cap="flat">
                <a:solidFill>
                  <a:srgbClr val="C7000B"/>
                </a:solidFill>
                <a:prstDash val="solid"/>
                <a:miter lim="800000"/>
              </a:ln>
              <a:effectLst/>
              <a:sp3d/>
            </p:spPr>
          </p:cxnSp>
        </p:grpSp>
        <p:sp>
          <p:nvSpPr>
            <p:cNvPr id="51" name="文本框 50"/>
            <p:cNvSpPr txBox="1"/>
            <p:nvPr/>
          </p:nvSpPr>
          <p:spPr>
            <a:xfrm>
              <a:off x="1108253" y="2394540"/>
              <a:ext cx="838774" cy="276999"/>
            </a:xfrm>
            <a:prstGeom prst="rect">
              <a:avLst/>
            </a:prstGeom>
            <a:noFill/>
          </p:spPr>
          <p:txBody>
            <a:bodyPr wrap="square" lIns="0" tIns="0" rIns="0" bIns="0" rtlCol="0">
              <a:spAutoFit/>
            </a:bodyPr>
            <a:lstStyle/>
            <a:p>
              <a:pPr marL="0" marR="0" lvl="0" indent="0" algn="ctr" defTabSz="103632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高安全</a:t>
              </a:r>
              <a:endParaRPr kumimoji="1" lang="en-US" altLang="zh-CN" sz="18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矩形 51"/>
            <p:cNvSpPr/>
            <p:nvPr/>
          </p:nvSpPr>
          <p:spPr>
            <a:xfrm>
              <a:off x="903925" y="2816746"/>
              <a:ext cx="1247431" cy="461665"/>
            </a:xfrm>
            <a:prstGeom prst="rect">
              <a:avLst/>
            </a:prstGeom>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CC EAL4+</a:t>
              </a:r>
              <a:endParaRPr kumimoji="0" lang="en-US" altLang="zh-CN"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4572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业界最高</a:t>
              </a:r>
              <a:endPar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3" name="组合 52"/>
            <p:cNvGrpSpPr/>
            <p:nvPr/>
          </p:nvGrpSpPr>
          <p:grpSpPr>
            <a:xfrm>
              <a:off x="707205" y="3370152"/>
              <a:ext cx="1640871" cy="385029"/>
              <a:chOff x="1444331" y="3641524"/>
              <a:chExt cx="9911400" cy="399125"/>
            </a:xfrm>
          </p:grpSpPr>
          <p:sp>
            <p:nvSpPr>
              <p:cNvPr id="55" name="椭圆 54"/>
              <p:cNvSpPr/>
              <p:nvPr/>
            </p:nvSpPr>
            <p:spPr>
              <a:xfrm flipV="1">
                <a:off x="1445914" y="3656580"/>
                <a:ext cx="9909817" cy="384069"/>
              </a:xfrm>
              <a:prstGeom prst="ellipse">
                <a:avLst/>
              </a:prstGeom>
              <a:gradFill flip="none" rotWithShape="1">
                <a:gsLst>
                  <a:gs pos="0">
                    <a:srgbClr val="666666">
                      <a:lumMod val="40000"/>
                      <a:lumOff val="60000"/>
                      <a:alpha val="40000"/>
                    </a:srgbClr>
                  </a:gs>
                  <a:gs pos="15000">
                    <a:srgbClr val="FFFFFF">
                      <a:alpha val="0"/>
                    </a:srgbClr>
                  </a:gs>
                </a:gsLst>
                <a:lin ang="5400000" scaled="1"/>
                <a:tileRect/>
              </a:gradFill>
              <a:ln w="3175" cap="flat" cmpd="sng" algn="ctr">
                <a:gradFill flip="none" rotWithShape="1">
                  <a:gsLst>
                    <a:gs pos="0">
                      <a:srgbClr val="666666">
                        <a:lumMod val="60000"/>
                        <a:lumOff val="40000"/>
                      </a:srgbClr>
                    </a:gs>
                    <a:gs pos="100000">
                      <a:srgbClr val="FFFFFF">
                        <a:alpha val="0"/>
                      </a:srgbClr>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椭圆 55"/>
              <p:cNvSpPr/>
              <p:nvPr/>
            </p:nvSpPr>
            <p:spPr>
              <a:xfrm flipV="1">
                <a:off x="1444331" y="3641524"/>
                <a:ext cx="9909817" cy="384069"/>
              </a:xfrm>
              <a:prstGeom prst="ellipse">
                <a:avLst/>
              </a:prstGeom>
              <a:gradFill flip="none" rotWithShape="1">
                <a:gsLst>
                  <a:gs pos="100000">
                    <a:srgbClr val="666666">
                      <a:lumMod val="20000"/>
                      <a:lumOff val="80000"/>
                      <a:alpha val="20000"/>
                    </a:srgbClr>
                  </a:gs>
                  <a:gs pos="65000">
                    <a:srgbClr val="666666">
                      <a:lumMod val="20000"/>
                      <a:lumOff val="80000"/>
                      <a:alpha val="0"/>
                    </a:srgbClr>
                  </a:gs>
                </a:gsLst>
                <a:path path="circle">
                  <a:fillToRect l="50000" t="50000" r="50000" b="50000"/>
                </a:path>
                <a:tileRect/>
              </a:gradFill>
              <a:ln w="3175" cap="flat" cmpd="sng" algn="ctr">
                <a:gradFill>
                  <a:gsLst>
                    <a:gs pos="0">
                      <a:srgbClr val="666666">
                        <a:lumMod val="20000"/>
                        <a:lumOff val="80000"/>
                      </a:srgbClr>
                    </a:gs>
                    <a:gs pos="100000">
                      <a:srgbClr val="FFFFFF">
                        <a:alpha val="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54" name="文本框 53"/>
            <p:cNvSpPr txBox="1"/>
            <p:nvPr/>
          </p:nvSpPr>
          <p:spPr>
            <a:xfrm>
              <a:off x="707336" y="3456525"/>
              <a:ext cx="1640609" cy="369332"/>
            </a:xfrm>
            <a:prstGeom prst="rect">
              <a:avLst/>
            </a:prstGeom>
            <a:noFill/>
          </p:spPr>
          <p:txBody>
            <a:bodyPr wrap="square" lIns="0" tIns="0" rIns="0" bIns="0"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全密态数据库 </a:t>
              </a:r>
              <a:r>
                <a:rPr kumimoji="1"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r>
                <a:rPr kumimoji="1"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防篡改数据库</a:t>
              </a:r>
              <a:endParaRPr kumimoji="1"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59" name="组合 58"/>
          <p:cNvGrpSpPr/>
          <p:nvPr/>
        </p:nvGrpSpPr>
        <p:grpSpPr>
          <a:xfrm>
            <a:off x="8221131" y="2377112"/>
            <a:ext cx="1700167" cy="1360641"/>
            <a:chOff x="677557" y="2394540"/>
            <a:chExt cx="1700167" cy="1360641"/>
          </a:xfrm>
        </p:grpSpPr>
        <p:pic>
          <p:nvPicPr>
            <p:cNvPr id="60" name="Picture 19" descr="\\Bchief-sever180\共享\华为\2016\6月\D-201606417-金融营销材料设计-刘泉\文件\link\组 26.png"/>
            <p:cNvPicPr preferRelativeResize="0">
              <a:picLocks noChangeArrowheads="1"/>
            </p:cNvPicPr>
            <p:nvPr/>
          </p:nvPicPr>
          <p:blipFill>
            <a:blip r:embed="rId1" cstate="print">
              <a:grayscl/>
              <a:extLst>
                <a:ext uri="{BEBA8EAE-BF5A-486C-A8C5-ECC9F3942E4B}">
                  <a14:imgProps xmlns:a14="http://schemas.microsoft.com/office/drawing/2010/main">
                    <a14:imgLayer r:embed="rId2">
                      <a14:imgEffect>
                        <a14:brightnessContrast contrast="-40000"/>
                      </a14:imgEffect>
                      <a14:imgEffect>
                        <a14:colorTemperature colorTemp="5900"/>
                      </a14:imgEffect>
                    </a14:imgLayer>
                  </a14:imgProps>
                </a:ext>
              </a:extLst>
            </a:blip>
            <a:srcRect/>
            <a:stretch>
              <a:fillRect/>
            </a:stretch>
          </p:blipFill>
          <p:spPr bwMode="auto">
            <a:xfrm rot="10800000" flipV="1">
              <a:off x="677557" y="3209358"/>
              <a:ext cx="1700167" cy="412228"/>
            </a:xfrm>
            <a:prstGeom prst="rect">
              <a:avLst/>
            </a:prstGeom>
            <a:noFill/>
          </p:spPr>
        </p:pic>
        <p:grpSp>
          <p:nvGrpSpPr>
            <p:cNvPr id="61" name="组合 60"/>
            <p:cNvGrpSpPr/>
            <p:nvPr/>
          </p:nvGrpSpPr>
          <p:grpSpPr>
            <a:xfrm>
              <a:off x="853884" y="2625342"/>
              <a:ext cx="1347512" cy="140438"/>
              <a:chOff x="1023007" y="4899727"/>
              <a:chExt cx="2138172" cy="65445"/>
            </a:xfrm>
          </p:grpSpPr>
          <p:sp>
            <p:nvSpPr>
              <p:cNvPr id="68" name="形状"/>
              <p:cNvSpPr/>
              <p:nvPr/>
            </p:nvSpPr>
            <p:spPr>
              <a:xfrm>
                <a:off x="1023007" y="4899727"/>
                <a:ext cx="2138172" cy="60693"/>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marL="0" marR="0" lvl="0" indent="0" algn="ctr" defTabSz="1217930" eaLnBrk="1" fontAlgn="auto" latinLnBrk="0" hangingPunct="0">
                  <a:lnSpc>
                    <a:spcPct val="100000"/>
                  </a:lnSpc>
                  <a:spcBef>
                    <a:spcPts val="0"/>
                  </a:spcBef>
                  <a:spcAft>
                    <a:spcPts val="0"/>
                  </a:spcAft>
                  <a:buClrTx/>
                  <a:buSzTx/>
                  <a:buFontTx/>
                  <a:buNone/>
                  <a:defRPr sz="1400">
                    <a:solidFill>
                      <a:srgbClr val="5E5E5E"/>
                    </a:solidFill>
                  </a:defRPr>
                </a:pPr>
                <a:endParaRPr kumimoji="0" sz="1000" b="0" i="0" u="none" strike="noStrike" kern="0" cap="none" spc="0" normalizeH="0" baseline="0" noProof="0">
                  <a:ln>
                    <a:noFill/>
                  </a:ln>
                  <a:solidFill>
                    <a:srgbClr val="221815"/>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69" name="直接连接符 68"/>
              <p:cNvCxnSpPr/>
              <p:nvPr/>
            </p:nvCxnSpPr>
            <p:spPr>
              <a:xfrm>
                <a:off x="1023007" y="4965172"/>
                <a:ext cx="2138172" cy="0"/>
              </a:xfrm>
              <a:prstGeom prst="line">
                <a:avLst/>
              </a:prstGeom>
              <a:noFill/>
              <a:ln w="12700" cap="flat">
                <a:solidFill>
                  <a:srgbClr val="C7000B"/>
                </a:solidFill>
                <a:prstDash val="solid"/>
                <a:miter lim="800000"/>
              </a:ln>
              <a:effectLst/>
              <a:sp3d/>
            </p:spPr>
          </p:cxnSp>
        </p:grpSp>
        <p:sp>
          <p:nvSpPr>
            <p:cNvPr id="62" name="文本框 61"/>
            <p:cNvSpPr txBox="1"/>
            <p:nvPr/>
          </p:nvSpPr>
          <p:spPr>
            <a:xfrm>
              <a:off x="1108253" y="2394540"/>
              <a:ext cx="838774" cy="276999"/>
            </a:xfrm>
            <a:prstGeom prst="rect">
              <a:avLst/>
            </a:prstGeom>
            <a:noFill/>
          </p:spPr>
          <p:txBody>
            <a:bodyPr wrap="square" lIns="0" tIns="0" rIns="0" bIns="0" rtlCol="0">
              <a:spAutoFit/>
            </a:bodyPr>
            <a:lstStyle/>
            <a:p>
              <a:pPr marL="0" marR="0" lvl="0" indent="0" algn="ctr" defTabSz="103632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高弹性</a:t>
              </a:r>
              <a:endParaRPr kumimoji="1" lang="en-US" altLang="zh-CN" sz="18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矩形 62"/>
            <p:cNvSpPr/>
            <p:nvPr/>
          </p:nvSpPr>
          <p:spPr>
            <a:xfrm>
              <a:off x="903925" y="2816746"/>
              <a:ext cx="1247431" cy="461665"/>
            </a:xfrm>
            <a:prstGeom prst="rect">
              <a:avLst/>
            </a:prstGeom>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1000+</a:t>
              </a: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分布式</a:t>
              </a:r>
              <a:endPar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4572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大规模集群</a:t>
              </a:r>
              <a:endPar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64" name="组合 63"/>
            <p:cNvGrpSpPr/>
            <p:nvPr/>
          </p:nvGrpSpPr>
          <p:grpSpPr>
            <a:xfrm>
              <a:off x="707205" y="3370152"/>
              <a:ext cx="1640871" cy="385029"/>
              <a:chOff x="1444331" y="3641524"/>
              <a:chExt cx="9911400" cy="399125"/>
            </a:xfrm>
          </p:grpSpPr>
          <p:sp>
            <p:nvSpPr>
              <p:cNvPr id="66" name="椭圆 65"/>
              <p:cNvSpPr/>
              <p:nvPr/>
            </p:nvSpPr>
            <p:spPr>
              <a:xfrm flipV="1">
                <a:off x="1445914" y="3656580"/>
                <a:ext cx="9909817" cy="384069"/>
              </a:xfrm>
              <a:prstGeom prst="ellipse">
                <a:avLst/>
              </a:prstGeom>
              <a:gradFill flip="none" rotWithShape="1">
                <a:gsLst>
                  <a:gs pos="0">
                    <a:srgbClr val="666666">
                      <a:lumMod val="40000"/>
                      <a:lumOff val="60000"/>
                      <a:alpha val="40000"/>
                    </a:srgbClr>
                  </a:gs>
                  <a:gs pos="15000">
                    <a:srgbClr val="FFFFFF">
                      <a:alpha val="0"/>
                    </a:srgbClr>
                  </a:gs>
                </a:gsLst>
                <a:lin ang="5400000" scaled="1"/>
                <a:tileRect/>
              </a:gradFill>
              <a:ln w="3175" cap="flat" cmpd="sng" algn="ctr">
                <a:gradFill flip="none" rotWithShape="1">
                  <a:gsLst>
                    <a:gs pos="0">
                      <a:srgbClr val="666666">
                        <a:lumMod val="60000"/>
                        <a:lumOff val="40000"/>
                      </a:srgbClr>
                    </a:gs>
                    <a:gs pos="100000">
                      <a:srgbClr val="FFFFFF">
                        <a:alpha val="0"/>
                      </a:srgbClr>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椭圆 66"/>
              <p:cNvSpPr/>
              <p:nvPr/>
            </p:nvSpPr>
            <p:spPr>
              <a:xfrm flipV="1">
                <a:off x="1444331" y="3641524"/>
                <a:ext cx="9909817" cy="384069"/>
              </a:xfrm>
              <a:prstGeom prst="ellipse">
                <a:avLst/>
              </a:prstGeom>
              <a:gradFill flip="none" rotWithShape="1">
                <a:gsLst>
                  <a:gs pos="100000">
                    <a:srgbClr val="666666">
                      <a:lumMod val="20000"/>
                      <a:lumOff val="80000"/>
                      <a:alpha val="20000"/>
                    </a:srgbClr>
                  </a:gs>
                  <a:gs pos="65000">
                    <a:srgbClr val="666666">
                      <a:lumMod val="20000"/>
                      <a:lumOff val="80000"/>
                      <a:alpha val="0"/>
                    </a:srgbClr>
                  </a:gs>
                </a:gsLst>
                <a:path path="circle">
                  <a:fillToRect l="50000" t="50000" r="50000" b="50000"/>
                </a:path>
                <a:tileRect/>
              </a:gradFill>
              <a:ln w="3175" cap="flat" cmpd="sng" algn="ctr">
                <a:gradFill>
                  <a:gsLst>
                    <a:gs pos="0">
                      <a:srgbClr val="666666">
                        <a:lumMod val="20000"/>
                        <a:lumOff val="80000"/>
                      </a:srgbClr>
                    </a:gs>
                    <a:gs pos="100000">
                      <a:srgbClr val="FFFFFF">
                        <a:alpha val="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65" name="文本框 64"/>
            <p:cNvSpPr txBox="1"/>
            <p:nvPr/>
          </p:nvSpPr>
          <p:spPr>
            <a:xfrm>
              <a:off x="707336" y="3456525"/>
              <a:ext cx="1640609" cy="184666"/>
            </a:xfrm>
            <a:prstGeom prst="rect">
              <a:avLst/>
            </a:prstGeom>
            <a:noFill/>
          </p:spPr>
          <p:txBody>
            <a:bodyPr wrap="square" lIns="0" tIns="0" rIns="0" bIns="0"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1"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在线聚簇扩容技术</a:t>
              </a:r>
              <a:endParaRPr kumimoji="1"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70" name="组合 69"/>
          <p:cNvGrpSpPr/>
          <p:nvPr/>
        </p:nvGrpSpPr>
        <p:grpSpPr>
          <a:xfrm>
            <a:off x="9965138" y="3257496"/>
            <a:ext cx="1700167" cy="1360641"/>
            <a:chOff x="677557" y="2394540"/>
            <a:chExt cx="1700167" cy="1360641"/>
          </a:xfrm>
        </p:grpSpPr>
        <p:pic>
          <p:nvPicPr>
            <p:cNvPr id="71" name="Picture 19" descr="\\Bchief-sever180\共享\华为\2016\6月\D-201606417-金融营销材料设计-刘泉\文件\link\组 26.png"/>
            <p:cNvPicPr preferRelativeResize="0">
              <a:picLocks noChangeArrowheads="1"/>
            </p:cNvPicPr>
            <p:nvPr/>
          </p:nvPicPr>
          <p:blipFill>
            <a:blip r:embed="rId1" cstate="print">
              <a:grayscl/>
              <a:extLst>
                <a:ext uri="{BEBA8EAE-BF5A-486C-A8C5-ECC9F3942E4B}">
                  <a14:imgProps xmlns:a14="http://schemas.microsoft.com/office/drawing/2010/main">
                    <a14:imgLayer r:embed="rId2">
                      <a14:imgEffect>
                        <a14:brightnessContrast contrast="-40000"/>
                      </a14:imgEffect>
                      <a14:imgEffect>
                        <a14:colorTemperature colorTemp="5900"/>
                      </a14:imgEffect>
                    </a14:imgLayer>
                  </a14:imgProps>
                </a:ext>
              </a:extLst>
            </a:blip>
            <a:srcRect/>
            <a:stretch>
              <a:fillRect/>
            </a:stretch>
          </p:blipFill>
          <p:spPr bwMode="auto">
            <a:xfrm rot="10800000" flipV="1">
              <a:off x="677557" y="3209358"/>
              <a:ext cx="1700167" cy="412228"/>
            </a:xfrm>
            <a:prstGeom prst="rect">
              <a:avLst/>
            </a:prstGeom>
            <a:noFill/>
          </p:spPr>
        </p:pic>
        <p:grpSp>
          <p:nvGrpSpPr>
            <p:cNvPr id="72" name="组合 71"/>
            <p:cNvGrpSpPr/>
            <p:nvPr/>
          </p:nvGrpSpPr>
          <p:grpSpPr>
            <a:xfrm>
              <a:off x="853884" y="2625342"/>
              <a:ext cx="1347512" cy="140438"/>
              <a:chOff x="1023007" y="4899727"/>
              <a:chExt cx="2138172" cy="65445"/>
            </a:xfrm>
          </p:grpSpPr>
          <p:sp>
            <p:nvSpPr>
              <p:cNvPr id="79" name="形状"/>
              <p:cNvSpPr/>
              <p:nvPr/>
            </p:nvSpPr>
            <p:spPr>
              <a:xfrm>
                <a:off x="1023007" y="4899727"/>
                <a:ext cx="2138172" cy="60693"/>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marL="0" marR="0" lvl="0" indent="0" algn="ctr" defTabSz="1217930" eaLnBrk="1" fontAlgn="auto" latinLnBrk="0" hangingPunct="0">
                  <a:lnSpc>
                    <a:spcPct val="100000"/>
                  </a:lnSpc>
                  <a:spcBef>
                    <a:spcPts val="0"/>
                  </a:spcBef>
                  <a:spcAft>
                    <a:spcPts val="0"/>
                  </a:spcAft>
                  <a:buClrTx/>
                  <a:buSzTx/>
                  <a:buFontTx/>
                  <a:buNone/>
                  <a:defRPr sz="1400">
                    <a:solidFill>
                      <a:srgbClr val="5E5E5E"/>
                    </a:solidFill>
                  </a:defRPr>
                </a:pPr>
                <a:endParaRPr kumimoji="0" sz="1000" b="0" i="0" u="none" strike="noStrike" kern="0" cap="none" spc="0" normalizeH="0" baseline="0" noProof="0">
                  <a:ln>
                    <a:noFill/>
                  </a:ln>
                  <a:solidFill>
                    <a:srgbClr val="221815"/>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80" name="直接连接符 79"/>
              <p:cNvCxnSpPr/>
              <p:nvPr/>
            </p:nvCxnSpPr>
            <p:spPr>
              <a:xfrm>
                <a:off x="1023007" y="4965172"/>
                <a:ext cx="2138172" cy="0"/>
              </a:xfrm>
              <a:prstGeom prst="line">
                <a:avLst/>
              </a:prstGeom>
              <a:noFill/>
              <a:ln w="12700" cap="flat">
                <a:solidFill>
                  <a:srgbClr val="C7000B"/>
                </a:solidFill>
                <a:prstDash val="solid"/>
                <a:miter lim="800000"/>
              </a:ln>
              <a:effectLst/>
              <a:sp3d/>
            </p:spPr>
          </p:cxnSp>
        </p:grpSp>
        <p:sp>
          <p:nvSpPr>
            <p:cNvPr id="73" name="文本框 72"/>
            <p:cNvSpPr txBox="1"/>
            <p:nvPr/>
          </p:nvSpPr>
          <p:spPr>
            <a:xfrm>
              <a:off x="1108253" y="2394540"/>
              <a:ext cx="838774" cy="276999"/>
            </a:xfrm>
            <a:prstGeom prst="rect">
              <a:avLst/>
            </a:prstGeom>
            <a:noFill/>
          </p:spPr>
          <p:txBody>
            <a:bodyPr wrap="square" lIns="0" tIns="0" rIns="0" bIns="0" rtlCol="0">
              <a:spAutoFit/>
            </a:bodyPr>
            <a:lstStyle/>
            <a:p>
              <a:pPr marL="0" marR="0" lvl="0" indent="0" algn="ctr" defTabSz="103632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高智能</a:t>
              </a:r>
              <a:endParaRPr kumimoji="1" lang="en-US" altLang="zh-CN" sz="1800" b="1"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矩形 73"/>
            <p:cNvSpPr/>
            <p:nvPr/>
          </p:nvSpPr>
          <p:spPr>
            <a:xfrm>
              <a:off x="706943" y="2816746"/>
              <a:ext cx="1670519" cy="461665"/>
            </a:xfrm>
            <a:prstGeom prst="rect">
              <a:avLst/>
            </a:prstGeom>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大模型，小模型协同</a:t>
              </a:r>
              <a:endPar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a:p>
              <a:pPr marL="0" marR="0" lvl="0" indent="0" algn="ctr" defTabSz="4572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业界首创</a:t>
              </a:r>
              <a:endParaRPr kumimoji="0" lang="zh-CN" altLang="en-US" sz="12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75" name="组合 74"/>
            <p:cNvGrpSpPr/>
            <p:nvPr/>
          </p:nvGrpSpPr>
          <p:grpSpPr>
            <a:xfrm>
              <a:off x="707205" y="3370152"/>
              <a:ext cx="1640871" cy="385029"/>
              <a:chOff x="1444331" y="3641524"/>
              <a:chExt cx="9911400" cy="399125"/>
            </a:xfrm>
          </p:grpSpPr>
          <p:sp>
            <p:nvSpPr>
              <p:cNvPr id="77" name="椭圆 76"/>
              <p:cNvSpPr/>
              <p:nvPr/>
            </p:nvSpPr>
            <p:spPr>
              <a:xfrm flipV="1">
                <a:off x="1445914" y="3656580"/>
                <a:ext cx="9909817" cy="384069"/>
              </a:xfrm>
              <a:prstGeom prst="ellipse">
                <a:avLst/>
              </a:prstGeom>
              <a:gradFill flip="none" rotWithShape="1">
                <a:gsLst>
                  <a:gs pos="0">
                    <a:srgbClr val="666666">
                      <a:lumMod val="40000"/>
                      <a:lumOff val="60000"/>
                      <a:alpha val="40000"/>
                    </a:srgbClr>
                  </a:gs>
                  <a:gs pos="15000">
                    <a:srgbClr val="FFFFFF">
                      <a:alpha val="0"/>
                    </a:srgbClr>
                  </a:gs>
                </a:gsLst>
                <a:lin ang="5400000" scaled="1"/>
                <a:tileRect/>
              </a:gradFill>
              <a:ln w="3175" cap="flat" cmpd="sng" algn="ctr">
                <a:gradFill flip="none" rotWithShape="1">
                  <a:gsLst>
                    <a:gs pos="0">
                      <a:srgbClr val="666666">
                        <a:lumMod val="60000"/>
                        <a:lumOff val="40000"/>
                      </a:srgbClr>
                    </a:gs>
                    <a:gs pos="100000">
                      <a:srgbClr val="FFFFFF">
                        <a:alpha val="0"/>
                      </a:srgbClr>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椭圆 77"/>
              <p:cNvSpPr/>
              <p:nvPr/>
            </p:nvSpPr>
            <p:spPr>
              <a:xfrm flipV="1">
                <a:off x="1444331" y="3641524"/>
                <a:ext cx="9909817" cy="384069"/>
              </a:xfrm>
              <a:prstGeom prst="ellipse">
                <a:avLst/>
              </a:prstGeom>
              <a:gradFill flip="none" rotWithShape="1">
                <a:gsLst>
                  <a:gs pos="100000">
                    <a:srgbClr val="666666">
                      <a:lumMod val="20000"/>
                      <a:lumOff val="80000"/>
                      <a:alpha val="20000"/>
                    </a:srgbClr>
                  </a:gs>
                  <a:gs pos="65000">
                    <a:srgbClr val="666666">
                      <a:lumMod val="20000"/>
                      <a:lumOff val="80000"/>
                      <a:alpha val="0"/>
                    </a:srgbClr>
                  </a:gs>
                </a:gsLst>
                <a:path path="circle">
                  <a:fillToRect l="50000" t="50000" r="50000" b="50000"/>
                </a:path>
                <a:tileRect/>
              </a:gradFill>
              <a:ln w="3175" cap="flat" cmpd="sng" algn="ctr">
                <a:gradFill>
                  <a:gsLst>
                    <a:gs pos="0">
                      <a:srgbClr val="666666">
                        <a:lumMod val="20000"/>
                        <a:lumOff val="80000"/>
                      </a:srgbClr>
                    </a:gs>
                    <a:gs pos="100000">
                      <a:srgbClr val="FFFFFF">
                        <a:alpha val="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76" name="文本框 75"/>
            <p:cNvSpPr txBox="1"/>
            <p:nvPr/>
          </p:nvSpPr>
          <p:spPr>
            <a:xfrm>
              <a:off x="707336" y="3456525"/>
              <a:ext cx="1640609" cy="184666"/>
            </a:xfrm>
            <a:prstGeom prst="rect">
              <a:avLst/>
            </a:prstGeom>
            <a:noFill/>
          </p:spPr>
          <p:txBody>
            <a:bodyPr wrap="square" lIns="0" tIns="0" rIns="0" bIns="0" rtlCol="0">
              <a:spAutoFit/>
            </a:bodyPr>
            <a:lstStyle/>
            <a:p>
              <a:pPr marL="0" marR="0" lvl="0" indent="0" algn="ctr" defTabSz="457200" eaLnBrk="1" fontAlgn="auto" latinLnBrk="0" hangingPunct="1">
                <a:lnSpc>
                  <a:spcPct val="100000"/>
                </a:lnSpc>
                <a:spcBef>
                  <a:spcPts val="0"/>
                </a:spcBef>
                <a:spcAft>
                  <a:spcPts val="0"/>
                </a:spcAft>
                <a:buClrTx/>
                <a:buSzTx/>
                <a:buFontTx/>
                <a:buNone/>
                <a:defRPr/>
              </a:pPr>
              <a:r>
                <a:rPr kumimoji="1"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SQL Audit | </a:t>
              </a:r>
              <a:r>
                <a:rPr kumimoji="1"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智能运维</a:t>
              </a:r>
              <a:r>
                <a:rPr kumimoji="1"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 </a:t>
              </a:r>
              <a:endParaRPr kumimoji="1"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81" name="Picture 27" descr="화살표3"/>
          <p:cNvPicPr>
            <a:picLocks noChangeAspect="1" noChangeArrowheads="1"/>
          </p:cNvPicPr>
          <p:nvPr/>
        </p:nvPicPr>
        <p:blipFill>
          <a:blip r:embed="rId3" cstate="screen">
            <a:duotone>
              <a:srgbClr val="A5A5A5">
                <a:shade val="45000"/>
                <a:satMod val="135000"/>
              </a:srgbClr>
              <a:prstClr val="white"/>
            </a:duotone>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rot="16200000" flipV="1">
            <a:off x="1361238" y="3516735"/>
            <a:ext cx="2403776" cy="55689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sym typeface="Huawei Sans" panose="020C0503030203020204" pitchFamily="34" charset="0"/>
              </a:rPr>
              <a:t>ModelArts</a:t>
            </a:r>
            <a:r>
              <a:rPr lang="zh-CN" altLang="en-US" dirty="0">
                <a:sym typeface="Huawei Sans" panose="020C0503030203020204" pitchFamily="34" charset="0"/>
              </a:rPr>
              <a:t>：提供百模千态沃土，加速千行万业智能</a:t>
            </a:r>
            <a:endParaRPr lang="zh-CN" altLang="en-US" dirty="0">
              <a:sym typeface="Huawei Sans" panose="020C0503030203020204" pitchFamily="34" charset="0"/>
            </a:endParaRPr>
          </a:p>
        </p:txBody>
      </p:sp>
      <p:pic>
        <p:nvPicPr>
          <p:cNvPr id="3" name="Picture 27" descr="화살표3"/>
          <p:cNvPicPr>
            <a:picLocks noChangeAspect="1" noChangeArrowheads="1"/>
          </p:cNvPicPr>
          <p:nvPr/>
        </p:nvPicPr>
        <p:blipFill>
          <a:blip r:embed="rId1" cstate="screen">
            <a:duotone>
              <a:srgbClr val="A5A5A5">
                <a:shade val="45000"/>
                <a:satMod val="135000"/>
              </a:srgbClr>
              <a:prstClr val="white"/>
            </a:duotone>
            <a:extLst>
              <a:ext uri="{BEBA8EAE-BF5A-486C-A8C5-ECC9F3942E4B}">
                <a14:imgProps xmlns:a14="http://schemas.microsoft.com/office/drawing/2010/main">
                  <a14:imgLayer r:embed="rId2">
                    <a14:imgEffect>
                      <a14:saturation sat="0"/>
                    </a14:imgEffect>
                  </a14:imgLayer>
                </a14:imgProps>
              </a:ext>
            </a:extLst>
          </a:blip>
          <a:srcRect/>
          <a:stretch>
            <a:fillRect/>
          </a:stretch>
        </p:blipFill>
        <p:spPr bwMode="auto">
          <a:xfrm rot="16200000" flipV="1">
            <a:off x="1499094" y="3472555"/>
            <a:ext cx="2403776" cy="556891"/>
          </a:xfrm>
          <a:prstGeom prst="rect">
            <a:avLst/>
          </a:prstGeom>
          <a:noFill/>
          <a:ln w="9525">
            <a:noFill/>
            <a:miter lim="800000"/>
            <a:headEnd/>
            <a:tailEnd/>
          </a:ln>
        </p:spPr>
      </p:pic>
      <p:pic>
        <p:nvPicPr>
          <p:cNvPr id="5" name="Picture 19" descr="\\Bchief-sever180\共享\华为\2016\6月\D-201606417-金融营销材料设计-刘泉\文件\link\组 26.png"/>
          <p:cNvPicPr preferRelativeResize="0">
            <a:picLocks noChangeArrowheads="1"/>
          </p:cNvPicPr>
          <p:nvPr/>
        </p:nvPicPr>
        <p:blipFill>
          <a:blip r:embed="rId3" cstate="print">
            <a:duotone>
              <a:srgbClr val="EBEBEB">
                <a:shade val="45000"/>
                <a:satMod val="135000"/>
              </a:srgbClr>
              <a:prstClr val="white"/>
            </a:duotone>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2874194" y="4363224"/>
            <a:ext cx="8980714" cy="609298"/>
          </a:xfrm>
          <a:prstGeom prst="rect">
            <a:avLst/>
          </a:prstGeom>
          <a:noFill/>
        </p:spPr>
      </p:pic>
      <p:sp>
        <p:nvSpPr>
          <p:cNvPr id="6" name="矩形: 圆角 5"/>
          <p:cNvSpPr/>
          <p:nvPr/>
        </p:nvSpPr>
        <p:spPr>
          <a:xfrm>
            <a:off x="8974439" y="2233924"/>
            <a:ext cx="2830853" cy="2149387"/>
          </a:xfrm>
          <a:prstGeom prst="roundRect">
            <a:avLst>
              <a:gd name="adj" fmla="val 2337"/>
            </a:avLst>
          </a:prstGeom>
          <a:gradFill flip="none" rotWithShape="1">
            <a:gsLst>
              <a:gs pos="0">
                <a:srgbClr val="666666">
                  <a:lumMod val="20000"/>
                  <a:lumOff val="80000"/>
                  <a:alpha val="10000"/>
                </a:srgbClr>
              </a:gs>
              <a:gs pos="49000">
                <a:srgbClr val="666666">
                  <a:lumMod val="60000"/>
                  <a:lumOff val="40000"/>
                  <a:alpha val="20000"/>
                </a:srgbClr>
              </a:gs>
              <a:gs pos="100000">
                <a:srgbClr val="666666">
                  <a:lumMod val="20000"/>
                  <a:lumOff val="80000"/>
                  <a:alpha val="10000"/>
                </a:srgbClr>
              </a:gs>
            </a:gsLst>
            <a:lin ang="5400000" scaled="0"/>
            <a:tileRect/>
          </a:gradFill>
          <a:ln w="3175" cap="flat" cmpd="sng" algn="ctr">
            <a:solidFill>
              <a:srgbClr val="FFFFFF">
                <a:lumMod val="95000"/>
              </a:srgbClr>
            </a:solidFill>
            <a:prstDash val="solid"/>
          </a:ln>
          <a:effectLst/>
        </p:spPr>
        <p:txBody>
          <a:bodyPr wrap="square" rtlCol="0" anchor="ctr">
            <a:noAutofit/>
          </a:bodyPr>
          <a:lstStyle/>
          <a:p>
            <a:pPr marL="0" marR="0" lvl="0" indent="0" algn="ctr" defTabSz="914400" eaLnBrk="1" fontAlgn="auto" latinLnBrk="0" hangingPunct="1">
              <a:lnSpc>
                <a:spcPct val="130000"/>
              </a:lnSpc>
              <a:spcBef>
                <a:spcPts val="700"/>
              </a:spcBef>
              <a:spcAft>
                <a:spcPts val="0"/>
              </a:spcAft>
              <a:buClrTx/>
              <a:buSzTx/>
              <a:buFontTx/>
              <a:buNone/>
              <a:defRPr/>
            </a:pPr>
            <a:endParaRPr kumimoji="0" lang="zh-CN" altLang="en-US" sz="3200" b="0" i="0" u="none" strike="noStrike" kern="0" cap="none" spc="0" normalizeH="0" baseline="0" noProof="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7" name="组合 6"/>
          <p:cNvGrpSpPr/>
          <p:nvPr/>
        </p:nvGrpSpPr>
        <p:grpSpPr>
          <a:xfrm>
            <a:off x="4705106" y="5304774"/>
            <a:ext cx="5604441" cy="643132"/>
            <a:chOff x="2609818" y="4151309"/>
            <a:chExt cx="7134142" cy="861341"/>
          </a:xfrm>
        </p:grpSpPr>
        <p:sp>
          <p:nvSpPr>
            <p:cNvPr id="8" name="椭圆 7"/>
            <p:cNvSpPr/>
            <p:nvPr/>
          </p:nvSpPr>
          <p:spPr>
            <a:xfrm flipV="1">
              <a:off x="2609818" y="4151309"/>
              <a:ext cx="7133003" cy="828849"/>
            </a:xfrm>
            <a:prstGeom prst="ellipse">
              <a:avLst/>
            </a:prstGeom>
            <a:gradFill flip="none" rotWithShape="1">
              <a:gsLst>
                <a:gs pos="100000">
                  <a:srgbClr val="666666">
                    <a:lumMod val="20000"/>
                    <a:lumOff val="80000"/>
                    <a:alpha val="20000"/>
                  </a:srgbClr>
                </a:gs>
                <a:gs pos="65000">
                  <a:srgbClr val="666666">
                    <a:lumMod val="20000"/>
                    <a:lumOff val="80000"/>
                    <a:alpha val="0"/>
                  </a:srgbClr>
                </a:gs>
              </a:gsLst>
              <a:path path="circle">
                <a:fillToRect l="50000" t="50000" r="50000" b="50000"/>
              </a:path>
              <a:tileRect/>
            </a:gradFill>
            <a:ln w="3175" cap="flat" cmpd="sng" algn="ctr">
              <a:gradFill>
                <a:gsLst>
                  <a:gs pos="0">
                    <a:srgbClr val="666666">
                      <a:lumMod val="20000"/>
                      <a:lumOff val="80000"/>
                    </a:srgbClr>
                  </a:gs>
                  <a:gs pos="100000">
                    <a:srgbClr val="FFFFFF">
                      <a:alpha val="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椭圆 8"/>
            <p:cNvSpPr/>
            <p:nvPr/>
          </p:nvSpPr>
          <p:spPr>
            <a:xfrm flipV="1">
              <a:off x="2610957" y="4183801"/>
              <a:ext cx="7133003" cy="828849"/>
            </a:xfrm>
            <a:prstGeom prst="ellipse">
              <a:avLst/>
            </a:prstGeom>
            <a:gradFill flip="none" rotWithShape="1">
              <a:gsLst>
                <a:gs pos="0">
                  <a:srgbClr val="666666">
                    <a:lumMod val="40000"/>
                    <a:lumOff val="60000"/>
                    <a:alpha val="40000"/>
                  </a:srgbClr>
                </a:gs>
                <a:gs pos="15000">
                  <a:srgbClr val="FFFFFF">
                    <a:alpha val="0"/>
                  </a:srgbClr>
                </a:gs>
              </a:gsLst>
              <a:lin ang="5400000" scaled="1"/>
              <a:tileRect/>
            </a:gradFill>
            <a:ln w="3175" cap="flat" cmpd="sng" algn="ctr">
              <a:gradFill flip="none" rotWithShape="1">
                <a:gsLst>
                  <a:gs pos="0">
                    <a:srgbClr val="666666">
                      <a:lumMod val="60000"/>
                      <a:lumOff val="40000"/>
                    </a:srgbClr>
                  </a:gs>
                  <a:gs pos="100000">
                    <a:srgbClr val="FFFFFF">
                      <a:alpha val="0"/>
                    </a:srgbClr>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0" name="组合 9"/>
          <p:cNvGrpSpPr/>
          <p:nvPr/>
        </p:nvGrpSpPr>
        <p:grpSpPr>
          <a:xfrm>
            <a:off x="3269873" y="4461528"/>
            <a:ext cx="8366852" cy="760513"/>
            <a:chOff x="761181" y="3593923"/>
            <a:chExt cx="6639118" cy="891534"/>
          </a:xfrm>
        </p:grpSpPr>
        <p:sp>
          <p:nvSpPr>
            <p:cNvPr id="11" name="文本框 10"/>
            <p:cNvSpPr txBox="1"/>
            <p:nvPr/>
          </p:nvSpPr>
          <p:spPr>
            <a:xfrm>
              <a:off x="1455746" y="3593923"/>
              <a:ext cx="646593" cy="373076"/>
            </a:xfrm>
            <a:prstGeom prst="rect">
              <a:avLst/>
            </a:prstGeom>
            <a:noFill/>
            <a:ln w="12700" cap="flat">
              <a:noFill/>
              <a:miter lim="400000"/>
            </a:ln>
            <a:effectLst/>
            <a:sp3d/>
          </p:spPr>
          <p:txBody>
            <a:bodyPr rot="0" spcFirstLastPara="1" vertOverflow="overflow" horzOverflow="overflow" vert="horz" wrap="none" lIns="66145" tIns="66145" rIns="66145" bIns="66145" numCol="1" spcCol="38100" rtlCol="0" anchor="ctr">
              <a:spAutoFit/>
            </a:bodyPr>
            <a:lstStyle/>
            <a:p>
              <a:pPr algn="ctr" defTabSz="1451610" hangingPunct="0">
                <a:defRPr/>
              </a:pPr>
              <a:r>
                <a:rPr lang="en-US" altLang="zh-CN" sz="12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Workflow</a:t>
              </a:r>
              <a:endParaRPr lang="zh-CN" altLang="en-US" sz="12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2" name="组合 11"/>
            <p:cNvGrpSpPr/>
            <p:nvPr/>
          </p:nvGrpSpPr>
          <p:grpSpPr>
            <a:xfrm>
              <a:off x="852736" y="4042263"/>
              <a:ext cx="6479610" cy="443194"/>
              <a:chOff x="2160649" y="3635433"/>
              <a:chExt cx="5809989" cy="443194"/>
            </a:xfrm>
          </p:grpSpPr>
          <p:sp>
            <p:nvSpPr>
              <p:cNvPr id="17" name="燕尾形 156"/>
              <p:cNvSpPr/>
              <p:nvPr/>
            </p:nvSpPr>
            <p:spPr>
              <a:xfrm>
                <a:off x="2882721" y="3635433"/>
                <a:ext cx="849497" cy="443194"/>
              </a:xfrm>
              <a:prstGeom prst="chevron">
                <a:avLst>
                  <a:gd name="adj" fmla="val 33635"/>
                </a:avLst>
              </a:prstGeom>
              <a:gradFill flip="none" rotWithShape="1">
                <a:gsLst>
                  <a:gs pos="0">
                    <a:srgbClr val="FFFFFF">
                      <a:alpha val="0"/>
                    </a:srgbClr>
                  </a:gs>
                  <a:gs pos="21000">
                    <a:srgbClr val="E9002F">
                      <a:lumMod val="20000"/>
                      <a:lumOff val="80000"/>
                      <a:alpha val="40000"/>
                    </a:srgbClr>
                  </a:gs>
                  <a:gs pos="100000">
                    <a:srgbClr val="FF0000">
                      <a:alpha val="20000"/>
                    </a:srgbClr>
                  </a:gs>
                </a:gsLst>
                <a:lin ang="0" scaled="1"/>
                <a:tileRect/>
              </a:gradFill>
              <a:ln w="6350">
                <a:gradFill>
                  <a:gsLst>
                    <a:gs pos="0">
                      <a:srgbClr val="E9002F">
                        <a:lumMod val="5000"/>
                        <a:lumOff val="95000"/>
                        <a:alpha val="0"/>
                      </a:srgbClr>
                    </a:gs>
                    <a:gs pos="100000">
                      <a:srgbClr val="C00000"/>
                    </a:gs>
                  </a:gsLst>
                  <a:lin ang="0" scaled="0"/>
                </a:gradFill>
                <a:miter lim="400000"/>
              </a:ln>
            </p:spPr>
            <p:txBody>
              <a:bodyPr wrap="none" lIns="62715" tIns="62715" rIns="62715" bIns="62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3010535">
                  <a:defRP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数据</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3010535">
                  <a:defRP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处理</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燕尾形 157"/>
              <p:cNvSpPr/>
              <p:nvPr/>
            </p:nvSpPr>
            <p:spPr>
              <a:xfrm>
                <a:off x="3593390" y="3635433"/>
                <a:ext cx="855200" cy="443194"/>
              </a:xfrm>
              <a:prstGeom prst="chevron">
                <a:avLst>
                  <a:gd name="adj" fmla="val 33635"/>
                </a:avLst>
              </a:prstGeom>
              <a:gradFill flip="none" rotWithShape="1">
                <a:gsLst>
                  <a:gs pos="0">
                    <a:srgbClr val="FFFFFF">
                      <a:alpha val="0"/>
                    </a:srgbClr>
                  </a:gs>
                  <a:gs pos="21000">
                    <a:srgbClr val="E9002F">
                      <a:lumMod val="20000"/>
                      <a:lumOff val="80000"/>
                      <a:alpha val="40000"/>
                    </a:srgbClr>
                  </a:gs>
                  <a:gs pos="100000">
                    <a:srgbClr val="FF0000">
                      <a:alpha val="20000"/>
                    </a:srgbClr>
                  </a:gs>
                </a:gsLst>
                <a:lin ang="0" scaled="1"/>
                <a:tileRect/>
              </a:gradFill>
              <a:ln w="6350">
                <a:gradFill>
                  <a:gsLst>
                    <a:gs pos="0">
                      <a:srgbClr val="E9002F">
                        <a:lumMod val="5000"/>
                        <a:lumOff val="95000"/>
                        <a:alpha val="0"/>
                      </a:srgbClr>
                    </a:gs>
                    <a:gs pos="100000">
                      <a:srgbClr val="C00000"/>
                    </a:gs>
                  </a:gsLst>
                  <a:lin ang="0" scaled="0"/>
                </a:gradFill>
                <a:miter lim="400000"/>
              </a:ln>
            </p:spPr>
            <p:txBody>
              <a:bodyPr wrap="none" lIns="62715" tIns="62715" rIns="62715" bIns="62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3010535">
                  <a:defRP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模型</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3010535">
                  <a:defRP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训练</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燕尾形 158"/>
              <p:cNvSpPr/>
              <p:nvPr/>
            </p:nvSpPr>
            <p:spPr>
              <a:xfrm>
                <a:off x="4304057" y="3635433"/>
                <a:ext cx="864987" cy="443194"/>
              </a:xfrm>
              <a:prstGeom prst="chevron">
                <a:avLst>
                  <a:gd name="adj" fmla="val 33635"/>
                </a:avLst>
              </a:prstGeom>
              <a:gradFill flip="none" rotWithShape="1">
                <a:gsLst>
                  <a:gs pos="0">
                    <a:srgbClr val="FFFFFF">
                      <a:alpha val="0"/>
                    </a:srgbClr>
                  </a:gs>
                  <a:gs pos="21000">
                    <a:srgbClr val="E9002F">
                      <a:lumMod val="20000"/>
                      <a:lumOff val="80000"/>
                      <a:alpha val="40000"/>
                    </a:srgbClr>
                  </a:gs>
                  <a:gs pos="100000">
                    <a:srgbClr val="FF0000">
                      <a:alpha val="20000"/>
                    </a:srgbClr>
                  </a:gs>
                </a:gsLst>
                <a:lin ang="0" scaled="1"/>
                <a:tileRect/>
              </a:gradFill>
              <a:ln w="6350">
                <a:gradFill>
                  <a:gsLst>
                    <a:gs pos="0">
                      <a:srgbClr val="E9002F">
                        <a:lumMod val="5000"/>
                        <a:lumOff val="95000"/>
                        <a:alpha val="0"/>
                      </a:srgbClr>
                    </a:gs>
                    <a:gs pos="100000">
                      <a:srgbClr val="C00000"/>
                    </a:gs>
                  </a:gsLst>
                  <a:lin ang="0" scaled="0"/>
                </a:gradFill>
                <a:miter lim="400000"/>
              </a:ln>
            </p:spPr>
            <p:txBody>
              <a:bodyPr wrap="none" lIns="62715" tIns="62715" rIns="62715" bIns="62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3010535">
                  <a:defRP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模型</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3010535">
                  <a:defRP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评估</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燕尾形 159"/>
              <p:cNvSpPr/>
              <p:nvPr/>
            </p:nvSpPr>
            <p:spPr>
              <a:xfrm>
                <a:off x="5014724" y="3635433"/>
                <a:ext cx="863150" cy="443194"/>
              </a:xfrm>
              <a:prstGeom prst="chevron">
                <a:avLst>
                  <a:gd name="adj" fmla="val 33635"/>
                </a:avLst>
              </a:prstGeom>
              <a:gradFill flip="none" rotWithShape="1">
                <a:gsLst>
                  <a:gs pos="0">
                    <a:srgbClr val="FFFFFF">
                      <a:alpha val="0"/>
                    </a:srgbClr>
                  </a:gs>
                  <a:gs pos="21000">
                    <a:srgbClr val="E9002F">
                      <a:lumMod val="20000"/>
                      <a:lumOff val="80000"/>
                      <a:alpha val="40000"/>
                    </a:srgbClr>
                  </a:gs>
                  <a:gs pos="100000">
                    <a:srgbClr val="FF0000">
                      <a:alpha val="20000"/>
                    </a:srgbClr>
                  </a:gs>
                </a:gsLst>
                <a:lin ang="0" scaled="1"/>
                <a:tileRect/>
              </a:gradFill>
              <a:ln w="6350">
                <a:gradFill>
                  <a:gsLst>
                    <a:gs pos="0">
                      <a:srgbClr val="E9002F">
                        <a:lumMod val="5000"/>
                        <a:lumOff val="95000"/>
                        <a:alpha val="0"/>
                      </a:srgbClr>
                    </a:gs>
                    <a:gs pos="100000">
                      <a:srgbClr val="C00000"/>
                    </a:gs>
                  </a:gsLst>
                  <a:lin ang="0" scaled="0"/>
                </a:gradFill>
                <a:miter lim="400000"/>
              </a:ln>
            </p:spPr>
            <p:txBody>
              <a:bodyPr wrap="none" lIns="62715" tIns="62715" rIns="62715" bIns="62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3010535">
                  <a:defRP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应用</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3010535">
                  <a:defRP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生成</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燕尾形 160"/>
              <p:cNvSpPr/>
              <p:nvPr/>
            </p:nvSpPr>
            <p:spPr>
              <a:xfrm>
                <a:off x="5725393" y="3635433"/>
                <a:ext cx="868853" cy="443194"/>
              </a:xfrm>
              <a:prstGeom prst="chevron">
                <a:avLst>
                  <a:gd name="adj" fmla="val 33635"/>
                </a:avLst>
              </a:prstGeom>
              <a:gradFill flip="none" rotWithShape="1">
                <a:gsLst>
                  <a:gs pos="0">
                    <a:srgbClr val="FFFFFF">
                      <a:alpha val="0"/>
                    </a:srgbClr>
                  </a:gs>
                  <a:gs pos="21000">
                    <a:srgbClr val="E9002F">
                      <a:lumMod val="20000"/>
                      <a:lumOff val="80000"/>
                      <a:alpha val="40000"/>
                    </a:srgbClr>
                  </a:gs>
                  <a:gs pos="100000">
                    <a:srgbClr val="FF0000">
                      <a:alpha val="20000"/>
                    </a:srgbClr>
                  </a:gs>
                </a:gsLst>
                <a:lin ang="0" scaled="1"/>
                <a:tileRect/>
              </a:gradFill>
              <a:ln w="6350">
                <a:gradFill>
                  <a:gsLst>
                    <a:gs pos="0">
                      <a:srgbClr val="E9002F">
                        <a:lumMod val="5000"/>
                        <a:lumOff val="95000"/>
                        <a:alpha val="0"/>
                      </a:srgbClr>
                    </a:gs>
                    <a:gs pos="100000">
                      <a:srgbClr val="C00000"/>
                    </a:gs>
                  </a:gsLst>
                  <a:lin ang="0" scaled="0"/>
                </a:gradFill>
                <a:miter lim="400000"/>
              </a:ln>
            </p:spPr>
            <p:txBody>
              <a:bodyPr wrap="none" lIns="62715" tIns="62715" rIns="62715" bIns="62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3010535">
                  <a:defRP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应用</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3010535">
                  <a:defRP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评估</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燕尾形 161"/>
              <p:cNvSpPr/>
              <p:nvPr/>
            </p:nvSpPr>
            <p:spPr>
              <a:xfrm>
                <a:off x="6436058" y="3635433"/>
                <a:ext cx="860367" cy="443194"/>
              </a:xfrm>
              <a:prstGeom prst="chevron">
                <a:avLst>
                  <a:gd name="adj" fmla="val 33635"/>
                </a:avLst>
              </a:prstGeom>
              <a:gradFill flip="none" rotWithShape="1">
                <a:gsLst>
                  <a:gs pos="0">
                    <a:srgbClr val="FFFFFF">
                      <a:alpha val="0"/>
                    </a:srgbClr>
                  </a:gs>
                  <a:gs pos="21000">
                    <a:srgbClr val="E9002F">
                      <a:lumMod val="20000"/>
                      <a:lumOff val="80000"/>
                      <a:alpha val="40000"/>
                    </a:srgbClr>
                  </a:gs>
                  <a:gs pos="100000">
                    <a:srgbClr val="FF0000">
                      <a:alpha val="20000"/>
                    </a:srgbClr>
                  </a:gs>
                </a:gsLst>
                <a:lin ang="0" scaled="1"/>
                <a:tileRect/>
              </a:gradFill>
              <a:ln w="6350">
                <a:gradFill>
                  <a:gsLst>
                    <a:gs pos="0">
                      <a:srgbClr val="E9002F">
                        <a:lumMod val="5000"/>
                        <a:lumOff val="95000"/>
                        <a:alpha val="0"/>
                      </a:srgbClr>
                    </a:gs>
                    <a:gs pos="100000">
                      <a:srgbClr val="C00000"/>
                    </a:gs>
                  </a:gsLst>
                  <a:lin ang="0" scaled="0"/>
                </a:gradFill>
                <a:miter lim="400000"/>
              </a:ln>
            </p:spPr>
            <p:txBody>
              <a:bodyPr wrap="none" lIns="62715" tIns="62715" rIns="62715" bIns="62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3010535">
                  <a:defRP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推理</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3010535">
                  <a:defRP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部署</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五边形 155"/>
              <p:cNvSpPr/>
              <p:nvPr/>
            </p:nvSpPr>
            <p:spPr>
              <a:xfrm>
                <a:off x="2160649" y="3635433"/>
                <a:ext cx="855200" cy="443194"/>
              </a:xfrm>
              <a:prstGeom prst="homePlate">
                <a:avLst>
                  <a:gd name="adj" fmla="val 33336"/>
                </a:avLst>
              </a:prstGeom>
              <a:gradFill flip="none" rotWithShape="1">
                <a:gsLst>
                  <a:gs pos="0">
                    <a:srgbClr val="FFFFFF">
                      <a:alpha val="0"/>
                    </a:srgbClr>
                  </a:gs>
                  <a:gs pos="21000">
                    <a:srgbClr val="E9002F">
                      <a:lumMod val="20000"/>
                      <a:lumOff val="80000"/>
                      <a:alpha val="40000"/>
                    </a:srgbClr>
                  </a:gs>
                  <a:gs pos="100000">
                    <a:srgbClr val="FF0000">
                      <a:alpha val="20000"/>
                    </a:srgbClr>
                  </a:gs>
                </a:gsLst>
                <a:lin ang="0" scaled="1"/>
                <a:tileRect/>
              </a:gradFill>
              <a:ln w="6350">
                <a:gradFill>
                  <a:gsLst>
                    <a:gs pos="0">
                      <a:srgbClr val="E9002F">
                        <a:lumMod val="5000"/>
                        <a:lumOff val="95000"/>
                        <a:alpha val="0"/>
                      </a:srgbClr>
                    </a:gs>
                    <a:gs pos="100000">
                      <a:srgbClr val="C00000"/>
                    </a:gs>
                  </a:gsLst>
                  <a:lin ang="0" scaled="0"/>
                </a:gradFill>
                <a:miter lim="400000"/>
              </a:ln>
            </p:spPr>
            <p:txBody>
              <a:bodyPr wrap="none" lIns="62715" tIns="62715" rIns="62715" bIns="62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3010535">
                  <a:defRP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数据</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3010535">
                  <a:defRP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标注</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燕尾形 161"/>
              <p:cNvSpPr/>
              <p:nvPr/>
            </p:nvSpPr>
            <p:spPr>
              <a:xfrm>
                <a:off x="7138015" y="3635433"/>
                <a:ext cx="832623" cy="441173"/>
              </a:xfrm>
              <a:prstGeom prst="chevron">
                <a:avLst>
                  <a:gd name="adj" fmla="val 33635"/>
                </a:avLst>
              </a:prstGeom>
              <a:gradFill flip="none" rotWithShape="1">
                <a:gsLst>
                  <a:gs pos="0">
                    <a:srgbClr val="FFFFFF">
                      <a:alpha val="0"/>
                    </a:srgbClr>
                  </a:gs>
                  <a:gs pos="21000">
                    <a:srgbClr val="E9002F">
                      <a:lumMod val="20000"/>
                      <a:lumOff val="80000"/>
                      <a:alpha val="40000"/>
                    </a:srgbClr>
                  </a:gs>
                  <a:gs pos="100000">
                    <a:srgbClr val="FF0000">
                      <a:alpha val="20000"/>
                    </a:srgbClr>
                  </a:gs>
                </a:gsLst>
                <a:lin ang="0" scaled="1"/>
                <a:tileRect/>
              </a:gradFill>
              <a:ln w="6350">
                <a:gradFill>
                  <a:gsLst>
                    <a:gs pos="0">
                      <a:srgbClr val="E9002F">
                        <a:lumMod val="5000"/>
                        <a:lumOff val="95000"/>
                        <a:alpha val="0"/>
                      </a:srgbClr>
                    </a:gs>
                    <a:gs pos="100000">
                      <a:srgbClr val="C00000"/>
                    </a:gs>
                  </a:gsLst>
                  <a:lin ang="0" scaled="0"/>
                </a:gradFill>
                <a:miter lim="400000"/>
              </a:ln>
            </p:spPr>
            <p:txBody>
              <a:bodyPr wrap="none" lIns="62715" tIns="62715" rIns="62715" bIns="62715"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3010535">
                  <a:defRP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服务</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3010535">
                  <a:defRP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监测</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3" name="任意多边形: 形状 68"/>
            <p:cNvSpPr/>
            <p:nvPr/>
          </p:nvSpPr>
          <p:spPr>
            <a:xfrm>
              <a:off x="761181" y="3902552"/>
              <a:ext cx="6639118" cy="358250"/>
            </a:xfrm>
            <a:custGeom>
              <a:avLst/>
              <a:gdLst>
                <a:gd name="connsiteX0" fmla="*/ 8856726 w 9033128"/>
                <a:gd name="connsiteY0" fmla="*/ 706184 h 710945"/>
                <a:gd name="connsiteX1" fmla="*/ 8925877 w 9033128"/>
                <a:gd name="connsiteY1" fmla="*/ 706184 h 710945"/>
                <a:gd name="connsiteX2" fmla="*/ 9033129 w 9033128"/>
                <a:gd name="connsiteY2" fmla="*/ 598932 h 710945"/>
                <a:gd name="connsiteX3" fmla="*/ 9033129 w 9033128"/>
                <a:gd name="connsiteY3" fmla="*/ 107252 h 710945"/>
                <a:gd name="connsiteX4" fmla="*/ 8925877 w 9033128"/>
                <a:gd name="connsiteY4" fmla="*/ 0 h 710945"/>
                <a:gd name="connsiteX5" fmla="*/ 107252 w 9033128"/>
                <a:gd name="connsiteY5" fmla="*/ 0 h 710945"/>
                <a:gd name="connsiteX6" fmla="*/ 0 w 9033128"/>
                <a:gd name="connsiteY6" fmla="*/ 107252 h 710945"/>
                <a:gd name="connsiteX7" fmla="*/ 0 w 9033128"/>
                <a:gd name="connsiteY7" fmla="*/ 603695 h 710945"/>
                <a:gd name="connsiteX8" fmla="*/ 107252 w 9033128"/>
                <a:gd name="connsiteY8" fmla="*/ 710946 h 710945"/>
                <a:gd name="connsiteX9" fmla="*/ 197739 w 9033128"/>
                <a:gd name="connsiteY9" fmla="*/ 710946 h 710945"/>
                <a:gd name="connsiteX0-1" fmla="*/ 190848 w 9033129"/>
                <a:gd name="connsiteY0-2" fmla="*/ 706184 h 710946"/>
                <a:gd name="connsiteX1-3" fmla="*/ 8925877 w 9033129"/>
                <a:gd name="connsiteY1-4" fmla="*/ 706184 h 710946"/>
                <a:gd name="connsiteX2-5" fmla="*/ 9033129 w 9033129"/>
                <a:gd name="connsiteY2-6" fmla="*/ 598932 h 710946"/>
                <a:gd name="connsiteX3-7" fmla="*/ 9033129 w 9033129"/>
                <a:gd name="connsiteY3-8" fmla="*/ 107252 h 710946"/>
                <a:gd name="connsiteX4-9" fmla="*/ 8925877 w 9033129"/>
                <a:gd name="connsiteY4-10" fmla="*/ 0 h 710946"/>
                <a:gd name="connsiteX5-11" fmla="*/ 107252 w 9033129"/>
                <a:gd name="connsiteY5-12" fmla="*/ 0 h 710946"/>
                <a:gd name="connsiteX6-13" fmla="*/ 0 w 9033129"/>
                <a:gd name="connsiteY6-14" fmla="*/ 107252 h 710946"/>
                <a:gd name="connsiteX7-15" fmla="*/ 0 w 9033129"/>
                <a:gd name="connsiteY7-16" fmla="*/ 603695 h 710946"/>
                <a:gd name="connsiteX8-17" fmla="*/ 107252 w 9033129"/>
                <a:gd name="connsiteY8-18" fmla="*/ 710946 h 710946"/>
                <a:gd name="connsiteX9-19" fmla="*/ 197739 w 9033129"/>
                <a:gd name="connsiteY9-20" fmla="*/ 710946 h 7109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9033129" h="710946">
                  <a:moveTo>
                    <a:pt x="190848" y="706184"/>
                  </a:moveTo>
                  <a:lnTo>
                    <a:pt x="8925877" y="706184"/>
                  </a:lnTo>
                  <a:cubicBezTo>
                    <a:pt x="8985123" y="706184"/>
                    <a:pt x="9033129" y="658178"/>
                    <a:pt x="9033129" y="598932"/>
                  </a:cubicBezTo>
                  <a:lnTo>
                    <a:pt x="9033129" y="107252"/>
                  </a:lnTo>
                  <a:cubicBezTo>
                    <a:pt x="9033129" y="48006"/>
                    <a:pt x="8985123" y="0"/>
                    <a:pt x="8925877" y="0"/>
                  </a:cubicBezTo>
                  <a:lnTo>
                    <a:pt x="107252" y="0"/>
                  </a:lnTo>
                  <a:cubicBezTo>
                    <a:pt x="48006" y="0"/>
                    <a:pt x="0" y="48006"/>
                    <a:pt x="0" y="107252"/>
                  </a:cubicBezTo>
                  <a:lnTo>
                    <a:pt x="0" y="603695"/>
                  </a:lnTo>
                  <a:cubicBezTo>
                    <a:pt x="0" y="662940"/>
                    <a:pt x="48006" y="710946"/>
                    <a:pt x="107252" y="710946"/>
                  </a:cubicBezTo>
                  <a:lnTo>
                    <a:pt x="197739" y="710946"/>
                  </a:lnTo>
                </a:path>
              </a:pathLst>
            </a:custGeom>
            <a:noFill/>
            <a:ln w="12700" cap="rnd">
              <a:solidFill>
                <a:srgbClr val="C00000"/>
              </a:solidFill>
              <a:prstDash val="dash"/>
              <a:miter/>
              <a:tailEnd type="none" w="lg" len="lg"/>
            </a:ln>
          </p:spPr>
          <p:txBody>
            <a:bodyPr rtlCol="0" anchor="ctr"/>
            <a:lstStyle/>
            <a:p>
              <a:pPr defTabSz="1219200">
                <a:defRPr/>
              </a:pPr>
              <a:endParaRPr lang="zh-CN" altLang="en-US" sz="11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4" name="组合 13"/>
            <p:cNvGrpSpPr/>
            <p:nvPr/>
          </p:nvGrpSpPr>
          <p:grpSpPr>
            <a:xfrm rot="10800000">
              <a:off x="1190622" y="3846271"/>
              <a:ext cx="1210262" cy="111374"/>
              <a:chOff x="11541350" y="13475144"/>
              <a:chExt cx="2188466" cy="211028"/>
            </a:xfrm>
            <a:solidFill>
              <a:srgbClr val="C00000"/>
            </a:solidFill>
          </p:grpSpPr>
          <p:sp>
            <p:nvSpPr>
              <p:cNvPr id="15" name="等腰三角形 14"/>
              <p:cNvSpPr/>
              <p:nvPr/>
            </p:nvSpPr>
            <p:spPr>
              <a:xfrm rot="5400000">
                <a:off x="13533344" y="13489699"/>
                <a:ext cx="211028" cy="181917"/>
              </a:xfrm>
              <a:prstGeom prst="triangle">
                <a:avLst/>
              </a:prstGeom>
              <a:grpFill/>
              <a:ln w="12700" cap="flat">
                <a:noFill/>
                <a:miter lim="400000"/>
              </a:ln>
              <a:effectLst/>
              <a:sp3d/>
            </p:spPr>
            <p:txBody>
              <a:bodyPr rot="0" spcFirstLastPara="1" vertOverflow="overflow" horzOverflow="overflow" vert="horz" wrap="square" lIns="88193" tIns="88193" rIns="88193" bIns="88193" numCol="1" spcCol="38100" rtlCol="0" anchor="ctr">
                <a:noAutofit/>
              </a:bodyPr>
              <a:lstStyle/>
              <a:p>
                <a:pPr algn="ctr" defTabSz="1014095" hangingPunct="0">
                  <a:defRPr/>
                </a:pPr>
                <a:endParaRPr lang="zh-CN" altLang="en-US" kern="0">
                  <a:solidFill>
                    <a:srgbClr val="FFFFFF"/>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sp>
            <p:nvSpPr>
              <p:cNvPr id="16" name="等腰三角形 15"/>
              <p:cNvSpPr/>
              <p:nvPr/>
            </p:nvSpPr>
            <p:spPr>
              <a:xfrm rot="5400000">
                <a:off x="11526797" y="13489700"/>
                <a:ext cx="211024" cy="181917"/>
              </a:xfrm>
              <a:prstGeom prst="triangle">
                <a:avLst/>
              </a:prstGeom>
              <a:grpFill/>
              <a:ln w="12700" cap="flat">
                <a:noFill/>
                <a:miter lim="400000"/>
              </a:ln>
              <a:effectLst/>
              <a:sp3d/>
            </p:spPr>
            <p:txBody>
              <a:bodyPr rot="0" spcFirstLastPara="1" vertOverflow="overflow" horzOverflow="overflow" vert="horz" wrap="square" lIns="88193" tIns="88193" rIns="88193" bIns="88193" numCol="1" spcCol="38100" rtlCol="0" anchor="ctr">
                <a:noAutofit/>
              </a:bodyPr>
              <a:lstStyle/>
              <a:p>
                <a:pPr algn="ctr" defTabSz="1014095" hangingPunct="0">
                  <a:defRPr/>
                </a:pPr>
                <a:endParaRPr lang="zh-CN" altLang="en-US" kern="0" dirty="0">
                  <a:solidFill>
                    <a:srgbClr val="FFFFFF"/>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grpSp>
      </p:grpSp>
      <p:sp>
        <p:nvSpPr>
          <p:cNvPr id="25" name="矩形 24"/>
          <p:cNvSpPr/>
          <p:nvPr/>
        </p:nvSpPr>
        <p:spPr>
          <a:xfrm>
            <a:off x="6119561" y="5314577"/>
            <a:ext cx="2816826" cy="283983"/>
          </a:xfrm>
          <a:prstGeom prst="rect">
            <a:avLst/>
          </a:prstGeom>
        </p:spPr>
        <p:txBody>
          <a:bodyPr wrap="none" anchor="ctr">
            <a:noAutofit/>
          </a:bodyPr>
          <a:lstStyle/>
          <a:p>
            <a:pPr algn="ctr" defTabSz="476250" hangingPunct="0">
              <a:defRPr/>
            </a:pPr>
            <a:r>
              <a:rPr lang="en-US" sz="1400" b="1" kern="0" dirty="0">
                <a:solidFill>
                  <a:srgbClr val="C00000"/>
                </a:solidFill>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rPr>
              <a:t>M</a:t>
            </a:r>
            <a:r>
              <a:rPr lang="en-US" altLang="zh-CN" sz="1400" b="1" kern="0" dirty="0">
                <a:solidFill>
                  <a:srgbClr val="C00000"/>
                </a:solidFill>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rPr>
              <a:t>odelArts AI</a:t>
            </a:r>
            <a:r>
              <a:rPr lang="zh-CN" altLang="en-US" sz="1400" b="1" kern="0" dirty="0">
                <a:solidFill>
                  <a:srgbClr val="C00000"/>
                </a:solidFill>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rPr>
              <a:t>开发生产线</a:t>
            </a:r>
            <a:endParaRPr lang="en-US" sz="1400" b="1" kern="0" dirty="0">
              <a:solidFill>
                <a:srgbClr val="C00000"/>
              </a:solidFill>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endParaRPr>
          </a:p>
        </p:txBody>
      </p:sp>
      <p:sp>
        <p:nvSpPr>
          <p:cNvPr id="26" name="文本框 25"/>
          <p:cNvSpPr txBox="1"/>
          <p:nvPr/>
        </p:nvSpPr>
        <p:spPr>
          <a:xfrm>
            <a:off x="5392156" y="5605658"/>
            <a:ext cx="4341189" cy="184666"/>
          </a:xfrm>
          <a:prstGeom prst="rect">
            <a:avLst/>
          </a:prstGeom>
          <a:noFill/>
        </p:spPr>
        <p:txBody>
          <a:bodyPr wrap="none" lIns="0" tIns="0" rIns="0" bIns="0" rtlCol="0">
            <a:spAutoFit/>
          </a:bodyPr>
          <a:lstStyle/>
          <a:p>
            <a:pPr algn="ctr" defTabSz="913765">
              <a:defRPr/>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昇腾云服务 </a:t>
            </a:r>
            <a:r>
              <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a:t>
            </a:r>
            <a:r>
              <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AI</a:t>
            </a: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开发平台 </a:t>
            </a:r>
            <a:r>
              <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a:t>
            </a: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大模型工具链 </a:t>
            </a:r>
            <a:r>
              <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AI</a:t>
            </a: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生态社区</a:t>
            </a:r>
            <a:r>
              <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AI Gallery</a:t>
            </a:r>
            <a:endPar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矩形: 圆角 26"/>
          <p:cNvSpPr/>
          <p:nvPr/>
        </p:nvSpPr>
        <p:spPr>
          <a:xfrm>
            <a:off x="3045695" y="2228024"/>
            <a:ext cx="2830853" cy="2166502"/>
          </a:xfrm>
          <a:prstGeom prst="roundRect">
            <a:avLst>
              <a:gd name="adj" fmla="val 2337"/>
            </a:avLst>
          </a:prstGeom>
          <a:gradFill flip="none" rotWithShape="1">
            <a:gsLst>
              <a:gs pos="0">
                <a:srgbClr val="666666">
                  <a:lumMod val="20000"/>
                  <a:lumOff val="80000"/>
                  <a:alpha val="10000"/>
                </a:srgbClr>
              </a:gs>
              <a:gs pos="49000">
                <a:srgbClr val="666666">
                  <a:lumMod val="60000"/>
                  <a:lumOff val="40000"/>
                  <a:alpha val="20000"/>
                </a:srgbClr>
              </a:gs>
              <a:gs pos="100000">
                <a:srgbClr val="666666">
                  <a:lumMod val="20000"/>
                  <a:lumOff val="80000"/>
                  <a:alpha val="10000"/>
                </a:srgbClr>
              </a:gs>
            </a:gsLst>
            <a:lin ang="5400000" scaled="0"/>
            <a:tileRect/>
          </a:gradFill>
          <a:ln w="3175" cap="flat" cmpd="sng" algn="ctr">
            <a:solidFill>
              <a:srgbClr val="FFFFFF">
                <a:lumMod val="95000"/>
              </a:srgbClr>
            </a:solidFill>
            <a:prstDash val="solid"/>
          </a:ln>
          <a:effectLst/>
        </p:spPr>
        <p:txBody>
          <a:bodyPr wrap="square" rtlCol="0" anchor="ctr">
            <a:noAutofit/>
          </a:bodyPr>
          <a:lstStyle/>
          <a:p>
            <a:pPr marL="0" marR="0" lvl="0" indent="0" algn="ctr" defTabSz="914400" eaLnBrk="1" fontAlgn="auto" latinLnBrk="0" hangingPunct="1">
              <a:lnSpc>
                <a:spcPct val="130000"/>
              </a:lnSpc>
              <a:spcBef>
                <a:spcPts val="700"/>
              </a:spcBef>
              <a:spcAft>
                <a:spcPts val="0"/>
              </a:spcAft>
              <a:buClrTx/>
              <a:buSzTx/>
              <a:buFontTx/>
              <a:buNone/>
              <a:defRPr/>
            </a:pPr>
            <a:endParaRPr kumimoji="0" lang="zh-CN" altLang="en-US" sz="3200" b="0" i="0" u="none" strike="noStrike" kern="0" cap="none" spc="0" normalizeH="0" baseline="0" noProof="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文本框 27"/>
          <p:cNvSpPr txBox="1"/>
          <p:nvPr/>
        </p:nvSpPr>
        <p:spPr>
          <a:xfrm>
            <a:off x="3629135" y="2272307"/>
            <a:ext cx="1826141" cy="338554"/>
          </a:xfrm>
          <a:prstGeom prst="rect">
            <a:avLst/>
          </a:prstGeom>
          <a:noFill/>
        </p:spPr>
        <p:txBody>
          <a:bodyPr wrap="none" rtlCol="0" anchor="ctr">
            <a:spAutoFit/>
          </a:bodyPr>
          <a:lstStyle/>
          <a:p>
            <a:pPr algn="ctr">
              <a:defRPr/>
            </a:pPr>
            <a:r>
              <a:rPr lang="zh-CN" altLang="en-US" sz="1600" b="1" dirty="0">
                <a:solidFill>
                  <a:srgbClr val="DDDDDD">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端到端模型生产线</a:t>
            </a:r>
            <a:endParaRPr lang="zh-CN" altLang="en-US" sz="1600" b="1" dirty="0">
              <a:solidFill>
                <a:srgbClr val="DDDDDD">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29" name="直接连接符 334"/>
          <p:cNvCxnSpPr/>
          <p:nvPr/>
        </p:nvCxnSpPr>
        <p:spPr>
          <a:xfrm>
            <a:off x="3690415" y="2621959"/>
            <a:ext cx="1774589" cy="0"/>
          </a:xfrm>
          <a:prstGeom prst="line">
            <a:avLst/>
          </a:prstGeom>
          <a:noFill/>
          <a:ln w="6350" cap="flat" cmpd="sng" algn="ctr">
            <a:solidFill>
              <a:srgbClr val="C00000">
                <a:alpha val="73000"/>
              </a:srgbClr>
            </a:solidFill>
            <a:prstDash val="solid"/>
          </a:ln>
          <a:effectLst/>
        </p:spPr>
      </p:cxnSp>
      <p:grpSp>
        <p:nvGrpSpPr>
          <p:cNvPr id="30" name="组合 29"/>
          <p:cNvGrpSpPr/>
          <p:nvPr/>
        </p:nvGrpSpPr>
        <p:grpSpPr>
          <a:xfrm>
            <a:off x="3218770" y="3210610"/>
            <a:ext cx="2532232" cy="1086427"/>
            <a:chOff x="3173614" y="2387400"/>
            <a:chExt cx="2532232" cy="1033927"/>
          </a:xfrm>
        </p:grpSpPr>
        <p:sp>
          <p:nvSpPr>
            <p:cNvPr id="31" name="矩形 30"/>
            <p:cNvSpPr/>
            <p:nvPr/>
          </p:nvSpPr>
          <p:spPr>
            <a:xfrm>
              <a:off x="4071790" y="2921662"/>
              <a:ext cx="753732" cy="26361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Data4AI</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2" name="组合 31"/>
            <p:cNvGrpSpPr/>
            <p:nvPr/>
          </p:nvGrpSpPr>
          <p:grpSpPr>
            <a:xfrm>
              <a:off x="3173614" y="2387400"/>
              <a:ext cx="2532232" cy="1000598"/>
              <a:chOff x="3846029" y="3385940"/>
              <a:chExt cx="3349173" cy="849939"/>
            </a:xfrm>
          </p:grpSpPr>
          <p:sp>
            <p:nvSpPr>
              <p:cNvPr id="34" name="矩形 33"/>
              <p:cNvSpPr/>
              <p:nvPr/>
            </p:nvSpPr>
            <p:spPr>
              <a:xfrm>
                <a:off x="3846029" y="3871211"/>
                <a:ext cx="1221879" cy="364668"/>
              </a:xfrm>
              <a:prstGeom prst="rect">
                <a:avLst/>
              </a:prstGeom>
              <a:solidFill>
                <a:srgbClr val="FFFFFF">
                  <a:lumMod val="95000"/>
                </a:srgbClr>
              </a:soli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50" normalizeH="0" baseline="0" noProof="0" dirty="0" err="1">
                    <a:ln>
                      <a:noFill/>
                    </a:ln>
                    <a:solidFill>
                      <a:sysClr val="windowText" lastClr="000000"/>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DataArts</a:t>
                </a:r>
                <a:endParaRPr kumimoji="0" lang="zh-CN" altLang="en-US" sz="1200" b="0" i="0" u="none" strike="noStrike" kern="0" cap="none" spc="50" normalizeH="0" baseline="0" noProof="0" dirty="0">
                  <a:ln>
                    <a:noFill/>
                  </a:ln>
                  <a:solidFill>
                    <a:sysClr val="windowText" lastClr="000000"/>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35" name="矩形 34"/>
              <p:cNvSpPr/>
              <p:nvPr/>
            </p:nvSpPr>
            <p:spPr>
              <a:xfrm>
                <a:off x="5973323" y="3871210"/>
                <a:ext cx="1221879" cy="364668"/>
              </a:xfrm>
              <a:prstGeom prst="rect">
                <a:avLst/>
              </a:prstGeom>
              <a:solidFill>
                <a:srgbClr val="FFFFFF">
                  <a:lumMod val="95000"/>
                </a:srgbClr>
              </a:soli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50" normalizeH="0" baseline="0" noProof="0" dirty="0">
                    <a:ln>
                      <a:noFill/>
                    </a:ln>
                    <a:solidFill>
                      <a:sysClr val="windowText" lastClr="000000"/>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ModelArts</a:t>
                </a:r>
                <a:endParaRPr kumimoji="0" lang="zh-CN" altLang="en-US" sz="1200" b="0" i="0" u="none" strike="noStrike" kern="0" cap="none" spc="50" normalizeH="0" baseline="0" noProof="0" dirty="0">
                  <a:ln>
                    <a:noFill/>
                  </a:ln>
                  <a:solidFill>
                    <a:sysClr val="windowText" lastClr="000000"/>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cxnSp>
            <p:nvCxnSpPr>
              <p:cNvPr id="36" name="直接箭头连接符 35"/>
              <p:cNvCxnSpPr>
                <a:stCxn id="34" idx="3"/>
                <a:endCxn id="35" idx="1"/>
              </p:cNvCxnSpPr>
              <p:nvPr/>
            </p:nvCxnSpPr>
            <p:spPr>
              <a:xfrm flipV="1">
                <a:off x="5067908" y="4053543"/>
                <a:ext cx="905416" cy="2"/>
              </a:xfrm>
              <a:prstGeom prst="straightConnector1">
                <a:avLst/>
              </a:prstGeom>
              <a:noFill/>
              <a:ln w="6350" cap="flat" cmpd="sng" algn="ctr">
                <a:solidFill>
                  <a:srgbClr val="666666">
                    <a:lumMod val="60000"/>
                    <a:lumOff val="40000"/>
                  </a:srgbClr>
                </a:solidFill>
                <a:prstDash val="solid"/>
                <a:miter lim="800000"/>
                <a:headEnd type="triangle" w="med" len="med"/>
                <a:tailEnd type="triangle" w="med" len="med"/>
              </a:ln>
              <a:effectLst/>
            </p:spPr>
          </p:cxnSp>
          <p:sp>
            <p:nvSpPr>
              <p:cNvPr id="37" name="矩形 36"/>
              <p:cNvSpPr/>
              <p:nvPr/>
            </p:nvSpPr>
            <p:spPr>
              <a:xfrm>
                <a:off x="4871629" y="3385940"/>
                <a:ext cx="1290178" cy="308365"/>
              </a:xfrm>
              <a:prstGeom prst="rect">
                <a:avLst/>
              </a:prstGeom>
              <a:solidFill>
                <a:srgbClr val="1D1D1A">
                  <a:lumMod val="10000"/>
                  <a:lumOff val="90000"/>
                </a:srgbClr>
              </a:soli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50" normalizeH="0" baseline="0" noProof="0" dirty="0">
                    <a:ln>
                      <a:noFill/>
                    </a:ln>
                    <a:solidFill>
                      <a:sysClr val="windowText" lastClr="000000"/>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数智融合</a:t>
                </a:r>
                <a:endParaRPr kumimoji="0" lang="zh-CN" altLang="en-US" sz="1200" b="0" i="0" u="none" strike="noStrike" kern="0" cap="none" spc="50" normalizeH="0" baseline="0" noProof="0" dirty="0">
                  <a:ln>
                    <a:noFill/>
                  </a:ln>
                  <a:solidFill>
                    <a:sysClr val="windowText" lastClr="000000"/>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cxnSp>
            <p:nvCxnSpPr>
              <p:cNvPr id="38" name="肘形连接符 60"/>
              <p:cNvCxnSpPr>
                <a:stCxn id="37" idx="1"/>
                <a:endCxn id="34" idx="0"/>
              </p:cNvCxnSpPr>
              <p:nvPr/>
            </p:nvCxnSpPr>
            <p:spPr>
              <a:xfrm rot="10800000" flipV="1">
                <a:off x="4456970" y="3540123"/>
                <a:ext cx="414660" cy="331088"/>
              </a:xfrm>
              <a:prstGeom prst="bentConnector2">
                <a:avLst/>
              </a:prstGeom>
              <a:noFill/>
              <a:ln w="6350" cap="flat" cmpd="sng" algn="ctr">
                <a:solidFill>
                  <a:srgbClr val="666666">
                    <a:lumMod val="60000"/>
                    <a:lumOff val="40000"/>
                  </a:srgbClr>
                </a:solidFill>
                <a:prstDash val="solid"/>
                <a:miter lim="800000"/>
                <a:headEnd type="none" w="med" len="med"/>
                <a:tailEnd type="none" w="med" len="med"/>
              </a:ln>
              <a:effectLst/>
            </p:spPr>
          </p:cxnSp>
          <p:cxnSp>
            <p:nvCxnSpPr>
              <p:cNvPr id="39" name="肘形连接符 62"/>
              <p:cNvCxnSpPr>
                <a:stCxn id="37" idx="3"/>
                <a:endCxn id="35" idx="0"/>
              </p:cNvCxnSpPr>
              <p:nvPr/>
            </p:nvCxnSpPr>
            <p:spPr>
              <a:xfrm>
                <a:off x="6161807" y="3540123"/>
                <a:ext cx="422456" cy="331087"/>
              </a:xfrm>
              <a:prstGeom prst="bentConnector2">
                <a:avLst/>
              </a:prstGeom>
              <a:noFill/>
              <a:ln w="6350" cap="flat" cmpd="sng" algn="ctr">
                <a:solidFill>
                  <a:srgbClr val="666666">
                    <a:lumMod val="60000"/>
                    <a:lumOff val="40000"/>
                  </a:srgbClr>
                </a:solidFill>
                <a:prstDash val="solid"/>
                <a:miter lim="800000"/>
                <a:headEnd type="none" w="med" len="med"/>
                <a:tailEnd type="none" w="med" len="med"/>
              </a:ln>
              <a:effectLst/>
            </p:spPr>
          </p:cxnSp>
        </p:grpSp>
        <p:sp>
          <p:nvSpPr>
            <p:cNvPr id="33" name="矩形 32"/>
            <p:cNvSpPr/>
            <p:nvPr/>
          </p:nvSpPr>
          <p:spPr>
            <a:xfrm>
              <a:off x="4078441" y="3157714"/>
              <a:ext cx="753732" cy="26361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AI4Data</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40" name="矩形: 圆角 39"/>
          <p:cNvSpPr/>
          <p:nvPr/>
        </p:nvSpPr>
        <p:spPr>
          <a:xfrm>
            <a:off x="5945546" y="2233925"/>
            <a:ext cx="2985078" cy="2166502"/>
          </a:xfrm>
          <a:prstGeom prst="roundRect">
            <a:avLst>
              <a:gd name="adj" fmla="val 2337"/>
            </a:avLst>
          </a:prstGeom>
          <a:gradFill flip="none" rotWithShape="1">
            <a:gsLst>
              <a:gs pos="0">
                <a:srgbClr val="666666">
                  <a:lumMod val="20000"/>
                  <a:lumOff val="80000"/>
                  <a:alpha val="10000"/>
                </a:srgbClr>
              </a:gs>
              <a:gs pos="49000">
                <a:srgbClr val="666666">
                  <a:lumMod val="60000"/>
                  <a:lumOff val="40000"/>
                  <a:alpha val="20000"/>
                </a:srgbClr>
              </a:gs>
              <a:gs pos="100000">
                <a:srgbClr val="666666">
                  <a:lumMod val="20000"/>
                  <a:lumOff val="80000"/>
                  <a:alpha val="10000"/>
                </a:srgbClr>
              </a:gs>
            </a:gsLst>
            <a:lin ang="5400000" scaled="0"/>
            <a:tileRect/>
          </a:gradFill>
          <a:ln w="3175" cap="flat" cmpd="sng" algn="ctr">
            <a:solidFill>
              <a:srgbClr val="FFFFFF">
                <a:lumMod val="95000"/>
              </a:srgbClr>
            </a:solidFill>
            <a:prstDash val="solid"/>
          </a:ln>
          <a:effectLst/>
        </p:spPr>
        <p:txBody>
          <a:bodyPr wrap="square" rtlCol="0" anchor="ctr">
            <a:noAutofit/>
          </a:bodyPr>
          <a:lstStyle/>
          <a:p>
            <a:pPr marL="0" marR="0" lvl="0" indent="0" algn="ctr" defTabSz="914400" eaLnBrk="1" fontAlgn="auto" latinLnBrk="0" hangingPunct="1">
              <a:lnSpc>
                <a:spcPct val="130000"/>
              </a:lnSpc>
              <a:spcBef>
                <a:spcPts val="700"/>
              </a:spcBef>
              <a:spcAft>
                <a:spcPts val="0"/>
              </a:spcAft>
              <a:buClrTx/>
              <a:buSzTx/>
              <a:buFontTx/>
              <a:buNone/>
              <a:defRPr/>
            </a:pPr>
            <a:endParaRPr kumimoji="0" lang="zh-CN" altLang="en-US" sz="3200" b="0" i="0" u="none" strike="noStrike" kern="0" cap="none" spc="0" normalizeH="0" baseline="0" noProof="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1" name="直接连接符 40"/>
          <p:cNvCxnSpPr/>
          <p:nvPr/>
        </p:nvCxnSpPr>
        <p:spPr>
          <a:xfrm>
            <a:off x="9470042" y="2621959"/>
            <a:ext cx="1851853" cy="0"/>
          </a:xfrm>
          <a:prstGeom prst="line">
            <a:avLst/>
          </a:prstGeom>
          <a:noFill/>
          <a:ln w="12700" cap="flat">
            <a:solidFill>
              <a:srgbClr val="C7000B"/>
            </a:solidFill>
            <a:prstDash val="solid"/>
            <a:miter lim="800000"/>
          </a:ln>
          <a:effectLst/>
          <a:sp3d/>
        </p:spPr>
      </p:cxnSp>
      <p:sp>
        <p:nvSpPr>
          <p:cNvPr id="42" name="文本框 41"/>
          <p:cNvSpPr txBox="1"/>
          <p:nvPr/>
        </p:nvSpPr>
        <p:spPr>
          <a:xfrm>
            <a:off x="9612860" y="2318474"/>
            <a:ext cx="1670123" cy="246221"/>
          </a:xfrm>
          <a:prstGeom prst="rect">
            <a:avLst/>
          </a:prstGeom>
          <a:noFill/>
        </p:spPr>
        <p:txBody>
          <a:bodyPr wrap="square" lIns="0" tIns="0" rIns="0" bIns="0" rtlCol="0" anchor="ctr">
            <a:spAutoFit/>
          </a:bodyPr>
          <a:lstStyle/>
          <a:p>
            <a:pPr algn="ctr" defTabSz="914400">
              <a:defRPr/>
            </a:pPr>
            <a:r>
              <a:rPr lang="zh-CN" altLang="en-US"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稳定可靠的</a:t>
            </a:r>
            <a:r>
              <a:rPr lang="en-US" altLang="zh-CN"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平台</a:t>
            </a:r>
            <a:endParaRPr lang="zh-CN" altLang="en-US"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文本框 42"/>
          <p:cNvSpPr txBox="1"/>
          <p:nvPr/>
        </p:nvSpPr>
        <p:spPr>
          <a:xfrm>
            <a:off x="9141014" y="2654418"/>
            <a:ext cx="2624023" cy="369332"/>
          </a:xfrm>
          <a:prstGeom prst="rect">
            <a:avLst/>
          </a:prstGeom>
          <a:noFill/>
        </p:spPr>
        <p:txBody>
          <a:bodyPr wrap="square" lIns="0" tIns="0" rIns="0" bIns="0" rtlCol="0" anchor="ctr">
            <a:spAutoFit/>
          </a:bodyPr>
          <a:lstStyle>
            <a:defPPr>
              <a:defRPr lang="en-US"/>
            </a:defPPr>
            <a:lvl1pPr lvl="0" algn="ctr" defTabSz="914400">
              <a:lnSpc>
                <a:spcPct val="150000"/>
              </a:lnSpc>
              <a:defRPr sz="1200">
                <a:solidFill>
                  <a:srgbClr val="1D1D1A"/>
                </a:solidFill>
                <a:latin typeface="微软雅黑" panose="020B0503020204020204" charset="-122"/>
              </a:defRPr>
            </a:lvl1pPr>
          </a:lstStyle>
          <a:p>
            <a:pPr>
              <a:lnSpc>
                <a:spcPct val="100000"/>
              </a:lnSpc>
              <a:defRPr/>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支持故障容错，训练作业故障自动恢复</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a:p>
            <a:pPr>
              <a:lnSpc>
                <a:spcPct val="100000"/>
              </a:lnSpc>
              <a:defRPr/>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千卡训练</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30</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天不中断</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4" name="直接连接符 43"/>
          <p:cNvCxnSpPr/>
          <p:nvPr/>
        </p:nvCxnSpPr>
        <p:spPr>
          <a:xfrm>
            <a:off x="6454298" y="2621959"/>
            <a:ext cx="1882412" cy="0"/>
          </a:xfrm>
          <a:prstGeom prst="line">
            <a:avLst/>
          </a:prstGeom>
          <a:noFill/>
          <a:ln w="12700" cap="flat">
            <a:solidFill>
              <a:srgbClr val="C7000B"/>
            </a:solidFill>
            <a:prstDash val="solid"/>
            <a:miter lim="800000"/>
          </a:ln>
          <a:effectLst/>
          <a:sp3d/>
        </p:spPr>
      </p:cxnSp>
      <p:sp>
        <p:nvSpPr>
          <p:cNvPr id="45" name="文本框 44"/>
          <p:cNvSpPr txBox="1"/>
          <p:nvPr/>
        </p:nvSpPr>
        <p:spPr>
          <a:xfrm>
            <a:off x="6444570" y="2318474"/>
            <a:ext cx="1882412" cy="246221"/>
          </a:xfrm>
          <a:prstGeom prst="rect">
            <a:avLst/>
          </a:prstGeom>
          <a:noFill/>
        </p:spPr>
        <p:txBody>
          <a:bodyPr wrap="square" lIns="0" tIns="0" rIns="0" bIns="0" rtlCol="0" anchor="ctr">
            <a:spAutoFit/>
          </a:bodyPr>
          <a:lstStyle/>
          <a:p>
            <a:pPr algn="ctr" defTabSz="914400">
              <a:defRPr/>
            </a:pPr>
            <a:r>
              <a:rPr lang="zh-CN" altLang="en-US"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高效、高性能</a:t>
            </a:r>
            <a:r>
              <a:rPr lang="en-US" altLang="zh-CN"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算力</a:t>
            </a:r>
            <a:endParaRPr lang="zh-CN" altLang="en-US" sz="16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6" name="文本框 45"/>
          <p:cNvSpPr txBox="1"/>
          <p:nvPr/>
        </p:nvSpPr>
        <p:spPr>
          <a:xfrm>
            <a:off x="5949040" y="2652049"/>
            <a:ext cx="3015292" cy="553998"/>
          </a:xfrm>
          <a:prstGeom prst="rect">
            <a:avLst/>
          </a:prstGeom>
          <a:noFill/>
        </p:spPr>
        <p:txBody>
          <a:bodyPr wrap="square" lIns="0" tIns="0" rIns="0" bIns="0" rtlCol="0" anchor="ctr">
            <a:spAutoFit/>
          </a:bodyPr>
          <a:lstStyle>
            <a:defPPr>
              <a:defRPr lang="en-US"/>
            </a:defPPr>
            <a:lvl1pPr lvl="0" algn="ctr" defTabSz="914400">
              <a:lnSpc>
                <a:spcPct val="150000"/>
              </a:lnSpc>
              <a:defRPr sz="1200">
                <a:solidFill>
                  <a:srgbClr val="1D1D1A"/>
                </a:solidFill>
                <a:latin typeface="微软雅黑" panose="020B0503020204020204" charset="-122"/>
              </a:defRPr>
            </a:lvl1pPr>
          </a:lstStyle>
          <a:p>
            <a:pPr marL="85725" indent="-85725" algn="l">
              <a:lnSpc>
                <a:spcPct val="100000"/>
              </a:lnSpc>
              <a:buFont typeface="Arial" panose="020B0604020202020204" pitchFamily="34" charset="0"/>
              <a:buChar char="•"/>
              <a:defRPr/>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全栈垂直优化，</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3</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大加速引擎，性能提升</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30%</a:t>
            </a:r>
            <a:endParaRPr lang="en-US" altLang="zh-CN" dirty="0">
              <a:latin typeface="Huawei Sans" panose="020C0503030203020204" pitchFamily="34" charset="0"/>
              <a:ea typeface="方正兰亭黑简体" panose="02000000000000000000" pitchFamily="2" charset="-122"/>
              <a:sym typeface="Huawei Sans" panose="020C0503030203020204" pitchFamily="34" charset="0"/>
            </a:endParaRPr>
          </a:p>
          <a:p>
            <a:pPr marL="85725" indent="-85725" algn="l">
              <a:lnSpc>
                <a:spcPct val="100000"/>
              </a:lnSpc>
              <a:buFont typeface="Arial" panose="020B0604020202020204" pitchFamily="34" charset="0"/>
              <a:buChar char="•"/>
              <a:defRPr/>
            </a:pP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支持单作业万卡、数据百</a:t>
            </a:r>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PB</a:t>
            </a:r>
            <a:r>
              <a:rPr lang="zh-CN" altLang="en-US" dirty="0">
                <a:latin typeface="Huawei Sans" panose="020C0503030203020204" pitchFamily="34" charset="0"/>
                <a:ea typeface="方正兰亭黑简体" panose="02000000000000000000" pitchFamily="2" charset="-122"/>
                <a:sym typeface="Huawei Sans" panose="020C0503030203020204" pitchFamily="34" charset="0"/>
              </a:rPr>
              <a:t>级超大规模训练</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矩形 46"/>
          <p:cNvSpPr/>
          <p:nvPr/>
        </p:nvSpPr>
        <p:spPr>
          <a:xfrm>
            <a:off x="3228771" y="2654418"/>
            <a:ext cx="2688630" cy="369332"/>
          </a:xfrm>
          <a:prstGeom prst="rect">
            <a:avLst/>
          </a:prstGeom>
          <a:noFill/>
        </p:spPr>
        <p:txBody>
          <a:bodyPr wrap="square" lIns="0" tIns="0" rIns="0" bIns="0" rtlCol="0" anchor="ctr">
            <a:spAutoFit/>
          </a:bodyPr>
          <a:lstStyle/>
          <a:p>
            <a:pPr algn="ctr" defTabSz="914400"/>
            <a:r>
              <a:rPr lang="zh-CN" altLang="en-US"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统一开发环境 </a:t>
            </a:r>
            <a:r>
              <a:rPr lang="en-US" altLang="zh-CN"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a:t>
            </a:r>
            <a:r>
              <a:rPr lang="zh-CN" altLang="en-US"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统一</a:t>
            </a:r>
            <a:r>
              <a:rPr lang="en-US" altLang="zh-CN" sz="1200" kern="0" dirty="0" err="1">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WorkFlow</a:t>
            </a:r>
            <a:endParaRPr lang="zh-CN" altLang="en-US"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914400"/>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效率提升</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50%</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48" name="组合 47"/>
          <p:cNvGrpSpPr/>
          <p:nvPr/>
        </p:nvGrpSpPr>
        <p:grpSpPr>
          <a:xfrm>
            <a:off x="6161783" y="3206047"/>
            <a:ext cx="2560107" cy="1119883"/>
            <a:chOff x="6161783" y="2331671"/>
            <a:chExt cx="2560107" cy="1119883"/>
          </a:xfrm>
        </p:grpSpPr>
        <p:grpSp>
          <p:nvGrpSpPr>
            <p:cNvPr id="49" name="组合 48"/>
            <p:cNvGrpSpPr/>
            <p:nvPr/>
          </p:nvGrpSpPr>
          <p:grpSpPr>
            <a:xfrm>
              <a:off x="6411030" y="2331671"/>
              <a:ext cx="2094276" cy="1119883"/>
              <a:chOff x="4888380" y="541362"/>
              <a:chExt cx="2094276" cy="1119883"/>
            </a:xfrm>
          </p:grpSpPr>
          <p:sp>
            <p:nvSpPr>
              <p:cNvPr id="54" name="矩形: 圆角 53"/>
              <p:cNvSpPr/>
              <p:nvPr/>
            </p:nvSpPr>
            <p:spPr>
              <a:xfrm>
                <a:off x="5597730" y="541362"/>
                <a:ext cx="681163" cy="1119883"/>
              </a:xfrm>
              <a:prstGeom prst="roundRect">
                <a:avLst>
                  <a:gd name="adj" fmla="val 5095"/>
                </a:avLst>
              </a:prstGeom>
              <a:gradFill>
                <a:gsLst>
                  <a:gs pos="0">
                    <a:srgbClr val="666666">
                      <a:lumMod val="20000"/>
                      <a:lumOff val="80000"/>
                    </a:srgbClr>
                  </a:gs>
                  <a:gs pos="100000">
                    <a:srgbClr val="FFFFFF">
                      <a:lumMod val="95000"/>
                      <a:alpha val="0"/>
                    </a:srgbClr>
                  </a:gs>
                  <a:gs pos="64000">
                    <a:srgbClr val="FFFFFF">
                      <a:lumMod val="95000"/>
                      <a:alpha val="50000"/>
                    </a:srgbClr>
                  </a:gs>
                </a:gsLst>
                <a:lin ang="5400000" scaled="1"/>
              </a:gradFill>
              <a:ln w="6350" cap="flat" cmpd="sng" algn="ctr">
                <a:noFill/>
                <a:prstDash val="solid"/>
              </a:ln>
              <a:effectLst/>
            </p:spPr>
            <p:txBody>
              <a:bodyPr rtlCol="0" anchor="ctr"/>
              <a:lstStyle/>
              <a:p>
                <a:pPr marL="0" marR="0" lvl="0" indent="0" algn="ctr" defTabSz="1386205" eaLnBrk="1" fontAlgn="auto" latinLnBrk="0" hangingPunct="1">
                  <a:lnSpc>
                    <a:spcPct val="100000"/>
                  </a:lnSpc>
                  <a:spcBef>
                    <a:spcPts val="0"/>
                  </a:spcBef>
                  <a:spcAft>
                    <a:spcPts val="0"/>
                  </a:spcAft>
                  <a:buClrTx/>
                  <a:buSzTx/>
                  <a:buFontTx/>
                  <a:buNone/>
                  <a:defRPr/>
                </a:pPr>
                <a:endParaRPr kumimoji="0" lang="zh-CN" altLang="en-US" sz="800" b="0" i="0" u="none" strike="noStrike" kern="0" cap="none" spc="0" normalizeH="0" baseline="0" noProof="0" dirty="0">
                  <a:ln>
                    <a:noFill/>
                  </a:ln>
                  <a:solidFill>
                    <a:prstClr val="white">
                      <a:lumMod val="95000"/>
                    </a:prst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矩形: 圆角 54"/>
              <p:cNvSpPr/>
              <p:nvPr/>
            </p:nvSpPr>
            <p:spPr>
              <a:xfrm>
                <a:off x="6301493" y="545927"/>
                <a:ext cx="681163" cy="1115318"/>
              </a:xfrm>
              <a:prstGeom prst="roundRect">
                <a:avLst>
                  <a:gd name="adj" fmla="val 5095"/>
                </a:avLst>
              </a:prstGeom>
              <a:gradFill>
                <a:gsLst>
                  <a:gs pos="0">
                    <a:srgbClr val="666666">
                      <a:lumMod val="20000"/>
                      <a:lumOff val="80000"/>
                    </a:srgbClr>
                  </a:gs>
                  <a:gs pos="100000">
                    <a:srgbClr val="FFFFFF">
                      <a:lumMod val="95000"/>
                      <a:alpha val="0"/>
                    </a:srgbClr>
                  </a:gs>
                  <a:gs pos="64000">
                    <a:srgbClr val="FFFFFF">
                      <a:lumMod val="95000"/>
                      <a:alpha val="50000"/>
                    </a:srgbClr>
                  </a:gs>
                </a:gsLst>
                <a:lin ang="5400000" scaled="1"/>
              </a:gradFill>
              <a:ln w="6350" cap="flat" cmpd="sng" algn="ctr">
                <a:noFill/>
                <a:prstDash val="solid"/>
              </a:ln>
              <a:effectLst/>
            </p:spPr>
            <p:txBody>
              <a:bodyPr rtlCol="0" anchor="ctr"/>
              <a:lstStyle/>
              <a:p>
                <a:pPr marL="0" marR="0" lvl="0" indent="0" algn="ctr" defTabSz="1386205" eaLnBrk="1" fontAlgn="auto" latinLnBrk="0" hangingPunct="1">
                  <a:lnSpc>
                    <a:spcPct val="100000"/>
                  </a:lnSpc>
                  <a:spcBef>
                    <a:spcPts val="0"/>
                  </a:spcBef>
                  <a:spcAft>
                    <a:spcPts val="0"/>
                  </a:spcAft>
                  <a:buClrTx/>
                  <a:buSzTx/>
                  <a:buFontTx/>
                  <a:buNone/>
                  <a:defRPr/>
                </a:pPr>
                <a:endParaRPr kumimoji="0" lang="zh-CN" altLang="en-US" sz="800" b="0" i="0" u="none" strike="noStrike" kern="0" cap="none" spc="0" normalizeH="0" baseline="0" noProof="0" dirty="0">
                  <a:ln>
                    <a:noFill/>
                  </a:ln>
                  <a:solidFill>
                    <a:prstClr val="white">
                      <a:lumMod val="95000"/>
                    </a:prst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矩形: 圆角 55"/>
              <p:cNvSpPr/>
              <p:nvPr/>
            </p:nvSpPr>
            <p:spPr>
              <a:xfrm>
                <a:off x="4888380" y="545927"/>
                <a:ext cx="681163" cy="1115318"/>
              </a:xfrm>
              <a:prstGeom prst="roundRect">
                <a:avLst>
                  <a:gd name="adj" fmla="val 5095"/>
                </a:avLst>
              </a:prstGeom>
              <a:gradFill>
                <a:gsLst>
                  <a:gs pos="0">
                    <a:srgbClr val="666666">
                      <a:lumMod val="20000"/>
                      <a:lumOff val="80000"/>
                    </a:srgbClr>
                  </a:gs>
                  <a:gs pos="100000">
                    <a:srgbClr val="FFFFFF">
                      <a:lumMod val="95000"/>
                      <a:alpha val="0"/>
                    </a:srgbClr>
                  </a:gs>
                  <a:gs pos="64000">
                    <a:srgbClr val="FFFFFF">
                      <a:lumMod val="95000"/>
                      <a:alpha val="50000"/>
                    </a:srgbClr>
                  </a:gs>
                </a:gsLst>
                <a:lin ang="5400000" scaled="1"/>
              </a:gradFill>
              <a:ln w="6350" cap="flat" cmpd="sng" algn="ctr">
                <a:noFill/>
                <a:prstDash val="solid"/>
              </a:ln>
              <a:effectLst/>
            </p:spPr>
            <p:txBody>
              <a:bodyPr rtlCol="0" anchor="ctr"/>
              <a:lstStyle/>
              <a:p>
                <a:pPr marL="0" marR="0" lvl="0" indent="0" algn="ctr" defTabSz="1386205" eaLnBrk="1" fontAlgn="auto" latinLnBrk="0" hangingPunct="1">
                  <a:lnSpc>
                    <a:spcPct val="100000"/>
                  </a:lnSpc>
                  <a:spcBef>
                    <a:spcPts val="0"/>
                  </a:spcBef>
                  <a:spcAft>
                    <a:spcPts val="0"/>
                  </a:spcAft>
                  <a:buClrTx/>
                  <a:buSzTx/>
                  <a:buFontTx/>
                  <a:buNone/>
                  <a:defRPr/>
                </a:pPr>
                <a:endParaRPr kumimoji="0" lang="zh-CN" altLang="en-US" sz="800" b="0" i="0" u="none" strike="noStrike" kern="0" cap="none" spc="0" normalizeH="0" baseline="0" noProof="0" dirty="0">
                  <a:ln>
                    <a:noFill/>
                  </a:ln>
                  <a:solidFill>
                    <a:prstClr val="white">
                      <a:lumMod val="95000"/>
                    </a:prst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7" name="组合 56"/>
              <p:cNvGrpSpPr/>
              <p:nvPr/>
            </p:nvGrpSpPr>
            <p:grpSpPr>
              <a:xfrm>
                <a:off x="6458184" y="649179"/>
                <a:ext cx="350553" cy="298527"/>
                <a:chOff x="11259531" y="2671196"/>
                <a:chExt cx="917625" cy="781438"/>
              </a:xfrm>
              <a:solidFill>
                <a:srgbClr val="C00000"/>
              </a:solidFill>
            </p:grpSpPr>
            <p:grpSp>
              <p:nvGrpSpPr>
                <p:cNvPr id="98" name="组合 97"/>
                <p:cNvGrpSpPr/>
                <p:nvPr/>
              </p:nvGrpSpPr>
              <p:grpSpPr>
                <a:xfrm>
                  <a:off x="11329848" y="2742162"/>
                  <a:ext cx="594563" cy="420508"/>
                  <a:chOff x="10313799" y="2777121"/>
                  <a:chExt cx="594563" cy="420508"/>
                </a:xfrm>
                <a:grpFill/>
              </p:grpSpPr>
              <p:sp>
                <p:nvSpPr>
                  <p:cNvPr id="113" name="任意多边形 3858"/>
                  <p:cNvSpPr/>
                  <p:nvPr/>
                </p:nvSpPr>
                <p:spPr>
                  <a:xfrm>
                    <a:off x="10313799" y="2777121"/>
                    <a:ext cx="26442" cy="26423"/>
                  </a:xfrm>
                  <a:custGeom>
                    <a:avLst/>
                    <a:gdLst/>
                    <a:ahLst/>
                    <a:cxnLst>
                      <a:cxn ang="0">
                        <a:pos x="17" y="34"/>
                      </a:cxn>
                      <a:cxn ang="0">
                        <a:pos x="0" y="34"/>
                      </a:cxn>
                      <a:cxn ang="0">
                        <a:pos x="0" y="0"/>
                      </a:cxn>
                      <a:cxn ang="0">
                        <a:pos x="34" y="0"/>
                      </a:cxn>
                      <a:cxn ang="0">
                        <a:pos x="34" y="34"/>
                      </a:cxn>
                      <a:cxn ang="0">
                        <a:pos x="17" y="34"/>
                      </a:cxn>
                    </a:cxnLst>
                    <a:rect l="0" t="0" r="0" b="0"/>
                    <a:pathLst>
                      <a:path w="60" h="61">
                        <a:moveTo>
                          <a:pt x="29" y="60"/>
                        </a:moveTo>
                        <a:lnTo>
                          <a:pt x="0" y="60"/>
                        </a:lnTo>
                        <a:lnTo>
                          <a:pt x="0" y="0"/>
                        </a:lnTo>
                        <a:lnTo>
                          <a:pt x="59" y="0"/>
                        </a:lnTo>
                        <a:lnTo>
                          <a:pt x="59" y="60"/>
                        </a:lnTo>
                        <a:lnTo>
                          <a:pt x="29" y="60"/>
                        </a:lnTo>
                      </a:path>
                    </a:pathLst>
                  </a:custGeom>
                  <a:grpFill/>
                  <a:ln w="9525">
                    <a:noFill/>
                  </a:ln>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4" name="任意多边形 3859"/>
                  <p:cNvSpPr/>
                  <p:nvPr/>
                </p:nvSpPr>
                <p:spPr>
                  <a:xfrm>
                    <a:off x="10881920" y="2777121"/>
                    <a:ext cx="26442" cy="26423"/>
                  </a:xfrm>
                  <a:custGeom>
                    <a:avLst/>
                    <a:gdLst/>
                    <a:ahLst/>
                    <a:cxnLst>
                      <a:cxn ang="0">
                        <a:pos x="17" y="34"/>
                      </a:cxn>
                      <a:cxn ang="0">
                        <a:pos x="0" y="34"/>
                      </a:cxn>
                      <a:cxn ang="0">
                        <a:pos x="0" y="0"/>
                      </a:cxn>
                      <a:cxn ang="0">
                        <a:pos x="34" y="0"/>
                      </a:cxn>
                      <a:cxn ang="0">
                        <a:pos x="34" y="34"/>
                      </a:cxn>
                      <a:cxn ang="0">
                        <a:pos x="17" y="34"/>
                      </a:cxn>
                    </a:cxnLst>
                    <a:rect l="0" t="0" r="0" b="0"/>
                    <a:pathLst>
                      <a:path w="60" h="61">
                        <a:moveTo>
                          <a:pt x="29" y="60"/>
                        </a:moveTo>
                        <a:lnTo>
                          <a:pt x="0" y="60"/>
                        </a:lnTo>
                        <a:lnTo>
                          <a:pt x="0" y="0"/>
                        </a:lnTo>
                        <a:lnTo>
                          <a:pt x="59" y="0"/>
                        </a:lnTo>
                        <a:lnTo>
                          <a:pt x="59" y="60"/>
                        </a:lnTo>
                        <a:lnTo>
                          <a:pt x="29" y="60"/>
                        </a:lnTo>
                      </a:path>
                    </a:pathLst>
                  </a:custGeom>
                  <a:grpFill/>
                  <a:ln w="9525">
                    <a:noFill/>
                  </a:ln>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5" name="任意多边形 3860"/>
                  <p:cNvSpPr/>
                  <p:nvPr/>
                </p:nvSpPr>
                <p:spPr>
                  <a:xfrm>
                    <a:off x="10313799" y="3171206"/>
                    <a:ext cx="26442" cy="26423"/>
                  </a:xfrm>
                  <a:custGeom>
                    <a:avLst/>
                    <a:gdLst/>
                    <a:ahLst/>
                    <a:cxnLst>
                      <a:cxn ang="0">
                        <a:pos x="17" y="34"/>
                      </a:cxn>
                      <a:cxn ang="0">
                        <a:pos x="0" y="34"/>
                      </a:cxn>
                      <a:cxn ang="0">
                        <a:pos x="0" y="0"/>
                      </a:cxn>
                      <a:cxn ang="0">
                        <a:pos x="34" y="0"/>
                      </a:cxn>
                      <a:cxn ang="0">
                        <a:pos x="34" y="34"/>
                      </a:cxn>
                      <a:cxn ang="0">
                        <a:pos x="17" y="34"/>
                      </a:cxn>
                    </a:cxnLst>
                    <a:rect l="0" t="0" r="0" b="0"/>
                    <a:pathLst>
                      <a:path w="60" h="60">
                        <a:moveTo>
                          <a:pt x="29" y="59"/>
                        </a:moveTo>
                        <a:lnTo>
                          <a:pt x="0" y="59"/>
                        </a:lnTo>
                        <a:lnTo>
                          <a:pt x="0" y="0"/>
                        </a:lnTo>
                        <a:lnTo>
                          <a:pt x="59" y="0"/>
                        </a:lnTo>
                        <a:lnTo>
                          <a:pt x="59" y="59"/>
                        </a:lnTo>
                        <a:lnTo>
                          <a:pt x="29" y="59"/>
                        </a:lnTo>
                      </a:path>
                    </a:pathLst>
                  </a:custGeom>
                  <a:grpFill/>
                  <a:ln w="9525">
                    <a:noFill/>
                  </a:ln>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nvGrpSpPr>
                  <p:cNvPr id="116" name="组合 115"/>
                  <p:cNvGrpSpPr/>
                  <p:nvPr/>
                </p:nvGrpSpPr>
                <p:grpSpPr>
                  <a:xfrm>
                    <a:off x="10487560" y="2818644"/>
                    <a:ext cx="284816" cy="351053"/>
                    <a:chOff x="10487560" y="2818644"/>
                    <a:chExt cx="284816" cy="351053"/>
                  </a:xfrm>
                  <a:grpFill/>
                </p:grpSpPr>
                <p:sp>
                  <p:nvSpPr>
                    <p:cNvPr id="117" name="任意多边形 3862"/>
                    <p:cNvSpPr/>
                    <p:nvPr/>
                  </p:nvSpPr>
                  <p:spPr>
                    <a:xfrm>
                      <a:off x="10613725" y="2818644"/>
                      <a:ext cx="33997" cy="351053"/>
                    </a:xfrm>
                    <a:custGeom>
                      <a:avLst/>
                      <a:gdLst/>
                      <a:ahLst/>
                      <a:cxnLst>
                        <a:cxn ang="0">
                          <a:pos x="22" y="464"/>
                        </a:cxn>
                        <a:cxn ang="0">
                          <a:pos x="0" y="442"/>
                        </a:cxn>
                        <a:cxn ang="0">
                          <a:pos x="0" y="22"/>
                        </a:cxn>
                        <a:cxn ang="0">
                          <a:pos x="22" y="0"/>
                        </a:cxn>
                        <a:cxn ang="0">
                          <a:pos x="44" y="22"/>
                        </a:cxn>
                        <a:cxn ang="0">
                          <a:pos x="44" y="442"/>
                        </a:cxn>
                        <a:cxn ang="0">
                          <a:pos x="22" y="464"/>
                        </a:cxn>
                      </a:cxnLst>
                      <a:rect l="0" t="0" r="0" b="0"/>
                      <a:pathLst>
                        <a:path w="78" h="822">
                          <a:moveTo>
                            <a:pt x="38" y="821"/>
                          </a:moveTo>
                          <a:cubicBezTo>
                            <a:pt x="17" y="821"/>
                            <a:pt x="0" y="804"/>
                            <a:pt x="0" y="782"/>
                          </a:cubicBezTo>
                          <a:lnTo>
                            <a:pt x="0" y="39"/>
                          </a:lnTo>
                          <a:cubicBezTo>
                            <a:pt x="0" y="18"/>
                            <a:pt x="17" y="0"/>
                            <a:pt x="38" y="0"/>
                          </a:cubicBezTo>
                          <a:cubicBezTo>
                            <a:pt x="60" y="0"/>
                            <a:pt x="77" y="18"/>
                            <a:pt x="77" y="39"/>
                          </a:cubicBezTo>
                          <a:lnTo>
                            <a:pt x="77" y="782"/>
                          </a:lnTo>
                          <a:cubicBezTo>
                            <a:pt x="77" y="804"/>
                            <a:pt x="60" y="821"/>
                            <a:pt x="38" y="821"/>
                          </a:cubicBezTo>
                        </a:path>
                      </a:pathLst>
                    </a:custGeom>
                    <a:grpFill/>
                    <a:ln w="9525">
                      <a:noFill/>
                    </a:ln>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8" name="任意多边形 3863"/>
                    <p:cNvSpPr/>
                    <p:nvPr/>
                  </p:nvSpPr>
                  <p:spPr>
                    <a:xfrm>
                      <a:off x="10738379" y="2876775"/>
                      <a:ext cx="33997" cy="236300"/>
                    </a:xfrm>
                    <a:custGeom>
                      <a:avLst/>
                      <a:gdLst/>
                      <a:ahLst/>
                      <a:cxnLst>
                        <a:cxn ang="0">
                          <a:pos x="22" y="312"/>
                        </a:cxn>
                        <a:cxn ang="0">
                          <a:pos x="0" y="290"/>
                        </a:cxn>
                        <a:cxn ang="0">
                          <a:pos x="0" y="22"/>
                        </a:cxn>
                        <a:cxn ang="0">
                          <a:pos x="22" y="0"/>
                        </a:cxn>
                        <a:cxn ang="0">
                          <a:pos x="44" y="22"/>
                        </a:cxn>
                        <a:cxn ang="0">
                          <a:pos x="44" y="290"/>
                        </a:cxn>
                        <a:cxn ang="0">
                          <a:pos x="22" y="312"/>
                        </a:cxn>
                      </a:cxnLst>
                      <a:rect l="0" t="0" r="0" b="0"/>
                      <a:pathLst>
                        <a:path w="79" h="550">
                          <a:moveTo>
                            <a:pt x="39" y="549"/>
                          </a:moveTo>
                          <a:cubicBezTo>
                            <a:pt x="17" y="549"/>
                            <a:pt x="0" y="532"/>
                            <a:pt x="0" y="510"/>
                          </a:cubicBezTo>
                          <a:lnTo>
                            <a:pt x="0" y="39"/>
                          </a:lnTo>
                          <a:cubicBezTo>
                            <a:pt x="0" y="17"/>
                            <a:pt x="17" y="0"/>
                            <a:pt x="39" y="0"/>
                          </a:cubicBezTo>
                          <a:cubicBezTo>
                            <a:pt x="61" y="0"/>
                            <a:pt x="78" y="17"/>
                            <a:pt x="78" y="39"/>
                          </a:cubicBezTo>
                          <a:lnTo>
                            <a:pt x="78" y="510"/>
                          </a:lnTo>
                          <a:cubicBezTo>
                            <a:pt x="78" y="532"/>
                            <a:pt x="61" y="549"/>
                            <a:pt x="39" y="549"/>
                          </a:cubicBezTo>
                        </a:path>
                      </a:pathLst>
                    </a:custGeom>
                    <a:grpFill/>
                    <a:ln w="9525">
                      <a:noFill/>
                    </a:ln>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9" name="任意多边形 3864"/>
                    <p:cNvSpPr/>
                    <p:nvPr/>
                  </p:nvSpPr>
                  <p:spPr>
                    <a:xfrm>
                      <a:off x="10487560" y="2876775"/>
                      <a:ext cx="33997" cy="236300"/>
                    </a:xfrm>
                    <a:custGeom>
                      <a:avLst/>
                      <a:gdLst/>
                      <a:ahLst/>
                      <a:cxnLst>
                        <a:cxn ang="0">
                          <a:pos x="22" y="312"/>
                        </a:cxn>
                        <a:cxn ang="0">
                          <a:pos x="0" y="290"/>
                        </a:cxn>
                        <a:cxn ang="0">
                          <a:pos x="0" y="22"/>
                        </a:cxn>
                        <a:cxn ang="0">
                          <a:pos x="22" y="0"/>
                        </a:cxn>
                        <a:cxn ang="0">
                          <a:pos x="44" y="22"/>
                        </a:cxn>
                        <a:cxn ang="0">
                          <a:pos x="44" y="290"/>
                        </a:cxn>
                        <a:cxn ang="0">
                          <a:pos x="22" y="312"/>
                        </a:cxn>
                      </a:cxnLst>
                      <a:rect l="0" t="0" r="0" b="0"/>
                      <a:pathLst>
                        <a:path w="79" h="550">
                          <a:moveTo>
                            <a:pt x="39" y="549"/>
                          </a:moveTo>
                          <a:cubicBezTo>
                            <a:pt x="17" y="549"/>
                            <a:pt x="0" y="532"/>
                            <a:pt x="0" y="510"/>
                          </a:cubicBezTo>
                          <a:lnTo>
                            <a:pt x="0" y="39"/>
                          </a:lnTo>
                          <a:cubicBezTo>
                            <a:pt x="0" y="17"/>
                            <a:pt x="17" y="0"/>
                            <a:pt x="39" y="0"/>
                          </a:cubicBezTo>
                          <a:cubicBezTo>
                            <a:pt x="61" y="0"/>
                            <a:pt x="78" y="17"/>
                            <a:pt x="78" y="39"/>
                          </a:cubicBezTo>
                          <a:lnTo>
                            <a:pt x="78" y="510"/>
                          </a:lnTo>
                          <a:cubicBezTo>
                            <a:pt x="78" y="532"/>
                            <a:pt x="59" y="549"/>
                            <a:pt x="39" y="549"/>
                          </a:cubicBezTo>
                        </a:path>
                      </a:pathLst>
                    </a:custGeom>
                    <a:grpFill/>
                    <a:ln w="9525">
                      <a:noFill/>
                    </a:ln>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grpSp>
              <p:nvGrpSpPr>
                <p:cNvPr id="99" name="组合 98"/>
                <p:cNvGrpSpPr/>
                <p:nvPr/>
              </p:nvGrpSpPr>
              <p:grpSpPr>
                <a:xfrm>
                  <a:off x="11706796" y="3067533"/>
                  <a:ext cx="470360" cy="385101"/>
                  <a:chOff x="2373310" y="3869207"/>
                  <a:chExt cx="554821" cy="454252"/>
                </a:xfrm>
                <a:grpFill/>
              </p:grpSpPr>
              <p:sp>
                <p:nvSpPr>
                  <p:cNvPr id="103" name="任意多边形 3836"/>
                  <p:cNvSpPr/>
                  <p:nvPr/>
                </p:nvSpPr>
                <p:spPr>
                  <a:xfrm>
                    <a:off x="2373310" y="4157453"/>
                    <a:ext cx="40008" cy="49047"/>
                  </a:xfrm>
                  <a:custGeom>
                    <a:avLst/>
                    <a:gdLst/>
                    <a:ahLst/>
                    <a:cxnLst>
                      <a:cxn ang="0">
                        <a:pos x="52" y="22"/>
                      </a:cxn>
                      <a:cxn ang="0">
                        <a:pos x="0" y="0"/>
                      </a:cxn>
                      <a:cxn ang="0">
                        <a:pos x="0" y="5"/>
                      </a:cxn>
                      <a:cxn ang="0">
                        <a:pos x="5" y="64"/>
                      </a:cxn>
                      <a:cxn ang="0">
                        <a:pos x="50" y="64"/>
                      </a:cxn>
                      <a:cxn ang="0">
                        <a:pos x="50" y="58"/>
                      </a:cxn>
                      <a:cxn ang="0">
                        <a:pos x="52" y="22"/>
                      </a:cxn>
                    </a:cxnLst>
                    <a:rect l="0" t="0" r="0" b="0"/>
                    <a:pathLst>
                      <a:path w="91" h="113">
                        <a:moveTo>
                          <a:pt x="90" y="39"/>
                        </a:moveTo>
                        <a:cubicBezTo>
                          <a:pt x="61" y="26"/>
                          <a:pt x="30" y="16"/>
                          <a:pt x="0" y="0"/>
                        </a:cubicBezTo>
                        <a:cubicBezTo>
                          <a:pt x="0" y="5"/>
                          <a:pt x="0" y="6"/>
                          <a:pt x="0" y="9"/>
                        </a:cubicBezTo>
                        <a:cubicBezTo>
                          <a:pt x="0" y="45"/>
                          <a:pt x="2" y="78"/>
                          <a:pt x="8" y="112"/>
                        </a:cubicBezTo>
                        <a:lnTo>
                          <a:pt x="86" y="112"/>
                        </a:lnTo>
                        <a:cubicBezTo>
                          <a:pt x="86" y="107"/>
                          <a:pt x="86" y="104"/>
                          <a:pt x="86" y="100"/>
                        </a:cubicBezTo>
                        <a:cubicBezTo>
                          <a:pt x="87" y="79"/>
                          <a:pt x="89" y="61"/>
                          <a:pt x="90" y="39"/>
                        </a:cubicBezTo>
                      </a:path>
                    </a:pathLst>
                  </a:custGeom>
                  <a:grpFill/>
                  <a:ln w="9525">
                    <a:noFill/>
                  </a:ln>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4" name="任意多边形 3837"/>
                  <p:cNvSpPr/>
                  <p:nvPr/>
                </p:nvSpPr>
                <p:spPr>
                  <a:xfrm>
                    <a:off x="2375574" y="4080487"/>
                    <a:ext cx="54350" cy="73194"/>
                  </a:xfrm>
                  <a:custGeom>
                    <a:avLst/>
                    <a:gdLst/>
                    <a:ahLst/>
                    <a:cxnLst>
                      <a:cxn ang="0">
                        <a:pos x="14" y="0"/>
                      </a:cxn>
                      <a:cxn ang="0">
                        <a:pos x="0" y="74"/>
                      </a:cxn>
                      <a:cxn ang="0">
                        <a:pos x="54" y="96"/>
                      </a:cxn>
                      <a:cxn ang="0">
                        <a:pos x="71" y="42"/>
                      </a:cxn>
                      <a:cxn ang="0">
                        <a:pos x="14" y="0"/>
                      </a:cxn>
                    </a:cxnLst>
                    <a:rect l="0" t="0" r="0" b="0"/>
                    <a:pathLst>
                      <a:path w="126" h="172">
                        <a:moveTo>
                          <a:pt x="24" y="0"/>
                        </a:moveTo>
                        <a:cubicBezTo>
                          <a:pt x="11" y="41"/>
                          <a:pt x="3" y="86"/>
                          <a:pt x="0" y="131"/>
                        </a:cubicBezTo>
                        <a:cubicBezTo>
                          <a:pt x="31" y="146"/>
                          <a:pt x="63" y="160"/>
                          <a:pt x="95" y="171"/>
                        </a:cubicBezTo>
                        <a:cubicBezTo>
                          <a:pt x="101" y="139"/>
                          <a:pt x="111" y="106"/>
                          <a:pt x="125" y="75"/>
                        </a:cubicBezTo>
                        <a:cubicBezTo>
                          <a:pt x="89" y="51"/>
                          <a:pt x="56" y="25"/>
                          <a:pt x="24" y="0"/>
                        </a:cubicBezTo>
                      </a:path>
                    </a:pathLst>
                  </a:custGeom>
                  <a:grpFill/>
                  <a:ln w="9525">
                    <a:noFill/>
                  </a:ln>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5" name="任意多边形 3838"/>
                  <p:cNvSpPr/>
                  <p:nvPr/>
                </p:nvSpPr>
                <p:spPr>
                  <a:xfrm>
                    <a:off x="2390672" y="4006539"/>
                    <a:ext cx="71712" cy="89040"/>
                  </a:xfrm>
                  <a:custGeom>
                    <a:avLst/>
                    <a:gdLst/>
                    <a:ahLst/>
                    <a:cxnLst>
                      <a:cxn ang="0">
                        <a:pos x="33" y="0"/>
                      </a:cxn>
                      <a:cxn ang="0">
                        <a:pos x="0" y="71"/>
                      </a:cxn>
                      <a:cxn ang="0">
                        <a:pos x="60" y="117"/>
                      </a:cxn>
                      <a:cxn ang="0">
                        <a:pos x="94" y="67"/>
                      </a:cxn>
                      <a:cxn ang="0">
                        <a:pos x="33" y="0"/>
                      </a:cxn>
                    </a:cxnLst>
                    <a:rect l="0" t="0" r="0" b="0"/>
                    <a:pathLst>
                      <a:path w="168" h="209">
                        <a:moveTo>
                          <a:pt x="59" y="0"/>
                        </a:moveTo>
                        <a:cubicBezTo>
                          <a:pt x="36" y="39"/>
                          <a:pt x="16" y="82"/>
                          <a:pt x="0" y="126"/>
                        </a:cubicBezTo>
                        <a:cubicBezTo>
                          <a:pt x="33" y="155"/>
                          <a:pt x="70" y="180"/>
                          <a:pt x="106" y="208"/>
                        </a:cubicBezTo>
                        <a:cubicBezTo>
                          <a:pt x="123" y="176"/>
                          <a:pt x="143" y="146"/>
                          <a:pt x="167" y="118"/>
                        </a:cubicBezTo>
                        <a:cubicBezTo>
                          <a:pt x="134" y="78"/>
                          <a:pt x="97" y="39"/>
                          <a:pt x="59" y="0"/>
                        </a:cubicBezTo>
                      </a:path>
                    </a:pathLst>
                  </a:custGeom>
                  <a:grpFill/>
                  <a:ln w="9525">
                    <a:noFill/>
                  </a:ln>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6" name="任意多边形 3839"/>
                  <p:cNvSpPr/>
                  <p:nvPr/>
                </p:nvSpPr>
                <p:spPr>
                  <a:xfrm>
                    <a:off x="2428414" y="3942400"/>
                    <a:ext cx="76996" cy="100358"/>
                  </a:xfrm>
                  <a:custGeom>
                    <a:avLst/>
                    <a:gdLst/>
                    <a:ahLst/>
                    <a:cxnLst>
                      <a:cxn ang="0">
                        <a:pos x="52" y="0"/>
                      </a:cxn>
                      <a:cxn ang="0">
                        <a:pos x="0" y="61"/>
                      </a:cxn>
                      <a:cxn ang="0">
                        <a:pos x="64" y="132"/>
                      </a:cxn>
                      <a:cxn ang="0">
                        <a:pos x="101" y="102"/>
                      </a:cxn>
                      <a:cxn ang="0">
                        <a:pos x="52" y="0"/>
                      </a:cxn>
                    </a:cxnLst>
                    <a:rect l="0" t="0" r="0" b="0"/>
                    <a:pathLst>
                      <a:path w="182" h="235">
                        <a:moveTo>
                          <a:pt x="92" y="0"/>
                        </a:moveTo>
                        <a:cubicBezTo>
                          <a:pt x="56" y="33"/>
                          <a:pt x="27" y="69"/>
                          <a:pt x="0" y="108"/>
                        </a:cubicBezTo>
                        <a:cubicBezTo>
                          <a:pt x="38" y="148"/>
                          <a:pt x="78" y="190"/>
                          <a:pt x="114" y="234"/>
                        </a:cubicBezTo>
                        <a:cubicBezTo>
                          <a:pt x="134" y="214"/>
                          <a:pt x="157" y="196"/>
                          <a:pt x="181" y="181"/>
                        </a:cubicBezTo>
                        <a:cubicBezTo>
                          <a:pt x="151" y="122"/>
                          <a:pt x="123" y="61"/>
                          <a:pt x="92" y="0"/>
                        </a:cubicBezTo>
                      </a:path>
                    </a:pathLst>
                  </a:custGeom>
                  <a:grpFill/>
                  <a:ln w="9525">
                    <a:noFill/>
                  </a:ln>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7" name="任意多边形 3840"/>
                  <p:cNvSpPr/>
                  <p:nvPr/>
                </p:nvSpPr>
                <p:spPr>
                  <a:xfrm>
                    <a:off x="2481255" y="3899389"/>
                    <a:ext cx="65673" cy="110922"/>
                  </a:xfrm>
                  <a:custGeom>
                    <a:avLst/>
                    <a:gdLst/>
                    <a:ahLst/>
                    <a:cxnLst>
                      <a:cxn ang="0">
                        <a:pos x="61" y="0"/>
                      </a:cxn>
                      <a:cxn ang="0">
                        <a:pos x="0" y="39"/>
                      </a:cxn>
                      <a:cxn ang="0">
                        <a:pos x="52" y="146"/>
                      </a:cxn>
                      <a:cxn ang="0">
                        <a:pos x="86" y="133"/>
                      </a:cxn>
                      <a:cxn ang="0">
                        <a:pos x="61" y="0"/>
                      </a:cxn>
                    </a:cxnLst>
                    <a:rect l="0" t="0" r="0" b="0"/>
                    <a:pathLst>
                      <a:path w="155" h="261">
                        <a:moveTo>
                          <a:pt x="108" y="0"/>
                        </a:moveTo>
                        <a:cubicBezTo>
                          <a:pt x="70" y="20"/>
                          <a:pt x="33" y="43"/>
                          <a:pt x="0" y="70"/>
                        </a:cubicBezTo>
                        <a:cubicBezTo>
                          <a:pt x="33" y="132"/>
                          <a:pt x="63" y="196"/>
                          <a:pt x="92" y="260"/>
                        </a:cubicBezTo>
                        <a:cubicBezTo>
                          <a:pt x="112" y="250"/>
                          <a:pt x="133" y="242"/>
                          <a:pt x="154" y="236"/>
                        </a:cubicBezTo>
                        <a:cubicBezTo>
                          <a:pt x="140" y="158"/>
                          <a:pt x="125" y="79"/>
                          <a:pt x="108" y="0"/>
                        </a:cubicBezTo>
                      </a:path>
                    </a:pathLst>
                  </a:custGeom>
                  <a:grpFill/>
                  <a:ln w="9525">
                    <a:noFill/>
                  </a:ln>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8" name="任意多边形 3841"/>
                  <p:cNvSpPr/>
                  <p:nvPr/>
                </p:nvSpPr>
                <p:spPr>
                  <a:xfrm>
                    <a:off x="2546927" y="3870716"/>
                    <a:ext cx="81525" cy="126768"/>
                  </a:xfrm>
                  <a:custGeom>
                    <a:avLst/>
                    <a:gdLst/>
                    <a:ahLst/>
                    <a:cxnLst>
                      <a:cxn ang="0">
                        <a:pos x="107" y="0"/>
                      </a:cxn>
                      <a:cxn ang="0">
                        <a:pos x="0" y="26"/>
                      </a:cxn>
                      <a:cxn ang="0">
                        <a:pos x="28" y="167"/>
                      </a:cxn>
                      <a:cxn ang="0">
                        <a:pos x="63" y="164"/>
                      </a:cxn>
                      <a:cxn ang="0">
                        <a:pos x="83" y="165"/>
                      </a:cxn>
                      <a:cxn ang="0">
                        <a:pos x="107" y="0"/>
                      </a:cxn>
                    </a:cxnLst>
                    <a:rect l="0" t="0" r="0" b="0"/>
                    <a:pathLst>
                      <a:path w="191" h="294">
                        <a:moveTo>
                          <a:pt x="190" y="0"/>
                        </a:moveTo>
                        <a:cubicBezTo>
                          <a:pt x="123" y="5"/>
                          <a:pt x="61" y="20"/>
                          <a:pt x="0" y="45"/>
                        </a:cubicBezTo>
                        <a:cubicBezTo>
                          <a:pt x="17" y="128"/>
                          <a:pt x="33" y="210"/>
                          <a:pt x="50" y="293"/>
                        </a:cubicBezTo>
                        <a:cubicBezTo>
                          <a:pt x="70" y="288"/>
                          <a:pt x="89" y="287"/>
                          <a:pt x="111" y="287"/>
                        </a:cubicBezTo>
                        <a:cubicBezTo>
                          <a:pt x="123" y="287"/>
                          <a:pt x="134" y="287"/>
                          <a:pt x="147" y="288"/>
                        </a:cubicBezTo>
                        <a:cubicBezTo>
                          <a:pt x="162" y="193"/>
                          <a:pt x="173" y="97"/>
                          <a:pt x="190" y="0"/>
                        </a:cubicBezTo>
                      </a:path>
                    </a:pathLst>
                  </a:custGeom>
                  <a:grpFill/>
                  <a:ln w="9525">
                    <a:noFill/>
                  </a:ln>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9" name="任意多边形 3842"/>
                  <p:cNvSpPr/>
                  <p:nvPr/>
                </p:nvSpPr>
                <p:spPr>
                  <a:xfrm>
                    <a:off x="2697899" y="3899389"/>
                    <a:ext cx="173618" cy="190152"/>
                  </a:xfrm>
                  <a:custGeom>
                    <a:avLst/>
                    <a:gdLst/>
                    <a:ahLst/>
                    <a:cxnLst>
                      <a:cxn ang="0">
                        <a:pos x="63" y="251"/>
                      </a:cxn>
                      <a:cxn ang="0">
                        <a:pos x="229" y="133"/>
                      </a:cxn>
                      <a:cxn ang="0">
                        <a:pos x="89" y="0"/>
                      </a:cxn>
                      <a:cxn ang="0">
                        <a:pos x="0" y="175"/>
                      </a:cxn>
                      <a:cxn ang="0">
                        <a:pos x="63" y="251"/>
                      </a:cxn>
                    </a:cxnLst>
                    <a:rect l="0" t="0" r="0" b="0"/>
                    <a:pathLst>
                      <a:path w="407" h="446">
                        <a:moveTo>
                          <a:pt x="112" y="445"/>
                        </a:moveTo>
                        <a:cubicBezTo>
                          <a:pt x="210" y="375"/>
                          <a:pt x="305" y="302"/>
                          <a:pt x="406" y="235"/>
                        </a:cubicBezTo>
                        <a:cubicBezTo>
                          <a:pt x="344" y="135"/>
                          <a:pt x="259" y="54"/>
                          <a:pt x="157" y="0"/>
                        </a:cubicBezTo>
                        <a:cubicBezTo>
                          <a:pt x="108" y="104"/>
                          <a:pt x="50" y="205"/>
                          <a:pt x="0" y="309"/>
                        </a:cubicBezTo>
                        <a:cubicBezTo>
                          <a:pt x="44" y="347"/>
                          <a:pt x="83" y="395"/>
                          <a:pt x="112" y="445"/>
                        </a:cubicBezTo>
                      </a:path>
                    </a:pathLst>
                  </a:custGeom>
                  <a:grpFill/>
                  <a:ln w="9525">
                    <a:noFill/>
                  </a:ln>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0" name="任意多边形 3843"/>
                  <p:cNvSpPr/>
                  <p:nvPr/>
                </p:nvSpPr>
                <p:spPr>
                  <a:xfrm>
                    <a:off x="2754513" y="4016348"/>
                    <a:ext cx="173618" cy="188643"/>
                  </a:xfrm>
                  <a:custGeom>
                    <a:avLst/>
                    <a:gdLst/>
                    <a:ahLst/>
                    <a:cxnLst>
                      <a:cxn ang="0">
                        <a:pos x="168" y="0"/>
                      </a:cxn>
                      <a:cxn ang="0">
                        <a:pos x="0" y="119"/>
                      </a:cxn>
                      <a:cxn ang="0">
                        <a:pos x="26" y="242"/>
                      </a:cxn>
                      <a:cxn ang="0">
                        <a:pos x="26" y="249"/>
                      </a:cxn>
                      <a:cxn ang="0">
                        <a:pos x="222" y="249"/>
                      </a:cxn>
                      <a:cxn ang="0">
                        <a:pos x="168" y="0"/>
                      </a:cxn>
                    </a:cxnLst>
                    <a:rect l="0" t="0" r="0" b="0"/>
                    <a:pathLst>
                      <a:path w="406" h="443">
                        <a:moveTo>
                          <a:pt x="296" y="0"/>
                        </a:moveTo>
                        <a:cubicBezTo>
                          <a:pt x="193" y="67"/>
                          <a:pt x="99" y="140"/>
                          <a:pt x="0" y="210"/>
                        </a:cubicBezTo>
                        <a:cubicBezTo>
                          <a:pt x="30" y="277"/>
                          <a:pt x="46" y="350"/>
                          <a:pt x="46" y="429"/>
                        </a:cubicBezTo>
                        <a:cubicBezTo>
                          <a:pt x="46" y="434"/>
                          <a:pt x="46" y="437"/>
                          <a:pt x="46" y="442"/>
                        </a:cubicBezTo>
                        <a:lnTo>
                          <a:pt x="391" y="442"/>
                        </a:lnTo>
                        <a:cubicBezTo>
                          <a:pt x="397" y="407"/>
                          <a:pt x="405" y="186"/>
                          <a:pt x="296" y="0"/>
                        </a:cubicBezTo>
                      </a:path>
                    </a:pathLst>
                  </a:custGeom>
                  <a:grpFill/>
                  <a:ln w="9525">
                    <a:noFill/>
                  </a:ln>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1" name="任意多边形 3844"/>
                  <p:cNvSpPr/>
                  <p:nvPr/>
                </p:nvSpPr>
                <p:spPr>
                  <a:xfrm>
                    <a:off x="2628452" y="3869207"/>
                    <a:ext cx="120777" cy="150914"/>
                  </a:xfrm>
                  <a:custGeom>
                    <a:avLst/>
                    <a:gdLst/>
                    <a:ahLst/>
                    <a:cxnLst>
                      <a:cxn ang="0">
                        <a:pos x="159" y="28"/>
                      </a:cxn>
                      <a:cxn ang="0">
                        <a:pos x="26" y="0"/>
                      </a:cxn>
                      <a:cxn ang="0">
                        <a:pos x="0" y="170"/>
                      </a:cxn>
                      <a:cxn ang="0">
                        <a:pos x="72" y="199"/>
                      </a:cxn>
                      <a:cxn ang="0">
                        <a:pos x="159" y="28"/>
                      </a:cxn>
                    </a:cxnLst>
                    <a:rect l="0" t="0" r="0" b="0"/>
                    <a:pathLst>
                      <a:path w="282" h="352">
                        <a:moveTo>
                          <a:pt x="281" y="50"/>
                        </a:moveTo>
                        <a:cubicBezTo>
                          <a:pt x="208" y="18"/>
                          <a:pt x="130" y="0"/>
                          <a:pt x="46" y="0"/>
                        </a:cubicBezTo>
                        <a:cubicBezTo>
                          <a:pt x="29" y="99"/>
                          <a:pt x="17" y="200"/>
                          <a:pt x="0" y="299"/>
                        </a:cubicBezTo>
                        <a:cubicBezTo>
                          <a:pt x="45" y="308"/>
                          <a:pt x="88" y="327"/>
                          <a:pt x="127" y="351"/>
                        </a:cubicBezTo>
                        <a:cubicBezTo>
                          <a:pt x="177" y="249"/>
                          <a:pt x="235" y="151"/>
                          <a:pt x="281" y="50"/>
                        </a:cubicBezTo>
                      </a:path>
                    </a:pathLst>
                  </a:custGeom>
                  <a:grpFill/>
                  <a:ln w="9525">
                    <a:noFill/>
                  </a:ln>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2" name="任意多边形 3845"/>
                  <p:cNvSpPr/>
                  <p:nvPr/>
                </p:nvSpPr>
                <p:spPr>
                  <a:xfrm>
                    <a:off x="2500126" y="4088032"/>
                    <a:ext cx="160030" cy="235427"/>
                  </a:xfrm>
                  <a:custGeom>
                    <a:avLst/>
                    <a:gdLst/>
                    <a:ahLst/>
                    <a:cxnLst>
                      <a:cxn ang="0">
                        <a:pos x="210" y="3"/>
                      </a:cxn>
                      <a:cxn ang="0">
                        <a:pos x="211" y="0"/>
                      </a:cxn>
                      <a:cxn ang="0">
                        <a:pos x="210" y="3"/>
                      </a:cxn>
                      <a:cxn ang="0">
                        <a:pos x="209" y="5"/>
                      </a:cxn>
                      <a:cxn ang="0">
                        <a:pos x="210" y="4"/>
                      </a:cxn>
                      <a:cxn ang="0">
                        <a:pos x="210" y="3"/>
                      </a:cxn>
                      <a:cxn ang="0">
                        <a:pos x="209" y="5"/>
                      </a:cxn>
                      <a:cxn ang="0">
                        <a:pos x="196" y="34"/>
                      </a:cxn>
                      <a:cxn ang="0">
                        <a:pos x="89" y="265"/>
                      </a:cxn>
                      <a:cxn ang="0">
                        <a:pos x="87" y="274"/>
                      </a:cxn>
                      <a:cxn ang="0">
                        <a:pos x="49" y="310"/>
                      </a:cxn>
                      <a:cxn ang="0">
                        <a:pos x="5" y="280"/>
                      </a:cxn>
                      <a:cxn ang="0">
                        <a:pos x="25" y="232"/>
                      </a:cxn>
                      <a:cxn ang="0">
                        <a:pos x="33" y="225"/>
                      </a:cxn>
                      <a:cxn ang="0">
                        <a:pos x="209" y="5"/>
                      </a:cxn>
                      <a:cxn ang="0">
                        <a:pos x="196" y="34"/>
                      </a:cxn>
                    </a:cxnLst>
                    <a:rect l="0" t="0" r="0" b="0"/>
                    <a:pathLst>
                      <a:path w="377" h="552">
                        <a:moveTo>
                          <a:pt x="373" y="6"/>
                        </a:moveTo>
                        <a:cubicBezTo>
                          <a:pt x="374" y="2"/>
                          <a:pt x="375" y="1"/>
                          <a:pt x="376" y="0"/>
                        </a:cubicBezTo>
                        <a:cubicBezTo>
                          <a:pt x="375" y="2"/>
                          <a:pt x="374" y="4"/>
                          <a:pt x="373" y="6"/>
                        </a:cubicBezTo>
                        <a:close/>
                        <a:moveTo>
                          <a:pt x="372" y="9"/>
                        </a:moveTo>
                        <a:cubicBezTo>
                          <a:pt x="372" y="9"/>
                          <a:pt x="373" y="8"/>
                          <a:pt x="373" y="7"/>
                        </a:cubicBezTo>
                        <a:cubicBezTo>
                          <a:pt x="373" y="7"/>
                          <a:pt x="373" y="7"/>
                          <a:pt x="373" y="6"/>
                        </a:cubicBezTo>
                        <a:cubicBezTo>
                          <a:pt x="373" y="7"/>
                          <a:pt x="372" y="8"/>
                          <a:pt x="372" y="9"/>
                        </a:cubicBezTo>
                        <a:close/>
                        <a:moveTo>
                          <a:pt x="348" y="60"/>
                        </a:moveTo>
                        <a:cubicBezTo>
                          <a:pt x="286" y="196"/>
                          <a:pt x="221" y="333"/>
                          <a:pt x="159" y="468"/>
                        </a:cubicBezTo>
                        <a:cubicBezTo>
                          <a:pt x="157" y="473"/>
                          <a:pt x="154" y="477"/>
                          <a:pt x="154" y="484"/>
                        </a:cubicBezTo>
                        <a:cubicBezTo>
                          <a:pt x="148" y="519"/>
                          <a:pt x="121" y="546"/>
                          <a:pt x="87" y="549"/>
                        </a:cubicBezTo>
                        <a:cubicBezTo>
                          <a:pt x="50" y="551"/>
                          <a:pt x="18" y="529"/>
                          <a:pt x="9" y="495"/>
                        </a:cubicBezTo>
                        <a:cubicBezTo>
                          <a:pt x="0" y="463"/>
                          <a:pt x="15" y="428"/>
                          <a:pt x="45" y="410"/>
                        </a:cubicBezTo>
                        <a:cubicBezTo>
                          <a:pt x="50" y="406"/>
                          <a:pt x="54" y="404"/>
                          <a:pt x="59" y="398"/>
                        </a:cubicBezTo>
                        <a:cubicBezTo>
                          <a:pt x="163" y="269"/>
                          <a:pt x="268" y="138"/>
                          <a:pt x="372" y="9"/>
                        </a:cubicBezTo>
                        <a:cubicBezTo>
                          <a:pt x="364" y="26"/>
                          <a:pt x="355" y="43"/>
                          <a:pt x="348" y="60"/>
                        </a:cubicBezTo>
                        <a:close/>
                      </a:path>
                    </a:pathLst>
                  </a:custGeom>
                  <a:grpFill/>
                  <a:ln w="9525">
                    <a:noFill/>
                  </a:ln>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100" name="组合 99"/>
                <p:cNvGrpSpPr/>
                <p:nvPr/>
              </p:nvGrpSpPr>
              <p:grpSpPr>
                <a:xfrm>
                  <a:off x="11259531" y="2671196"/>
                  <a:ext cx="768585" cy="683653"/>
                  <a:chOff x="8563109" y="2706911"/>
                  <a:chExt cx="768585" cy="683653"/>
                </a:xfrm>
                <a:grpFill/>
              </p:grpSpPr>
              <p:sp>
                <p:nvSpPr>
                  <p:cNvPr id="101" name="任意多边形 3877"/>
                  <p:cNvSpPr/>
                  <p:nvPr/>
                </p:nvSpPr>
                <p:spPr>
                  <a:xfrm>
                    <a:off x="8678458" y="3344845"/>
                    <a:ext cx="236776" cy="45719"/>
                  </a:xfrm>
                  <a:custGeom>
                    <a:avLst/>
                    <a:gdLst/>
                    <a:ahLst/>
                    <a:cxnLst>
                      <a:cxn ang="0">
                        <a:pos x="427" y="34"/>
                      </a:cxn>
                      <a:cxn ang="0">
                        <a:pos x="17" y="34"/>
                      </a:cxn>
                      <a:cxn ang="0">
                        <a:pos x="0" y="17"/>
                      </a:cxn>
                      <a:cxn ang="0">
                        <a:pos x="17" y="0"/>
                      </a:cxn>
                      <a:cxn ang="0">
                        <a:pos x="427" y="0"/>
                      </a:cxn>
                      <a:cxn ang="0">
                        <a:pos x="444" y="17"/>
                      </a:cxn>
                      <a:cxn ang="0">
                        <a:pos x="427" y="34"/>
                      </a:cxn>
                    </a:cxnLst>
                    <a:rect l="0" t="0" r="0" b="0"/>
                    <a:pathLst>
                      <a:path w="784" h="61">
                        <a:moveTo>
                          <a:pt x="753" y="60"/>
                        </a:moveTo>
                        <a:lnTo>
                          <a:pt x="30" y="60"/>
                        </a:lnTo>
                        <a:cubicBezTo>
                          <a:pt x="14" y="60"/>
                          <a:pt x="0" y="46"/>
                          <a:pt x="0" y="30"/>
                        </a:cubicBezTo>
                        <a:cubicBezTo>
                          <a:pt x="0" y="14"/>
                          <a:pt x="14" y="0"/>
                          <a:pt x="30" y="0"/>
                        </a:cubicBezTo>
                        <a:lnTo>
                          <a:pt x="753" y="0"/>
                        </a:lnTo>
                        <a:cubicBezTo>
                          <a:pt x="769" y="0"/>
                          <a:pt x="783" y="14"/>
                          <a:pt x="783" y="30"/>
                        </a:cubicBezTo>
                        <a:cubicBezTo>
                          <a:pt x="783" y="47"/>
                          <a:pt x="772" y="60"/>
                          <a:pt x="753" y="60"/>
                        </a:cubicBezTo>
                      </a:path>
                    </a:pathLst>
                  </a:custGeom>
                  <a:grpFill/>
                  <a:ln w="9525">
                    <a:noFill/>
                  </a:ln>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02" name="任意多边形 3878"/>
                  <p:cNvSpPr/>
                  <p:nvPr/>
                </p:nvSpPr>
                <p:spPr>
                  <a:xfrm>
                    <a:off x="8563109" y="2706911"/>
                    <a:ext cx="768585" cy="561988"/>
                  </a:xfrm>
                  <a:custGeom>
                    <a:avLst/>
                    <a:gdLst>
                      <a:gd name="connsiteX0" fmla="*/ 6539 w 9994"/>
                      <a:gd name="connsiteY0" fmla="*/ 9992 h 9992"/>
                      <a:gd name="connsiteX1" fmla="*/ 434 w 9994"/>
                      <a:gd name="connsiteY1" fmla="*/ 9992 h 9992"/>
                      <a:gd name="connsiteX2" fmla="*/ 0 w 9994"/>
                      <a:gd name="connsiteY2" fmla="*/ 9399 h 9992"/>
                      <a:gd name="connsiteX3" fmla="*/ 0 w 9994"/>
                      <a:gd name="connsiteY3" fmla="*/ 593 h 9992"/>
                      <a:gd name="connsiteX4" fmla="*/ 434 w 9994"/>
                      <a:gd name="connsiteY4" fmla="*/ 0 h 9992"/>
                      <a:gd name="connsiteX5" fmla="*/ 9566 w 9994"/>
                      <a:gd name="connsiteY5" fmla="*/ 0 h 9992"/>
                      <a:gd name="connsiteX6" fmla="*/ 9994 w 9994"/>
                      <a:gd name="connsiteY6" fmla="*/ 593 h 9992"/>
                      <a:gd name="connsiteX7" fmla="*/ 9994 w 9994"/>
                      <a:gd name="connsiteY7" fmla="*/ 5316 h 9992"/>
                      <a:gd name="connsiteX8" fmla="*/ 9777 w 9994"/>
                      <a:gd name="connsiteY8" fmla="*/ 5612 h 9992"/>
                      <a:gd name="connsiteX9" fmla="*/ 9566 w 9994"/>
                      <a:gd name="connsiteY9" fmla="*/ 5316 h 9992"/>
                      <a:gd name="connsiteX10" fmla="*/ 9566 w 9994"/>
                      <a:gd name="connsiteY10" fmla="*/ 593 h 9992"/>
                      <a:gd name="connsiteX11" fmla="*/ 434 w 9994"/>
                      <a:gd name="connsiteY11" fmla="*/ 593 h 9992"/>
                      <a:gd name="connsiteX12" fmla="*/ 434 w 9994"/>
                      <a:gd name="connsiteY12" fmla="*/ 9399 h 9992"/>
                      <a:gd name="connsiteX13" fmla="*/ 6539 w 9994"/>
                      <a:gd name="connsiteY13" fmla="*/ 9399 h 9992"/>
                      <a:gd name="connsiteX14" fmla="*/ 4730 w 9994"/>
                      <a:gd name="connsiteY14" fmla="*/ 9696 h 9992"/>
                      <a:gd name="connsiteX15" fmla="*/ 6539 w 9994"/>
                      <a:gd name="connsiteY15" fmla="*/ 9992 h 9992"/>
                      <a:gd name="connsiteX0-1" fmla="*/ 6543 w 10000"/>
                      <a:gd name="connsiteY0-2" fmla="*/ 10000 h 10000"/>
                      <a:gd name="connsiteX1-3" fmla="*/ 434 w 10000"/>
                      <a:gd name="connsiteY1-4" fmla="*/ 10000 h 10000"/>
                      <a:gd name="connsiteX2-5" fmla="*/ 0 w 10000"/>
                      <a:gd name="connsiteY2-6" fmla="*/ 9407 h 10000"/>
                      <a:gd name="connsiteX3-7" fmla="*/ 0 w 10000"/>
                      <a:gd name="connsiteY3-8" fmla="*/ 593 h 10000"/>
                      <a:gd name="connsiteX4-9" fmla="*/ 434 w 10000"/>
                      <a:gd name="connsiteY4-10" fmla="*/ 0 h 10000"/>
                      <a:gd name="connsiteX5-11" fmla="*/ 9572 w 10000"/>
                      <a:gd name="connsiteY5-12" fmla="*/ 0 h 10000"/>
                      <a:gd name="connsiteX6-13" fmla="*/ 10000 w 10000"/>
                      <a:gd name="connsiteY6-14" fmla="*/ 593 h 10000"/>
                      <a:gd name="connsiteX7-15" fmla="*/ 10000 w 10000"/>
                      <a:gd name="connsiteY7-16" fmla="*/ 5320 h 10000"/>
                      <a:gd name="connsiteX8-17" fmla="*/ 9783 w 10000"/>
                      <a:gd name="connsiteY8-18" fmla="*/ 5616 h 10000"/>
                      <a:gd name="connsiteX9-19" fmla="*/ 9572 w 10000"/>
                      <a:gd name="connsiteY9-20" fmla="*/ 5320 h 10000"/>
                      <a:gd name="connsiteX10-21" fmla="*/ 9572 w 10000"/>
                      <a:gd name="connsiteY10-22" fmla="*/ 593 h 10000"/>
                      <a:gd name="connsiteX11-23" fmla="*/ 434 w 10000"/>
                      <a:gd name="connsiteY11-24" fmla="*/ 593 h 10000"/>
                      <a:gd name="connsiteX12-25" fmla="*/ 434 w 10000"/>
                      <a:gd name="connsiteY12-26" fmla="*/ 9407 h 10000"/>
                      <a:gd name="connsiteX13-27" fmla="*/ 4676 w 10000"/>
                      <a:gd name="connsiteY13-28" fmla="*/ 9407 h 10000"/>
                      <a:gd name="connsiteX14-29" fmla="*/ 4733 w 10000"/>
                      <a:gd name="connsiteY14-30" fmla="*/ 9704 h 10000"/>
                      <a:gd name="connsiteX15-31" fmla="*/ 6543 w 10000"/>
                      <a:gd name="connsiteY15-32" fmla="*/ 10000 h 10000"/>
                      <a:gd name="connsiteX0-33" fmla="*/ 6543 w 10000"/>
                      <a:gd name="connsiteY0-34" fmla="*/ 10000 h 10000"/>
                      <a:gd name="connsiteX1-35" fmla="*/ 434 w 10000"/>
                      <a:gd name="connsiteY1-36" fmla="*/ 10000 h 10000"/>
                      <a:gd name="connsiteX2-37" fmla="*/ 0 w 10000"/>
                      <a:gd name="connsiteY2-38" fmla="*/ 9407 h 10000"/>
                      <a:gd name="connsiteX3-39" fmla="*/ 0 w 10000"/>
                      <a:gd name="connsiteY3-40" fmla="*/ 593 h 10000"/>
                      <a:gd name="connsiteX4-41" fmla="*/ 434 w 10000"/>
                      <a:gd name="connsiteY4-42" fmla="*/ 0 h 10000"/>
                      <a:gd name="connsiteX5-43" fmla="*/ 9572 w 10000"/>
                      <a:gd name="connsiteY5-44" fmla="*/ 0 h 10000"/>
                      <a:gd name="connsiteX6-45" fmla="*/ 10000 w 10000"/>
                      <a:gd name="connsiteY6-46" fmla="*/ 593 h 10000"/>
                      <a:gd name="connsiteX7-47" fmla="*/ 10000 w 10000"/>
                      <a:gd name="connsiteY7-48" fmla="*/ 5320 h 10000"/>
                      <a:gd name="connsiteX8-49" fmla="*/ 9783 w 10000"/>
                      <a:gd name="connsiteY8-50" fmla="*/ 5616 h 10000"/>
                      <a:gd name="connsiteX9-51" fmla="*/ 9572 w 10000"/>
                      <a:gd name="connsiteY9-52" fmla="*/ 5320 h 10000"/>
                      <a:gd name="connsiteX10-53" fmla="*/ 9572 w 10000"/>
                      <a:gd name="connsiteY10-54" fmla="*/ 593 h 10000"/>
                      <a:gd name="connsiteX11-55" fmla="*/ 434 w 10000"/>
                      <a:gd name="connsiteY11-56" fmla="*/ 593 h 10000"/>
                      <a:gd name="connsiteX12-57" fmla="*/ 434 w 10000"/>
                      <a:gd name="connsiteY12-58" fmla="*/ 9407 h 10000"/>
                      <a:gd name="connsiteX13-59" fmla="*/ 4676 w 10000"/>
                      <a:gd name="connsiteY13-60" fmla="*/ 9407 h 10000"/>
                      <a:gd name="connsiteX14-61" fmla="*/ 4733 w 10000"/>
                      <a:gd name="connsiteY14-62" fmla="*/ 9704 h 10000"/>
                      <a:gd name="connsiteX15-63" fmla="*/ 4516 w 10000"/>
                      <a:gd name="connsiteY15-64" fmla="*/ 10000 h 10000"/>
                      <a:gd name="connsiteX0-65" fmla="*/ 4996 w 10000"/>
                      <a:gd name="connsiteY0-66" fmla="*/ 10000 h 10000"/>
                      <a:gd name="connsiteX1-67" fmla="*/ 434 w 10000"/>
                      <a:gd name="connsiteY1-68" fmla="*/ 10000 h 10000"/>
                      <a:gd name="connsiteX2-69" fmla="*/ 0 w 10000"/>
                      <a:gd name="connsiteY2-70" fmla="*/ 9407 h 10000"/>
                      <a:gd name="connsiteX3-71" fmla="*/ 0 w 10000"/>
                      <a:gd name="connsiteY3-72" fmla="*/ 593 h 10000"/>
                      <a:gd name="connsiteX4-73" fmla="*/ 434 w 10000"/>
                      <a:gd name="connsiteY4-74" fmla="*/ 0 h 10000"/>
                      <a:gd name="connsiteX5-75" fmla="*/ 9572 w 10000"/>
                      <a:gd name="connsiteY5-76" fmla="*/ 0 h 10000"/>
                      <a:gd name="connsiteX6-77" fmla="*/ 10000 w 10000"/>
                      <a:gd name="connsiteY6-78" fmla="*/ 593 h 10000"/>
                      <a:gd name="connsiteX7-79" fmla="*/ 10000 w 10000"/>
                      <a:gd name="connsiteY7-80" fmla="*/ 5320 h 10000"/>
                      <a:gd name="connsiteX8-81" fmla="*/ 9783 w 10000"/>
                      <a:gd name="connsiteY8-82" fmla="*/ 5616 h 10000"/>
                      <a:gd name="connsiteX9-83" fmla="*/ 9572 w 10000"/>
                      <a:gd name="connsiteY9-84" fmla="*/ 5320 h 10000"/>
                      <a:gd name="connsiteX10-85" fmla="*/ 9572 w 10000"/>
                      <a:gd name="connsiteY10-86" fmla="*/ 593 h 10000"/>
                      <a:gd name="connsiteX11-87" fmla="*/ 434 w 10000"/>
                      <a:gd name="connsiteY11-88" fmla="*/ 593 h 10000"/>
                      <a:gd name="connsiteX12-89" fmla="*/ 434 w 10000"/>
                      <a:gd name="connsiteY12-90" fmla="*/ 9407 h 10000"/>
                      <a:gd name="connsiteX13-91" fmla="*/ 4676 w 10000"/>
                      <a:gd name="connsiteY13-92" fmla="*/ 9407 h 10000"/>
                      <a:gd name="connsiteX14-93" fmla="*/ 4733 w 10000"/>
                      <a:gd name="connsiteY14-94" fmla="*/ 9704 h 10000"/>
                      <a:gd name="connsiteX15-95" fmla="*/ 4516 w 10000"/>
                      <a:gd name="connsiteY15-96" fmla="*/ 10000 h 10000"/>
                      <a:gd name="connsiteX0-97" fmla="*/ 4996 w 10000"/>
                      <a:gd name="connsiteY0-98" fmla="*/ 10000 h 10000"/>
                      <a:gd name="connsiteX1-99" fmla="*/ 434 w 10000"/>
                      <a:gd name="connsiteY1-100" fmla="*/ 10000 h 10000"/>
                      <a:gd name="connsiteX2-101" fmla="*/ 0 w 10000"/>
                      <a:gd name="connsiteY2-102" fmla="*/ 9407 h 10000"/>
                      <a:gd name="connsiteX3-103" fmla="*/ 0 w 10000"/>
                      <a:gd name="connsiteY3-104" fmla="*/ 593 h 10000"/>
                      <a:gd name="connsiteX4-105" fmla="*/ 434 w 10000"/>
                      <a:gd name="connsiteY4-106" fmla="*/ 0 h 10000"/>
                      <a:gd name="connsiteX5-107" fmla="*/ 9572 w 10000"/>
                      <a:gd name="connsiteY5-108" fmla="*/ 0 h 10000"/>
                      <a:gd name="connsiteX6-109" fmla="*/ 10000 w 10000"/>
                      <a:gd name="connsiteY6-110" fmla="*/ 593 h 10000"/>
                      <a:gd name="connsiteX7-111" fmla="*/ 10000 w 10000"/>
                      <a:gd name="connsiteY7-112" fmla="*/ 5320 h 10000"/>
                      <a:gd name="connsiteX8-113" fmla="*/ 9783 w 10000"/>
                      <a:gd name="connsiteY8-114" fmla="*/ 5616 h 10000"/>
                      <a:gd name="connsiteX9-115" fmla="*/ 9572 w 10000"/>
                      <a:gd name="connsiteY9-116" fmla="*/ 5320 h 10000"/>
                      <a:gd name="connsiteX10-117" fmla="*/ 9572 w 10000"/>
                      <a:gd name="connsiteY10-118" fmla="*/ 593 h 10000"/>
                      <a:gd name="connsiteX11-119" fmla="*/ 434 w 10000"/>
                      <a:gd name="connsiteY11-120" fmla="*/ 593 h 10000"/>
                      <a:gd name="connsiteX12-121" fmla="*/ 434 w 10000"/>
                      <a:gd name="connsiteY12-122" fmla="*/ 9407 h 10000"/>
                      <a:gd name="connsiteX13-123" fmla="*/ 4676 w 10000"/>
                      <a:gd name="connsiteY13-124" fmla="*/ 9407 h 10000"/>
                      <a:gd name="connsiteX14-125" fmla="*/ 4733 w 10000"/>
                      <a:gd name="connsiteY14-126" fmla="*/ 9704 h 10000"/>
                      <a:gd name="connsiteX15-127" fmla="*/ 4516 w 10000"/>
                      <a:gd name="connsiteY15-128" fmla="*/ 10000 h 10000"/>
                      <a:gd name="connsiteX0-129" fmla="*/ 4996 w 10000"/>
                      <a:gd name="connsiteY0-130" fmla="*/ 10000 h 10000"/>
                      <a:gd name="connsiteX1-131" fmla="*/ 434 w 10000"/>
                      <a:gd name="connsiteY1-132" fmla="*/ 10000 h 10000"/>
                      <a:gd name="connsiteX2-133" fmla="*/ 0 w 10000"/>
                      <a:gd name="connsiteY2-134" fmla="*/ 9407 h 10000"/>
                      <a:gd name="connsiteX3-135" fmla="*/ 0 w 10000"/>
                      <a:gd name="connsiteY3-136" fmla="*/ 593 h 10000"/>
                      <a:gd name="connsiteX4-137" fmla="*/ 434 w 10000"/>
                      <a:gd name="connsiteY4-138" fmla="*/ 0 h 10000"/>
                      <a:gd name="connsiteX5-139" fmla="*/ 9572 w 10000"/>
                      <a:gd name="connsiteY5-140" fmla="*/ 0 h 10000"/>
                      <a:gd name="connsiteX6-141" fmla="*/ 10000 w 10000"/>
                      <a:gd name="connsiteY6-142" fmla="*/ 593 h 10000"/>
                      <a:gd name="connsiteX7-143" fmla="*/ 10000 w 10000"/>
                      <a:gd name="connsiteY7-144" fmla="*/ 5320 h 10000"/>
                      <a:gd name="connsiteX8-145" fmla="*/ 9783 w 10000"/>
                      <a:gd name="connsiteY8-146" fmla="*/ 6421 h 10000"/>
                      <a:gd name="connsiteX9-147" fmla="*/ 9572 w 10000"/>
                      <a:gd name="connsiteY9-148" fmla="*/ 5320 h 10000"/>
                      <a:gd name="connsiteX10-149" fmla="*/ 9572 w 10000"/>
                      <a:gd name="connsiteY10-150" fmla="*/ 593 h 10000"/>
                      <a:gd name="connsiteX11-151" fmla="*/ 434 w 10000"/>
                      <a:gd name="connsiteY11-152" fmla="*/ 593 h 10000"/>
                      <a:gd name="connsiteX12-153" fmla="*/ 434 w 10000"/>
                      <a:gd name="connsiteY12-154" fmla="*/ 9407 h 10000"/>
                      <a:gd name="connsiteX13-155" fmla="*/ 4676 w 10000"/>
                      <a:gd name="connsiteY13-156" fmla="*/ 9407 h 10000"/>
                      <a:gd name="connsiteX14-157" fmla="*/ 4733 w 10000"/>
                      <a:gd name="connsiteY14-158" fmla="*/ 9704 h 10000"/>
                      <a:gd name="connsiteX15-159" fmla="*/ 4516 w 10000"/>
                      <a:gd name="connsiteY15-160" fmla="*/ 10000 h 10000"/>
                      <a:gd name="connsiteX0-161" fmla="*/ 4996 w 10000"/>
                      <a:gd name="connsiteY0-162" fmla="*/ 10000 h 10000"/>
                      <a:gd name="connsiteX1-163" fmla="*/ 434 w 10000"/>
                      <a:gd name="connsiteY1-164" fmla="*/ 10000 h 10000"/>
                      <a:gd name="connsiteX2-165" fmla="*/ 0 w 10000"/>
                      <a:gd name="connsiteY2-166" fmla="*/ 9407 h 10000"/>
                      <a:gd name="connsiteX3-167" fmla="*/ 0 w 10000"/>
                      <a:gd name="connsiteY3-168" fmla="*/ 593 h 10000"/>
                      <a:gd name="connsiteX4-169" fmla="*/ 434 w 10000"/>
                      <a:gd name="connsiteY4-170" fmla="*/ 0 h 10000"/>
                      <a:gd name="connsiteX5-171" fmla="*/ 9572 w 10000"/>
                      <a:gd name="connsiteY5-172" fmla="*/ 0 h 10000"/>
                      <a:gd name="connsiteX6-173" fmla="*/ 10000 w 10000"/>
                      <a:gd name="connsiteY6-174" fmla="*/ 593 h 10000"/>
                      <a:gd name="connsiteX7-175" fmla="*/ 10000 w 10000"/>
                      <a:gd name="connsiteY7-176" fmla="*/ 5320 h 10000"/>
                      <a:gd name="connsiteX8-177" fmla="*/ 9783 w 10000"/>
                      <a:gd name="connsiteY8-178" fmla="*/ 6421 h 10000"/>
                      <a:gd name="connsiteX9-179" fmla="*/ 9572 w 10000"/>
                      <a:gd name="connsiteY9-180" fmla="*/ 5871 h 10000"/>
                      <a:gd name="connsiteX10-181" fmla="*/ 9572 w 10000"/>
                      <a:gd name="connsiteY10-182" fmla="*/ 593 h 10000"/>
                      <a:gd name="connsiteX11-183" fmla="*/ 434 w 10000"/>
                      <a:gd name="connsiteY11-184" fmla="*/ 593 h 10000"/>
                      <a:gd name="connsiteX12-185" fmla="*/ 434 w 10000"/>
                      <a:gd name="connsiteY12-186" fmla="*/ 9407 h 10000"/>
                      <a:gd name="connsiteX13-187" fmla="*/ 4676 w 10000"/>
                      <a:gd name="connsiteY13-188" fmla="*/ 9407 h 10000"/>
                      <a:gd name="connsiteX14-189" fmla="*/ 4733 w 10000"/>
                      <a:gd name="connsiteY14-190" fmla="*/ 9704 h 10000"/>
                      <a:gd name="connsiteX15-191" fmla="*/ 4516 w 10000"/>
                      <a:gd name="connsiteY15-192" fmla="*/ 10000 h 10000"/>
                      <a:gd name="connsiteX0-193" fmla="*/ 4996 w 10000"/>
                      <a:gd name="connsiteY0-194" fmla="*/ 10000 h 10000"/>
                      <a:gd name="connsiteX1-195" fmla="*/ 434 w 10000"/>
                      <a:gd name="connsiteY1-196" fmla="*/ 10000 h 10000"/>
                      <a:gd name="connsiteX2-197" fmla="*/ 0 w 10000"/>
                      <a:gd name="connsiteY2-198" fmla="*/ 9407 h 10000"/>
                      <a:gd name="connsiteX3-199" fmla="*/ 0 w 10000"/>
                      <a:gd name="connsiteY3-200" fmla="*/ 593 h 10000"/>
                      <a:gd name="connsiteX4-201" fmla="*/ 434 w 10000"/>
                      <a:gd name="connsiteY4-202" fmla="*/ 0 h 10000"/>
                      <a:gd name="connsiteX5-203" fmla="*/ 9572 w 10000"/>
                      <a:gd name="connsiteY5-204" fmla="*/ 0 h 10000"/>
                      <a:gd name="connsiteX6-205" fmla="*/ 10000 w 10000"/>
                      <a:gd name="connsiteY6-206" fmla="*/ 593 h 10000"/>
                      <a:gd name="connsiteX7-207" fmla="*/ 10000 w 10000"/>
                      <a:gd name="connsiteY7-208" fmla="*/ 5871 h 10000"/>
                      <a:gd name="connsiteX8-209" fmla="*/ 9783 w 10000"/>
                      <a:gd name="connsiteY8-210" fmla="*/ 6421 h 10000"/>
                      <a:gd name="connsiteX9-211" fmla="*/ 9572 w 10000"/>
                      <a:gd name="connsiteY9-212" fmla="*/ 5871 h 10000"/>
                      <a:gd name="connsiteX10-213" fmla="*/ 9572 w 10000"/>
                      <a:gd name="connsiteY10-214" fmla="*/ 593 h 10000"/>
                      <a:gd name="connsiteX11-215" fmla="*/ 434 w 10000"/>
                      <a:gd name="connsiteY11-216" fmla="*/ 593 h 10000"/>
                      <a:gd name="connsiteX12-217" fmla="*/ 434 w 10000"/>
                      <a:gd name="connsiteY12-218" fmla="*/ 9407 h 10000"/>
                      <a:gd name="connsiteX13-219" fmla="*/ 4676 w 10000"/>
                      <a:gd name="connsiteY13-220" fmla="*/ 9407 h 10000"/>
                      <a:gd name="connsiteX14-221" fmla="*/ 4733 w 10000"/>
                      <a:gd name="connsiteY14-222" fmla="*/ 9704 h 10000"/>
                      <a:gd name="connsiteX15-223" fmla="*/ 4516 w 10000"/>
                      <a:gd name="connsiteY15-224" fmla="*/ 10000 h 10000"/>
                      <a:gd name="connsiteX0-225" fmla="*/ 4996 w 10000"/>
                      <a:gd name="connsiteY0-226" fmla="*/ 10000 h 10000"/>
                      <a:gd name="connsiteX1-227" fmla="*/ 434 w 10000"/>
                      <a:gd name="connsiteY1-228" fmla="*/ 10000 h 10000"/>
                      <a:gd name="connsiteX2-229" fmla="*/ 0 w 10000"/>
                      <a:gd name="connsiteY2-230" fmla="*/ 9407 h 10000"/>
                      <a:gd name="connsiteX3-231" fmla="*/ 0 w 10000"/>
                      <a:gd name="connsiteY3-232" fmla="*/ 593 h 10000"/>
                      <a:gd name="connsiteX4-233" fmla="*/ 434 w 10000"/>
                      <a:gd name="connsiteY4-234" fmla="*/ 0 h 10000"/>
                      <a:gd name="connsiteX5-235" fmla="*/ 9572 w 10000"/>
                      <a:gd name="connsiteY5-236" fmla="*/ 0 h 10000"/>
                      <a:gd name="connsiteX6-237" fmla="*/ 10000 w 10000"/>
                      <a:gd name="connsiteY6-238" fmla="*/ 593 h 10000"/>
                      <a:gd name="connsiteX7-239" fmla="*/ 10000 w 10000"/>
                      <a:gd name="connsiteY7-240" fmla="*/ 5871 h 10000"/>
                      <a:gd name="connsiteX8-241" fmla="*/ 9783 w 10000"/>
                      <a:gd name="connsiteY8-242" fmla="*/ 6421 h 10000"/>
                      <a:gd name="connsiteX9-243" fmla="*/ 9572 w 10000"/>
                      <a:gd name="connsiteY9-244" fmla="*/ 6083 h 10000"/>
                      <a:gd name="connsiteX10-245" fmla="*/ 9572 w 10000"/>
                      <a:gd name="connsiteY10-246" fmla="*/ 593 h 10000"/>
                      <a:gd name="connsiteX11-247" fmla="*/ 434 w 10000"/>
                      <a:gd name="connsiteY11-248" fmla="*/ 593 h 10000"/>
                      <a:gd name="connsiteX12-249" fmla="*/ 434 w 10000"/>
                      <a:gd name="connsiteY12-250" fmla="*/ 9407 h 10000"/>
                      <a:gd name="connsiteX13-251" fmla="*/ 4676 w 10000"/>
                      <a:gd name="connsiteY13-252" fmla="*/ 9407 h 10000"/>
                      <a:gd name="connsiteX14-253" fmla="*/ 4733 w 10000"/>
                      <a:gd name="connsiteY14-254" fmla="*/ 9704 h 10000"/>
                      <a:gd name="connsiteX15-255" fmla="*/ 4516 w 10000"/>
                      <a:gd name="connsiteY15-256" fmla="*/ 10000 h 10000"/>
                      <a:gd name="connsiteX0-257" fmla="*/ 4996 w 10000"/>
                      <a:gd name="connsiteY0-258" fmla="*/ 10000 h 10000"/>
                      <a:gd name="connsiteX1-259" fmla="*/ 434 w 10000"/>
                      <a:gd name="connsiteY1-260" fmla="*/ 10000 h 10000"/>
                      <a:gd name="connsiteX2-261" fmla="*/ 0 w 10000"/>
                      <a:gd name="connsiteY2-262" fmla="*/ 9407 h 10000"/>
                      <a:gd name="connsiteX3-263" fmla="*/ 0 w 10000"/>
                      <a:gd name="connsiteY3-264" fmla="*/ 593 h 10000"/>
                      <a:gd name="connsiteX4-265" fmla="*/ 434 w 10000"/>
                      <a:gd name="connsiteY4-266" fmla="*/ 0 h 10000"/>
                      <a:gd name="connsiteX5-267" fmla="*/ 9572 w 10000"/>
                      <a:gd name="connsiteY5-268" fmla="*/ 0 h 10000"/>
                      <a:gd name="connsiteX6-269" fmla="*/ 10000 w 10000"/>
                      <a:gd name="connsiteY6-270" fmla="*/ 593 h 10000"/>
                      <a:gd name="connsiteX7-271" fmla="*/ 10000 w 10000"/>
                      <a:gd name="connsiteY7-272" fmla="*/ 6040 h 10000"/>
                      <a:gd name="connsiteX8-273" fmla="*/ 9783 w 10000"/>
                      <a:gd name="connsiteY8-274" fmla="*/ 6421 h 10000"/>
                      <a:gd name="connsiteX9-275" fmla="*/ 9572 w 10000"/>
                      <a:gd name="connsiteY9-276" fmla="*/ 6083 h 10000"/>
                      <a:gd name="connsiteX10-277" fmla="*/ 9572 w 10000"/>
                      <a:gd name="connsiteY10-278" fmla="*/ 593 h 10000"/>
                      <a:gd name="connsiteX11-279" fmla="*/ 434 w 10000"/>
                      <a:gd name="connsiteY11-280" fmla="*/ 593 h 10000"/>
                      <a:gd name="connsiteX12-281" fmla="*/ 434 w 10000"/>
                      <a:gd name="connsiteY12-282" fmla="*/ 9407 h 10000"/>
                      <a:gd name="connsiteX13-283" fmla="*/ 4676 w 10000"/>
                      <a:gd name="connsiteY13-284" fmla="*/ 9407 h 10000"/>
                      <a:gd name="connsiteX14-285" fmla="*/ 4733 w 10000"/>
                      <a:gd name="connsiteY14-286" fmla="*/ 9704 h 10000"/>
                      <a:gd name="connsiteX15-287" fmla="*/ 4516 w 10000"/>
                      <a:gd name="connsiteY15-288" fmla="*/ 10000 h 10000"/>
                      <a:gd name="connsiteX0-289" fmla="*/ 4996 w 10000"/>
                      <a:gd name="connsiteY0-290" fmla="*/ 10000 h 10000"/>
                      <a:gd name="connsiteX1-291" fmla="*/ 434 w 10000"/>
                      <a:gd name="connsiteY1-292" fmla="*/ 10000 h 10000"/>
                      <a:gd name="connsiteX2-293" fmla="*/ 0 w 10000"/>
                      <a:gd name="connsiteY2-294" fmla="*/ 9407 h 10000"/>
                      <a:gd name="connsiteX3-295" fmla="*/ 0 w 10000"/>
                      <a:gd name="connsiteY3-296" fmla="*/ 593 h 10000"/>
                      <a:gd name="connsiteX4-297" fmla="*/ 434 w 10000"/>
                      <a:gd name="connsiteY4-298" fmla="*/ 0 h 10000"/>
                      <a:gd name="connsiteX5-299" fmla="*/ 9572 w 10000"/>
                      <a:gd name="connsiteY5-300" fmla="*/ 0 h 10000"/>
                      <a:gd name="connsiteX6-301" fmla="*/ 10000 w 10000"/>
                      <a:gd name="connsiteY6-302" fmla="*/ 593 h 10000"/>
                      <a:gd name="connsiteX7-303" fmla="*/ 10000 w 10000"/>
                      <a:gd name="connsiteY7-304" fmla="*/ 6040 h 10000"/>
                      <a:gd name="connsiteX8-305" fmla="*/ 9783 w 10000"/>
                      <a:gd name="connsiteY8-306" fmla="*/ 6421 h 10000"/>
                      <a:gd name="connsiteX9-307" fmla="*/ 9572 w 10000"/>
                      <a:gd name="connsiteY9-308" fmla="*/ 6083 h 10000"/>
                      <a:gd name="connsiteX10-309" fmla="*/ 9572 w 10000"/>
                      <a:gd name="connsiteY10-310" fmla="*/ 593 h 10000"/>
                      <a:gd name="connsiteX11-311" fmla="*/ 434 w 10000"/>
                      <a:gd name="connsiteY11-312" fmla="*/ 593 h 10000"/>
                      <a:gd name="connsiteX12-313" fmla="*/ 434 w 10000"/>
                      <a:gd name="connsiteY12-314" fmla="*/ 9407 h 10000"/>
                      <a:gd name="connsiteX13-315" fmla="*/ 4676 w 10000"/>
                      <a:gd name="connsiteY13-316" fmla="*/ 9407 h 10000"/>
                      <a:gd name="connsiteX14-317" fmla="*/ 4857 w 10000"/>
                      <a:gd name="connsiteY14-318" fmla="*/ 9662 h 10000"/>
                      <a:gd name="connsiteX15-319" fmla="*/ 4516 w 10000"/>
                      <a:gd name="connsiteY15-320" fmla="*/ 10000 h 10000"/>
                      <a:gd name="connsiteX0-321" fmla="*/ 4996 w 10000"/>
                      <a:gd name="connsiteY0-322" fmla="*/ 10000 h 10042"/>
                      <a:gd name="connsiteX1-323" fmla="*/ 434 w 10000"/>
                      <a:gd name="connsiteY1-324" fmla="*/ 10000 h 10042"/>
                      <a:gd name="connsiteX2-325" fmla="*/ 0 w 10000"/>
                      <a:gd name="connsiteY2-326" fmla="*/ 9407 h 10042"/>
                      <a:gd name="connsiteX3-327" fmla="*/ 0 w 10000"/>
                      <a:gd name="connsiteY3-328" fmla="*/ 593 h 10042"/>
                      <a:gd name="connsiteX4-329" fmla="*/ 434 w 10000"/>
                      <a:gd name="connsiteY4-330" fmla="*/ 0 h 10042"/>
                      <a:gd name="connsiteX5-331" fmla="*/ 9572 w 10000"/>
                      <a:gd name="connsiteY5-332" fmla="*/ 0 h 10042"/>
                      <a:gd name="connsiteX6-333" fmla="*/ 10000 w 10000"/>
                      <a:gd name="connsiteY6-334" fmla="*/ 593 h 10042"/>
                      <a:gd name="connsiteX7-335" fmla="*/ 10000 w 10000"/>
                      <a:gd name="connsiteY7-336" fmla="*/ 6040 h 10042"/>
                      <a:gd name="connsiteX8-337" fmla="*/ 9783 w 10000"/>
                      <a:gd name="connsiteY8-338" fmla="*/ 6421 h 10042"/>
                      <a:gd name="connsiteX9-339" fmla="*/ 9572 w 10000"/>
                      <a:gd name="connsiteY9-340" fmla="*/ 6083 h 10042"/>
                      <a:gd name="connsiteX10-341" fmla="*/ 9572 w 10000"/>
                      <a:gd name="connsiteY10-342" fmla="*/ 593 h 10042"/>
                      <a:gd name="connsiteX11-343" fmla="*/ 434 w 10000"/>
                      <a:gd name="connsiteY11-344" fmla="*/ 593 h 10042"/>
                      <a:gd name="connsiteX12-345" fmla="*/ 434 w 10000"/>
                      <a:gd name="connsiteY12-346" fmla="*/ 9407 h 10042"/>
                      <a:gd name="connsiteX13-347" fmla="*/ 4676 w 10000"/>
                      <a:gd name="connsiteY13-348" fmla="*/ 9407 h 10042"/>
                      <a:gd name="connsiteX14-349" fmla="*/ 5786 w 10000"/>
                      <a:gd name="connsiteY14-350" fmla="*/ 9959 h 10042"/>
                      <a:gd name="connsiteX15-351" fmla="*/ 4516 w 10000"/>
                      <a:gd name="connsiteY15-352" fmla="*/ 10000 h 10042"/>
                      <a:gd name="connsiteX0-353" fmla="*/ 4996 w 10000"/>
                      <a:gd name="connsiteY0-354" fmla="*/ 10000 h 10678"/>
                      <a:gd name="connsiteX1-355" fmla="*/ 434 w 10000"/>
                      <a:gd name="connsiteY1-356" fmla="*/ 10000 h 10678"/>
                      <a:gd name="connsiteX2-357" fmla="*/ 0 w 10000"/>
                      <a:gd name="connsiteY2-358" fmla="*/ 9407 h 10678"/>
                      <a:gd name="connsiteX3-359" fmla="*/ 0 w 10000"/>
                      <a:gd name="connsiteY3-360" fmla="*/ 593 h 10678"/>
                      <a:gd name="connsiteX4-361" fmla="*/ 434 w 10000"/>
                      <a:gd name="connsiteY4-362" fmla="*/ 0 h 10678"/>
                      <a:gd name="connsiteX5-363" fmla="*/ 9572 w 10000"/>
                      <a:gd name="connsiteY5-364" fmla="*/ 0 h 10678"/>
                      <a:gd name="connsiteX6-365" fmla="*/ 10000 w 10000"/>
                      <a:gd name="connsiteY6-366" fmla="*/ 593 h 10678"/>
                      <a:gd name="connsiteX7-367" fmla="*/ 10000 w 10000"/>
                      <a:gd name="connsiteY7-368" fmla="*/ 6040 h 10678"/>
                      <a:gd name="connsiteX8-369" fmla="*/ 9783 w 10000"/>
                      <a:gd name="connsiteY8-370" fmla="*/ 6421 h 10678"/>
                      <a:gd name="connsiteX9-371" fmla="*/ 9572 w 10000"/>
                      <a:gd name="connsiteY9-372" fmla="*/ 6083 h 10678"/>
                      <a:gd name="connsiteX10-373" fmla="*/ 9572 w 10000"/>
                      <a:gd name="connsiteY10-374" fmla="*/ 593 h 10678"/>
                      <a:gd name="connsiteX11-375" fmla="*/ 434 w 10000"/>
                      <a:gd name="connsiteY11-376" fmla="*/ 593 h 10678"/>
                      <a:gd name="connsiteX12-377" fmla="*/ 434 w 10000"/>
                      <a:gd name="connsiteY12-378" fmla="*/ 9407 h 10678"/>
                      <a:gd name="connsiteX13-379" fmla="*/ 4676 w 10000"/>
                      <a:gd name="connsiteY13-380" fmla="*/ 9407 h 10678"/>
                      <a:gd name="connsiteX14-381" fmla="*/ 5786 w 10000"/>
                      <a:gd name="connsiteY14-382" fmla="*/ 9959 h 10678"/>
                      <a:gd name="connsiteX15-383" fmla="*/ 4578 w 10000"/>
                      <a:gd name="connsiteY15-384" fmla="*/ 10678 h 10678"/>
                      <a:gd name="connsiteX0-385" fmla="*/ 4996 w 10000"/>
                      <a:gd name="connsiteY0-386" fmla="*/ 10000 h 10000"/>
                      <a:gd name="connsiteX1-387" fmla="*/ 434 w 10000"/>
                      <a:gd name="connsiteY1-388" fmla="*/ 10000 h 10000"/>
                      <a:gd name="connsiteX2-389" fmla="*/ 0 w 10000"/>
                      <a:gd name="connsiteY2-390" fmla="*/ 9407 h 10000"/>
                      <a:gd name="connsiteX3-391" fmla="*/ 0 w 10000"/>
                      <a:gd name="connsiteY3-392" fmla="*/ 593 h 10000"/>
                      <a:gd name="connsiteX4-393" fmla="*/ 434 w 10000"/>
                      <a:gd name="connsiteY4-394" fmla="*/ 0 h 10000"/>
                      <a:gd name="connsiteX5-395" fmla="*/ 9572 w 10000"/>
                      <a:gd name="connsiteY5-396" fmla="*/ 0 h 10000"/>
                      <a:gd name="connsiteX6-397" fmla="*/ 10000 w 10000"/>
                      <a:gd name="connsiteY6-398" fmla="*/ 593 h 10000"/>
                      <a:gd name="connsiteX7-399" fmla="*/ 10000 w 10000"/>
                      <a:gd name="connsiteY7-400" fmla="*/ 6040 h 10000"/>
                      <a:gd name="connsiteX8-401" fmla="*/ 9783 w 10000"/>
                      <a:gd name="connsiteY8-402" fmla="*/ 6421 h 10000"/>
                      <a:gd name="connsiteX9-403" fmla="*/ 9572 w 10000"/>
                      <a:gd name="connsiteY9-404" fmla="*/ 6083 h 10000"/>
                      <a:gd name="connsiteX10-405" fmla="*/ 9572 w 10000"/>
                      <a:gd name="connsiteY10-406" fmla="*/ 593 h 10000"/>
                      <a:gd name="connsiteX11-407" fmla="*/ 434 w 10000"/>
                      <a:gd name="connsiteY11-408" fmla="*/ 593 h 10000"/>
                      <a:gd name="connsiteX12-409" fmla="*/ 434 w 10000"/>
                      <a:gd name="connsiteY12-410" fmla="*/ 9407 h 10000"/>
                      <a:gd name="connsiteX13-411" fmla="*/ 4676 w 10000"/>
                      <a:gd name="connsiteY13-412" fmla="*/ 9407 h 10000"/>
                      <a:gd name="connsiteX14-413" fmla="*/ 5786 w 10000"/>
                      <a:gd name="connsiteY14-414" fmla="*/ 9959 h 10000"/>
                      <a:gd name="connsiteX0-415" fmla="*/ 4717 w 10000"/>
                      <a:gd name="connsiteY0-416" fmla="*/ 10000 h 10000"/>
                      <a:gd name="connsiteX1-417" fmla="*/ 434 w 10000"/>
                      <a:gd name="connsiteY1-418" fmla="*/ 10000 h 10000"/>
                      <a:gd name="connsiteX2-419" fmla="*/ 0 w 10000"/>
                      <a:gd name="connsiteY2-420" fmla="*/ 9407 h 10000"/>
                      <a:gd name="connsiteX3-421" fmla="*/ 0 w 10000"/>
                      <a:gd name="connsiteY3-422" fmla="*/ 593 h 10000"/>
                      <a:gd name="connsiteX4-423" fmla="*/ 434 w 10000"/>
                      <a:gd name="connsiteY4-424" fmla="*/ 0 h 10000"/>
                      <a:gd name="connsiteX5-425" fmla="*/ 9572 w 10000"/>
                      <a:gd name="connsiteY5-426" fmla="*/ 0 h 10000"/>
                      <a:gd name="connsiteX6-427" fmla="*/ 10000 w 10000"/>
                      <a:gd name="connsiteY6-428" fmla="*/ 593 h 10000"/>
                      <a:gd name="connsiteX7-429" fmla="*/ 10000 w 10000"/>
                      <a:gd name="connsiteY7-430" fmla="*/ 6040 h 10000"/>
                      <a:gd name="connsiteX8-431" fmla="*/ 9783 w 10000"/>
                      <a:gd name="connsiteY8-432" fmla="*/ 6421 h 10000"/>
                      <a:gd name="connsiteX9-433" fmla="*/ 9572 w 10000"/>
                      <a:gd name="connsiteY9-434" fmla="*/ 6083 h 10000"/>
                      <a:gd name="connsiteX10-435" fmla="*/ 9572 w 10000"/>
                      <a:gd name="connsiteY10-436" fmla="*/ 593 h 10000"/>
                      <a:gd name="connsiteX11-437" fmla="*/ 434 w 10000"/>
                      <a:gd name="connsiteY11-438" fmla="*/ 593 h 10000"/>
                      <a:gd name="connsiteX12-439" fmla="*/ 434 w 10000"/>
                      <a:gd name="connsiteY12-440" fmla="*/ 9407 h 10000"/>
                      <a:gd name="connsiteX13-441" fmla="*/ 4676 w 10000"/>
                      <a:gd name="connsiteY13-442" fmla="*/ 9407 h 10000"/>
                      <a:gd name="connsiteX14-443" fmla="*/ 5786 w 10000"/>
                      <a:gd name="connsiteY14-444" fmla="*/ 9959 h 10000"/>
                      <a:gd name="connsiteX0-445" fmla="*/ 4717 w 10000"/>
                      <a:gd name="connsiteY0-446" fmla="*/ 10000 h 10000"/>
                      <a:gd name="connsiteX1-447" fmla="*/ 434 w 10000"/>
                      <a:gd name="connsiteY1-448" fmla="*/ 10000 h 10000"/>
                      <a:gd name="connsiteX2-449" fmla="*/ 0 w 10000"/>
                      <a:gd name="connsiteY2-450" fmla="*/ 9407 h 10000"/>
                      <a:gd name="connsiteX3-451" fmla="*/ 0 w 10000"/>
                      <a:gd name="connsiteY3-452" fmla="*/ 593 h 10000"/>
                      <a:gd name="connsiteX4-453" fmla="*/ 434 w 10000"/>
                      <a:gd name="connsiteY4-454" fmla="*/ 0 h 10000"/>
                      <a:gd name="connsiteX5-455" fmla="*/ 9572 w 10000"/>
                      <a:gd name="connsiteY5-456" fmla="*/ 0 h 10000"/>
                      <a:gd name="connsiteX6-457" fmla="*/ 10000 w 10000"/>
                      <a:gd name="connsiteY6-458" fmla="*/ 593 h 10000"/>
                      <a:gd name="connsiteX7-459" fmla="*/ 10000 w 10000"/>
                      <a:gd name="connsiteY7-460" fmla="*/ 6040 h 10000"/>
                      <a:gd name="connsiteX8-461" fmla="*/ 9783 w 10000"/>
                      <a:gd name="connsiteY8-462" fmla="*/ 6421 h 10000"/>
                      <a:gd name="connsiteX9-463" fmla="*/ 9572 w 10000"/>
                      <a:gd name="connsiteY9-464" fmla="*/ 6083 h 10000"/>
                      <a:gd name="connsiteX10-465" fmla="*/ 9572 w 10000"/>
                      <a:gd name="connsiteY10-466" fmla="*/ 593 h 10000"/>
                      <a:gd name="connsiteX11-467" fmla="*/ 434 w 10000"/>
                      <a:gd name="connsiteY11-468" fmla="*/ 593 h 10000"/>
                      <a:gd name="connsiteX12-469" fmla="*/ 434 w 10000"/>
                      <a:gd name="connsiteY12-470" fmla="*/ 9407 h 10000"/>
                      <a:gd name="connsiteX13-471" fmla="*/ 4676 w 10000"/>
                      <a:gd name="connsiteY13-472" fmla="*/ 9407 h 10000"/>
                      <a:gd name="connsiteX14-473" fmla="*/ 4918 w 10000"/>
                      <a:gd name="connsiteY14-474" fmla="*/ 9874 h 10000"/>
                      <a:gd name="connsiteX0-475" fmla="*/ 4717 w 10000"/>
                      <a:gd name="connsiteY0-476" fmla="*/ 10000 h 10000"/>
                      <a:gd name="connsiteX1-477" fmla="*/ 434 w 10000"/>
                      <a:gd name="connsiteY1-478" fmla="*/ 10000 h 10000"/>
                      <a:gd name="connsiteX2-479" fmla="*/ 0 w 10000"/>
                      <a:gd name="connsiteY2-480" fmla="*/ 9407 h 10000"/>
                      <a:gd name="connsiteX3-481" fmla="*/ 0 w 10000"/>
                      <a:gd name="connsiteY3-482" fmla="*/ 593 h 10000"/>
                      <a:gd name="connsiteX4-483" fmla="*/ 434 w 10000"/>
                      <a:gd name="connsiteY4-484" fmla="*/ 0 h 10000"/>
                      <a:gd name="connsiteX5-485" fmla="*/ 9572 w 10000"/>
                      <a:gd name="connsiteY5-486" fmla="*/ 0 h 10000"/>
                      <a:gd name="connsiteX6-487" fmla="*/ 10000 w 10000"/>
                      <a:gd name="connsiteY6-488" fmla="*/ 593 h 10000"/>
                      <a:gd name="connsiteX7-489" fmla="*/ 10000 w 10000"/>
                      <a:gd name="connsiteY7-490" fmla="*/ 6040 h 10000"/>
                      <a:gd name="connsiteX8-491" fmla="*/ 9783 w 10000"/>
                      <a:gd name="connsiteY8-492" fmla="*/ 6421 h 10000"/>
                      <a:gd name="connsiteX9-493" fmla="*/ 9572 w 10000"/>
                      <a:gd name="connsiteY9-494" fmla="*/ 6083 h 10000"/>
                      <a:gd name="connsiteX10-495" fmla="*/ 9572 w 10000"/>
                      <a:gd name="connsiteY10-496" fmla="*/ 593 h 10000"/>
                      <a:gd name="connsiteX11-497" fmla="*/ 434 w 10000"/>
                      <a:gd name="connsiteY11-498" fmla="*/ 593 h 10000"/>
                      <a:gd name="connsiteX12-499" fmla="*/ 434 w 10000"/>
                      <a:gd name="connsiteY12-500" fmla="*/ 9407 h 10000"/>
                      <a:gd name="connsiteX13-501" fmla="*/ 4676 w 10000"/>
                      <a:gd name="connsiteY13-502" fmla="*/ 9407 h 10000"/>
                      <a:gd name="connsiteX14-503" fmla="*/ 4856 w 10000"/>
                      <a:gd name="connsiteY14-504" fmla="*/ 9789 h 10000"/>
                      <a:gd name="connsiteX0-505" fmla="*/ 4717 w 10000"/>
                      <a:gd name="connsiteY0-506" fmla="*/ 10000 h 10000"/>
                      <a:gd name="connsiteX1-507" fmla="*/ 434 w 10000"/>
                      <a:gd name="connsiteY1-508" fmla="*/ 10000 h 10000"/>
                      <a:gd name="connsiteX2-509" fmla="*/ 0 w 10000"/>
                      <a:gd name="connsiteY2-510" fmla="*/ 9407 h 10000"/>
                      <a:gd name="connsiteX3-511" fmla="*/ 0 w 10000"/>
                      <a:gd name="connsiteY3-512" fmla="*/ 593 h 10000"/>
                      <a:gd name="connsiteX4-513" fmla="*/ 434 w 10000"/>
                      <a:gd name="connsiteY4-514" fmla="*/ 0 h 10000"/>
                      <a:gd name="connsiteX5-515" fmla="*/ 9572 w 10000"/>
                      <a:gd name="connsiteY5-516" fmla="*/ 0 h 10000"/>
                      <a:gd name="connsiteX6-517" fmla="*/ 10000 w 10000"/>
                      <a:gd name="connsiteY6-518" fmla="*/ 593 h 10000"/>
                      <a:gd name="connsiteX7-519" fmla="*/ 10000 w 10000"/>
                      <a:gd name="connsiteY7-520" fmla="*/ 6040 h 10000"/>
                      <a:gd name="connsiteX8-521" fmla="*/ 9783 w 10000"/>
                      <a:gd name="connsiteY8-522" fmla="*/ 6421 h 10000"/>
                      <a:gd name="connsiteX9-523" fmla="*/ 9572 w 10000"/>
                      <a:gd name="connsiteY9-524" fmla="*/ 6083 h 10000"/>
                      <a:gd name="connsiteX10-525" fmla="*/ 9572 w 10000"/>
                      <a:gd name="connsiteY10-526" fmla="*/ 593 h 10000"/>
                      <a:gd name="connsiteX11-527" fmla="*/ 434 w 10000"/>
                      <a:gd name="connsiteY11-528" fmla="*/ 593 h 10000"/>
                      <a:gd name="connsiteX12-529" fmla="*/ 434 w 10000"/>
                      <a:gd name="connsiteY12-530" fmla="*/ 9407 h 10000"/>
                      <a:gd name="connsiteX13-531" fmla="*/ 4676 w 10000"/>
                      <a:gd name="connsiteY13-532" fmla="*/ 9407 h 10000"/>
                      <a:gd name="connsiteX14-533" fmla="*/ 4825 w 10000"/>
                      <a:gd name="connsiteY14-534" fmla="*/ 9704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00">
                        <a:moveTo>
                          <a:pt x="4717" y="10000"/>
                        </a:moveTo>
                        <a:lnTo>
                          <a:pt x="434" y="10000"/>
                        </a:lnTo>
                        <a:cubicBezTo>
                          <a:pt x="189" y="10000"/>
                          <a:pt x="0" y="9727"/>
                          <a:pt x="0" y="9407"/>
                        </a:cubicBezTo>
                        <a:lnTo>
                          <a:pt x="0" y="593"/>
                        </a:lnTo>
                        <a:cubicBezTo>
                          <a:pt x="0" y="259"/>
                          <a:pt x="200" y="0"/>
                          <a:pt x="434" y="0"/>
                        </a:cubicBezTo>
                        <a:lnTo>
                          <a:pt x="9572" y="0"/>
                        </a:lnTo>
                        <a:cubicBezTo>
                          <a:pt x="9811" y="0"/>
                          <a:pt x="10000" y="274"/>
                          <a:pt x="10000" y="593"/>
                        </a:cubicBezTo>
                        <a:lnTo>
                          <a:pt x="10000" y="6040"/>
                        </a:lnTo>
                        <a:cubicBezTo>
                          <a:pt x="10000" y="6207"/>
                          <a:pt x="9854" y="6414"/>
                          <a:pt x="9783" y="6421"/>
                        </a:cubicBezTo>
                        <a:cubicBezTo>
                          <a:pt x="9712" y="6428"/>
                          <a:pt x="9572" y="6250"/>
                          <a:pt x="9572" y="6083"/>
                        </a:cubicBezTo>
                        <a:lnTo>
                          <a:pt x="9572" y="593"/>
                        </a:lnTo>
                        <a:lnTo>
                          <a:pt x="434" y="593"/>
                        </a:lnTo>
                        <a:lnTo>
                          <a:pt x="434" y="9407"/>
                        </a:lnTo>
                        <a:lnTo>
                          <a:pt x="4676" y="9407"/>
                        </a:lnTo>
                        <a:cubicBezTo>
                          <a:pt x="4798" y="9407"/>
                          <a:pt x="4825" y="9537"/>
                          <a:pt x="4825" y="9704"/>
                        </a:cubicBezTo>
                      </a:path>
                    </a:pathLst>
                  </a:custGeom>
                  <a:grpFill/>
                  <a:ln w="9525">
                    <a:noFill/>
                  </a:ln>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sp>
            <p:nvSpPr>
              <p:cNvPr id="58" name="矩形 57"/>
              <p:cNvSpPr/>
              <p:nvPr/>
            </p:nvSpPr>
            <p:spPr>
              <a:xfrm>
                <a:off x="6351677" y="997318"/>
                <a:ext cx="594979" cy="223327"/>
              </a:xfrm>
              <a:prstGeom prst="rect">
                <a:avLst/>
              </a:prstGeom>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推理加速</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nvGrpSpPr>
              <p:cNvPr id="59" name="组合 58"/>
              <p:cNvGrpSpPr/>
              <p:nvPr/>
            </p:nvGrpSpPr>
            <p:grpSpPr>
              <a:xfrm>
                <a:off x="5056583" y="619897"/>
                <a:ext cx="352205" cy="295594"/>
                <a:chOff x="10250541" y="2671196"/>
                <a:chExt cx="924907" cy="776243"/>
              </a:xfrm>
              <a:solidFill>
                <a:srgbClr val="C00000"/>
              </a:solidFill>
            </p:grpSpPr>
            <p:grpSp>
              <p:nvGrpSpPr>
                <p:cNvPr id="83" name="组合 82"/>
                <p:cNvGrpSpPr/>
                <p:nvPr/>
              </p:nvGrpSpPr>
              <p:grpSpPr>
                <a:xfrm>
                  <a:off x="10250541" y="2671196"/>
                  <a:ext cx="761146" cy="662987"/>
                  <a:chOff x="7945818" y="3738342"/>
                  <a:chExt cx="848791" cy="850731"/>
                </a:xfrm>
                <a:grpFill/>
              </p:grpSpPr>
              <p:sp>
                <p:nvSpPr>
                  <p:cNvPr id="95" name="任意多边形 3151"/>
                  <p:cNvSpPr/>
                  <p:nvPr/>
                </p:nvSpPr>
                <p:spPr>
                  <a:xfrm>
                    <a:off x="7945818" y="3738342"/>
                    <a:ext cx="848791" cy="850731"/>
                  </a:xfrm>
                  <a:custGeom>
                    <a:avLst/>
                    <a:gdLst>
                      <a:gd name="connsiteX0" fmla="*/ 8533 w 9995"/>
                      <a:gd name="connsiteY0" fmla="*/ 564 h 9995"/>
                      <a:gd name="connsiteX1" fmla="*/ 5005 w 9995"/>
                      <a:gd name="connsiteY1" fmla="*/ 0 h 9995"/>
                      <a:gd name="connsiteX2" fmla="*/ 1477 w 9995"/>
                      <a:gd name="connsiteY2" fmla="*/ 564 h 9995"/>
                      <a:gd name="connsiteX3" fmla="*/ 0 w 9995"/>
                      <a:gd name="connsiteY3" fmla="*/ 2068 h 9995"/>
                      <a:gd name="connsiteX4" fmla="*/ 0 w 9995"/>
                      <a:gd name="connsiteY4" fmla="*/ 7997 h 9995"/>
                      <a:gd name="connsiteX5" fmla="*/ 1467 w 9995"/>
                      <a:gd name="connsiteY5" fmla="*/ 9431 h 9995"/>
                      <a:gd name="connsiteX6" fmla="*/ 4768 w 9995"/>
                      <a:gd name="connsiteY6" fmla="*/ 9995 h 9995"/>
                      <a:gd name="connsiteX7" fmla="*/ 4768 w 9995"/>
                      <a:gd name="connsiteY7" fmla="*/ 9562 h 9995"/>
                      <a:gd name="connsiteX8" fmla="*/ 1915 w 9995"/>
                      <a:gd name="connsiteY8" fmla="*/ 9114 h 9995"/>
                      <a:gd name="connsiteX9" fmla="*/ 439 w 9995"/>
                      <a:gd name="connsiteY9" fmla="*/ 7942 h 9995"/>
                      <a:gd name="connsiteX10" fmla="*/ 439 w 9995"/>
                      <a:gd name="connsiteY10" fmla="*/ 6819 h 9995"/>
                      <a:gd name="connsiteX11" fmla="*/ 2344 w 9995"/>
                      <a:gd name="connsiteY11" fmla="*/ 7650 h 9995"/>
                      <a:gd name="connsiteX12" fmla="*/ 4768 w 9995"/>
                      <a:gd name="connsiteY12" fmla="*/ 7967 h 9995"/>
                      <a:gd name="connsiteX13" fmla="*/ 4768 w 9995"/>
                      <a:gd name="connsiteY13" fmla="*/ 7534 h 9995"/>
                      <a:gd name="connsiteX14" fmla="*/ 1915 w 9995"/>
                      <a:gd name="connsiteY14" fmla="*/ 7086 h 9995"/>
                      <a:gd name="connsiteX15" fmla="*/ 439 w 9995"/>
                      <a:gd name="connsiteY15" fmla="*/ 5913 h 9995"/>
                      <a:gd name="connsiteX16" fmla="*/ 439 w 9995"/>
                      <a:gd name="connsiteY16" fmla="*/ 4791 h 9995"/>
                      <a:gd name="connsiteX17" fmla="*/ 2344 w 9995"/>
                      <a:gd name="connsiteY17" fmla="*/ 5622 h 9995"/>
                      <a:gd name="connsiteX18" fmla="*/ 4768 w 9995"/>
                      <a:gd name="connsiteY18" fmla="*/ 5934 h 9995"/>
                      <a:gd name="connsiteX19" fmla="*/ 4768 w 9995"/>
                      <a:gd name="connsiteY19" fmla="*/ 5506 h 9995"/>
                      <a:gd name="connsiteX20" fmla="*/ 1915 w 9995"/>
                      <a:gd name="connsiteY20" fmla="*/ 5058 h 9995"/>
                      <a:gd name="connsiteX21" fmla="*/ 439 w 9995"/>
                      <a:gd name="connsiteY21" fmla="*/ 3885 h 9995"/>
                      <a:gd name="connsiteX22" fmla="*/ 439 w 9995"/>
                      <a:gd name="connsiteY22" fmla="*/ 2929 h 9995"/>
                      <a:gd name="connsiteX23" fmla="*/ 2344 w 9995"/>
                      <a:gd name="connsiteY23" fmla="*/ 3790 h 9995"/>
                      <a:gd name="connsiteX24" fmla="*/ 4854 w 9995"/>
                      <a:gd name="connsiteY24" fmla="*/ 4102 h 9995"/>
                      <a:gd name="connsiteX25" fmla="*/ 4819 w 9995"/>
                      <a:gd name="connsiteY25" fmla="*/ 3674 h 9995"/>
                      <a:gd name="connsiteX26" fmla="*/ 504 w 9995"/>
                      <a:gd name="connsiteY26" fmla="*/ 2114 h 9995"/>
                      <a:gd name="connsiteX27" fmla="*/ 1976 w 9995"/>
                      <a:gd name="connsiteY27" fmla="*/ 936 h 9995"/>
                      <a:gd name="connsiteX28" fmla="*/ 5005 w 9995"/>
                      <a:gd name="connsiteY28" fmla="*/ 483 h 9995"/>
                      <a:gd name="connsiteX29" fmla="*/ 8034 w 9995"/>
                      <a:gd name="connsiteY29" fmla="*/ 936 h 9995"/>
                      <a:gd name="connsiteX30" fmla="*/ 9506 w 9995"/>
                      <a:gd name="connsiteY30" fmla="*/ 2114 h 9995"/>
                      <a:gd name="connsiteX31" fmla="*/ 6064 w 9995"/>
                      <a:gd name="connsiteY31" fmla="*/ 3624 h 9995"/>
                      <a:gd name="connsiteX32" fmla="*/ 6053 w 9995"/>
                      <a:gd name="connsiteY32" fmla="*/ 4071 h 9995"/>
                      <a:gd name="connsiteX33" fmla="*/ 7656 w 9995"/>
                      <a:gd name="connsiteY33" fmla="*/ 3805 h 9995"/>
                      <a:gd name="connsiteX34" fmla="*/ 9561 w 9995"/>
                      <a:gd name="connsiteY34" fmla="*/ 2944 h 9995"/>
                      <a:gd name="connsiteX35" fmla="*/ 9561 w 9995"/>
                      <a:gd name="connsiteY35" fmla="*/ 5898 h 9995"/>
                      <a:gd name="connsiteX36" fmla="*/ 9985 w 9995"/>
                      <a:gd name="connsiteY36" fmla="*/ 5403 h 9995"/>
                      <a:gd name="connsiteX37" fmla="*/ 9995 w 9995"/>
                      <a:gd name="connsiteY37" fmla="*/ 2114 h 9995"/>
                      <a:gd name="connsiteX38" fmla="*/ 8533 w 9995"/>
                      <a:gd name="connsiteY38" fmla="*/ 564 h 9995"/>
                      <a:gd name="connsiteX0-1" fmla="*/ 8537 w 10000"/>
                      <a:gd name="connsiteY0-2" fmla="*/ 564 h 10000"/>
                      <a:gd name="connsiteX1-3" fmla="*/ 5008 w 10000"/>
                      <a:gd name="connsiteY1-4" fmla="*/ 0 h 10000"/>
                      <a:gd name="connsiteX2-5" fmla="*/ 1478 w 10000"/>
                      <a:gd name="connsiteY2-6" fmla="*/ 564 h 10000"/>
                      <a:gd name="connsiteX3-7" fmla="*/ 0 w 10000"/>
                      <a:gd name="connsiteY3-8" fmla="*/ 2069 h 10000"/>
                      <a:gd name="connsiteX4-9" fmla="*/ 0 w 10000"/>
                      <a:gd name="connsiteY4-10" fmla="*/ 8001 h 10000"/>
                      <a:gd name="connsiteX5-11" fmla="*/ 1468 w 10000"/>
                      <a:gd name="connsiteY5-12" fmla="*/ 9436 h 10000"/>
                      <a:gd name="connsiteX6-13" fmla="*/ 4770 w 10000"/>
                      <a:gd name="connsiteY6-14" fmla="*/ 10000 h 10000"/>
                      <a:gd name="connsiteX7-15" fmla="*/ 4770 w 10000"/>
                      <a:gd name="connsiteY7-16" fmla="*/ 9567 h 10000"/>
                      <a:gd name="connsiteX8-17" fmla="*/ 1916 w 10000"/>
                      <a:gd name="connsiteY8-18" fmla="*/ 9119 h 10000"/>
                      <a:gd name="connsiteX9-19" fmla="*/ 439 w 10000"/>
                      <a:gd name="connsiteY9-20" fmla="*/ 7946 h 10000"/>
                      <a:gd name="connsiteX10-21" fmla="*/ 439 w 10000"/>
                      <a:gd name="connsiteY10-22" fmla="*/ 6822 h 10000"/>
                      <a:gd name="connsiteX11-23" fmla="*/ 2345 w 10000"/>
                      <a:gd name="connsiteY11-24" fmla="*/ 7654 h 10000"/>
                      <a:gd name="connsiteX12-25" fmla="*/ 4770 w 10000"/>
                      <a:gd name="connsiteY12-26" fmla="*/ 7971 h 10000"/>
                      <a:gd name="connsiteX13-27" fmla="*/ 4770 w 10000"/>
                      <a:gd name="connsiteY13-28" fmla="*/ 7538 h 10000"/>
                      <a:gd name="connsiteX14-29" fmla="*/ 1916 w 10000"/>
                      <a:gd name="connsiteY14-30" fmla="*/ 7090 h 10000"/>
                      <a:gd name="connsiteX15-31" fmla="*/ 439 w 10000"/>
                      <a:gd name="connsiteY15-32" fmla="*/ 5916 h 10000"/>
                      <a:gd name="connsiteX16-33" fmla="*/ 439 w 10000"/>
                      <a:gd name="connsiteY16-34" fmla="*/ 4793 h 10000"/>
                      <a:gd name="connsiteX17-35" fmla="*/ 2345 w 10000"/>
                      <a:gd name="connsiteY17-36" fmla="*/ 5625 h 10000"/>
                      <a:gd name="connsiteX18-37" fmla="*/ 4770 w 10000"/>
                      <a:gd name="connsiteY18-38" fmla="*/ 5937 h 10000"/>
                      <a:gd name="connsiteX19-39" fmla="*/ 4770 w 10000"/>
                      <a:gd name="connsiteY19-40" fmla="*/ 5509 h 10000"/>
                      <a:gd name="connsiteX20-41" fmla="*/ 1916 w 10000"/>
                      <a:gd name="connsiteY20-42" fmla="*/ 5061 h 10000"/>
                      <a:gd name="connsiteX21-43" fmla="*/ 439 w 10000"/>
                      <a:gd name="connsiteY21-44" fmla="*/ 3887 h 10000"/>
                      <a:gd name="connsiteX22-45" fmla="*/ 439 w 10000"/>
                      <a:gd name="connsiteY22-46" fmla="*/ 2930 h 10000"/>
                      <a:gd name="connsiteX23-47" fmla="*/ 2345 w 10000"/>
                      <a:gd name="connsiteY23-48" fmla="*/ 3792 h 10000"/>
                      <a:gd name="connsiteX24-49" fmla="*/ 4856 w 10000"/>
                      <a:gd name="connsiteY24-50" fmla="*/ 4104 h 10000"/>
                      <a:gd name="connsiteX25-51" fmla="*/ 4821 w 10000"/>
                      <a:gd name="connsiteY25-52" fmla="*/ 3676 h 10000"/>
                      <a:gd name="connsiteX26-53" fmla="*/ 504 w 10000"/>
                      <a:gd name="connsiteY26-54" fmla="*/ 2115 h 10000"/>
                      <a:gd name="connsiteX27-55" fmla="*/ 1977 w 10000"/>
                      <a:gd name="connsiteY27-56" fmla="*/ 936 h 10000"/>
                      <a:gd name="connsiteX28-57" fmla="*/ 5008 w 10000"/>
                      <a:gd name="connsiteY28-58" fmla="*/ 483 h 10000"/>
                      <a:gd name="connsiteX29-59" fmla="*/ 8038 w 10000"/>
                      <a:gd name="connsiteY29-60" fmla="*/ 936 h 10000"/>
                      <a:gd name="connsiteX30-61" fmla="*/ 9511 w 10000"/>
                      <a:gd name="connsiteY30-62" fmla="*/ 2115 h 10000"/>
                      <a:gd name="connsiteX31-63" fmla="*/ 6067 w 10000"/>
                      <a:gd name="connsiteY31-64" fmla="*/ 3626 h 10000"/>
                      <a:gd name="connsiteX32-65" fmla="*/ 6056 w 10000"/>
                      <a:gd name="connsiteY32-66" fmla="*/ 4073 h 10000"/>
                      <a:gd name="connsiteX33-67" fmla="*/ 7660 w 10000"/>
                      <a:gd name="connsiteY33-68" fmla="*/ 3807 h 10000"/>
                      <a:gd name="connsiteX34-69" fmla="*/ 9566 w 10000"/>
                      <a:gd name="connsiteY34-70" fmla="*/ 2945 h 10000"/>
                      <a:gd name="connsiteX35-71" fmla="*/ 9512 w 10000"/>
                      <a:gd name="connsiteY35-72" fmla="*/ 5221 h 10000"/>
                      <a:gd name="connsiteX36-73" fmla="*/ 9990 w 10000"/>
                      <a:gd name="connsiteY36-74" fmla="*/ 5406 h 10000"/>
                      <a:gd name="connsiteX37-75" fmla="*/ 10000 w 10000"/>
                      <a:gd name="connsiteY37-76" fmla="*/ 2115 h 10000"/>
                      <a:gd name="connsiteX38-77" fmla="*/ 8537 w 10000"/>
                      <a:gd name="connsiteY38-78" fmla="*/ 564 h 10000"/>
                      <a:gd name="connsiteX0-79" fmla="*/ 8537 w 10000"/>
                      <a:gd name="connsiteY0-80" fmla="*/ 564 h 10000"/>
                      <a:gd name="connsiteX1-81" fmla="*/ 5008 w 10000"/>
                      <a:gd name="connsiteY1-82" fmla="*/ 0 h 10000"/>
                      <a:gd name="connsiteX2-83" fmla="*/ 1478 w 10000"/>
                      <a:gd name="connsiteY2-84" fmla="*/ 564 h 10000"/>
                      <a:gd name="connsiteX3-85" fmla="*/ 0 w 10000"/>
                      <a:gd name="connsiteY3-86" fmla="*/ 2069 h 10000"/>
                      <a:gd name="connsiteX4-87" fmla="*/ 0 w 10000"/>
                      <a:gd name="connsiteY4-88" fmla="*/ 8001 h 10000"/>
                      <a:gd name="connsiteX5-89" fmla="*/ 1468 w 10000"/>
                      <a:gd name="connsiteY5-90" fmla="*/ 9436 h 10000"/>
                      <a:gd name="connsiteX6-91" fmla="*/ 4770 w 10000"/>
                      <a:gd name="connsiteY6-92" fmla="*/ 10000 h 10000"/>
                      <a:gd name="connsiteX7-93" fmla="*/ 4770 w 10000"/>
                      <a:gd name="connsiteY7-94" fmla="*/ 9567 h 10000"/>
                      <a:gd name="connsiteX8-95" fmla="*/ 1916 w 10000"/>
                      <a:gd name="connsiteY8-96" fmla="*/ 9119 h 10000"/>
                      <a:gd name="connsiteX9-97" fmla="*/ 439 w 10000"/>
                      <a:gd name="connsiteY9-98" fmla="*/ 7946 h 10000"/>
                      <a:gd name="connsiteX10-99" fmla="*/ 439 w 10000"/>
                      <a:gd name="connsiteY10-100" fmla="*/ 6822 h 10000"/>
                      <a:gd name="connsiteX11-101" fmla="*/ 2345 w 10000"/>
                      <a:gd name="connsiteY11-102" fmla="*/ 7654 h 10000"/>
                      <a:gd name="connsiteX12-103" fmla="*/ 4770 w 10000"/>
                      <a:gd name="connsiteY12-104" fmla="*/ 7971 h 10000"/>
                      <a:gd name="connsiteX13-105" fmla="*/ 4770 w 10000"/>
                      <a:gd name="connsiteY13-106" fmla="*/ 7538 h 10000"/>
                      <a:gd name="connsiteX14-107" fmla="*/ 1916 w 10000"/>
                      <a:gd name="connsiteY14-108" fmla="*/ 7090 h 10000"/>
                      <a:gd name="connsiteX15-109" fmla="*/ 439 w 10000"/>
                      <a:gd name="connsiteY15-110" fmla="*/ 5916 h 10000"/>
                      <a:gd name="connsiteX16-111" fmla="*/ 439 w 10000"/>
                      <a:gd name="connsiteY16-112" fmla="*/ 4793 h 10000"/>
                      <a:gd name="connsiteX17-113" fmla="*/ 2345 w 10000"/>
                      <a:gd name="connsiteY17-114" fmla="*/ 5625 h 10000"/>
                      <a:gd name="connsiteX18-115" fmla="*/ 4770 w 10000"/>
                      <a:gd name="connsiteY18-116" fmla="*/ 5937 h 10000"/>
                      <a:gd name="connsiteX19-117" fmla="*/ 4770 w 10000"/>
                      <a:gd name="connsiteY19-118" fmla="*/ 5509 h 10000"/>
                      <a:gd name="connsiteX20-119" fmla="*/ 1916 w 10000"/>
                      <a:gd name="connsiteY20-120" fmla="*/ 5061 h 10000"/>
                      <a:gd name="connsiteX21-121" fmla="*/ 439 w 10000"/>
                      <a:gd name="connsiteY21-122" fmla="*/ 3887 h 10000"/>
                      <a:gd name="connsiteX22-123" fmla="*/ 439 w 10000"/>
                      <a:gd name="connsiteY22-124" fmla="*/ 2930 h 10000"/>
                      <a:gd name="connsiteX23-125" fmla="*/ 2345 w 10000"/>
                      <a:gd name="connsiteY23-126" fmla="*/ 3792 h 10000"/>
                      <a:gd name="connsiteX24-127" fmla="*/ 4856 w 10000"/>
                      <a:gd name="connsiteY24-128" fmla="*/ 4104 h 10000"/>
                      <a:gd name="connsiteX25-129" fmla="*/ 4821 w 10000"/>
                      <a:gd name="connsiteY25-130" fmla="*/ 3676 h 10000"/>
                      <a:gd name="connsiteX26-131" fmla="*/ 504 w 10000"/>
                      <a:gd name="connsiteY26-132" fmla="*/ 2115 h 10000"/>
                      <a:gd name="connsiteX27-133" fmla="*/ 1977 w 10000"/>
                      <a:gd name="connsiteY27-134" fmla="*/ 936 h 10000"/>
                      <a:gd name="connsiteX28-135" fmla="*/ 5008 w 10000"/>
                      <a:gd name="connsiteY28-136" fmla="*/ 483 h 10000"/>
                      <a:gd name="connsiteX29-137" fmla="*/ 8038 w 10000"/>
                      <a:gd name="connsiteY29-138" fmla="*/ 936 h 10000"/>
                      <a:gd name="connsiteX30-139" fmla="*/ 9511 w 10000"/>
                      <a:gd name="connsiteY30-140" fmla="*/ 2115 h 10000"/>
                      <a:gd name="connsiteX31-141" fmla="*/ 6067 w 10000"/>
                      <a:gd name="connsiteY31-142" fmla="*/ 3626 h 10000"/>
                      <a:gd name="connsiteX32-143" fmla="*/ 6056 w 10000"/>
                      <a:gd name="connsiteY32-144" fmla="*/ 4073 h 10000"/>
                      <a:gd name="connsiteX33-145" fmla="*/ 7660 w 10000"/>
                      <a:gd name="connsiteY33-146" fmla="*/ 3807 h 10000"/>
                      <a:gd name="connsiteX34-147" fmla="*/ 9566 w 10000"/>
                      <a:gd name="connsiteY34-148" fmla="*/ 2945 h 10000"/>
                      <a:gd name="connsiteX35-149" fmla="*/ 9566 w 10000"/>
                      <a:gd name="connsiteY35-150" fmla="*/ 5345 h 10000"/>
                      <a:gd name="connsiteX36-151" fmla="*/ 9990 w 10000"/>
                      <a:gd name="connsiteY36-152" fmla="*/ 5406 h 10000"/>
                      <a:gd name="connsiteX37-153" fmla="*/ 10000 w 10000"/>
                      <a:gd name="connsiteY37-154" fmla="*/ 2115 h 10000"/>
                      <a:gd name="connsiteX38-155" fmla="*/ 8537 w 10000"/>
                      <a:gd name="connsiteY38-156" fmla="*/ 564 h 10000"/>
                      <a:gd name="connsiteX0-157" fmla="*/ 8537 w 10000"/>
                      <a:gd name="connsiteY0-158" fmla="*/ 564 h 10000"/>
                      <a:gd name="connsiteX1-159" fmla="*/ 5008 w 10000"/>
                      <a:gd name="connsiteY1-160" fmla="*/ 0 h 10000"/>
                      <a:gd name="connsiteX2-161" fmla="*/ 1478 w 10000"/>
                      <a:gd name="connsiteY2-162" fmla="*/ 564 h 10000"/>
                      <a:gd name="connsiteX3-163" fmla="*/ 0 w 10000"/>
                      <a:gd name="connsiteY3-164" fmla="*/ 2069 h 10000"/>
                      <a:gd name="connsiteX4-165" fmla="*/ 0 w 10000"/>
                      <a:gd name="connsiteY4-166" fmla="*/ 8001 h 10000"/>
                      <a:gd name="connsiteX5-167" fmla="*/ 1468 w 10000"/>
                      <a:gd name="connsiteY5-168" fmla="*/ 9436 h 10000"/>
                      <a:gd name="connsiteX6-169" fmla="*/ 4770 w 10000"/>
                      <a:gd name="connsiteY6-170" fmla="*/ 10000 h 10000"/>
                      <a:gd name="connsiteX7-171" fmla="*/ 4770 w 10000"/>
                      <a:gd name="connsiteY7-172" fmla="*/ 9567 h 10000"/>
                      <a:gd name="connsiteX8-173" fmla="*/ 1916 w 10000"/>
                      <a:gd name="connsiteY8-174" fmla="*/ 9119 h 10000"/>
                      <a:gd name="connsiteX9-175" fmla="*/ 439 w 10000"/>
                      <a:gd name="connsiteY9-176" fmla="*/ 7946 h 10000"/>
                      <a:gd name="connsiteX10-177" fmla="*/ 439 w 10000"/>
                      <a:gd name="connsiteY10-178" fmla="*/ 6822 h 10000"/>
                      <a:gd name="connsiteX11-179" fmla="*/ 2345 w 10000"/>
                      <a:gd name="connsiteY11-180" fmla="*/ 7654 h 10000"/>
                      <a:gd name="connsiteX12-181" fmla="*/ 4770 w 10000"/>
                      <a:gd name="connsiteY12-182" fmla="*/ 7971 h 10000"/>
                      <a:gd name="connsiteX13-183" fmla="*/ 4770 w 10000"/>
                      <a:gd name="connsiteY13-184" fmla="*/ 7538 h 10000"/>
                      <a:gd name="connsiteX14-185" fmla="*/ 1916 w 10000"/>
                      <a:gd name="connsiteY14-186" fmla="*/ 7090 h 10000"/>
                      <a:gd name="connsiteX15-187" fmla="*/ 439 w 10000"/>
                      <a:gd name="connsiteY15-188" fmla="*/ 5916 h 10000"/>
                      <a:gd name="connsiteX16-189" fmla="*/ 439 w 10000"/>
                      <a:gd name="connsiteY16-190" fmla="*/ 4793 h 10000"/>
                      <a:gd name="connsiteX17-191" fmla="*/ 2345 w 10000"/>
                      <a:gd name="connsiteY17-192" fmla="*/ 5625 h 10000"/>
                      <a:gd name="connsiteX18-193" fmla="*/ 4770 w 10000"/>
                      <a:gd name="connsiteY18-194" fmla="*/ 5937 h 10000"/>
                      <a:gd name="connsiteX19-195" fmla="*/ 4770 w 10000"/>
                      <a:gd name="connsiteY19-196" fmla="*/ 5509 h 10000"/>
                      <a:gd name="connsiteX20-197" fmla="*/ 1916 w 10000"/>
                      <a:gd name="connsiteY20-198" fmla="*/ 5061 h 10000"/>
                      <a:gd name="connsiteX21-199" fmla="*/ 439 w 10000"/>
                      <a:gd name="connsiteY21-200" fmla="*/ 3887 h 10000"/>
                      <a:gd name="connsiteX22-201" fmla="*/ 439 w 10000"/>
                      <a:gd name="connsiteY22-202" fmla="*/ 2930 h 10000"/>
                      <a:gd name="connsiteX23-203" fmla="*/ 2345 w 10000"/>
                      <a:gd name="connsiteY23-204" fmla="*/ 3792 h 10000"/>
                      <a:gd name="connsiteX24-205" fmla="*/ 4856 w 10000"/>
                      <a:gd name="connsiteY24-206" fmla="*/ 4104 h 10000"/>
                      <a:gd name="connsiteX25-207" fmla="*/ 4821 w 10000"/>
                      <a:gd name="connsiteY25-208" fmla="*/ 3676 h 10000"/>
                      <a:gd name="connsiteX26-209" fmla="*/ 504 w 10000"/>
                      <a:gd name="connsiteY26-210" fmla="*/ 2115 h 10000"/>
                      <a:gd name="connsiteX27-211" fmla="*/ 1977 w 10000"/>
                      <a:gd name="connsiteY27-212" fmla="*/ 936 h 10000"/>
                      <a:gd name="connsiteX28-213" fmla="*/ 5008 w 10000"/>
                      <a:gd name="connsiteY28-214" fmla="*/ 483 h 10000"/>
                      <a:gd name="connsiteX29-215" fmla="*/ 8038 w 10000"/>
                      <a:gd name="connsiteY29-216" fmla="*/ 936 h 10000"/>
                      <a:gd name="connsiteX30-217" fmla="*/ 9511 w 10000"/>
                      <a:gd name="connsiteY30-218" fmla="*/ 2115 h 10000"/>
                      <a:gd name="connsiteX31-219" fmla="*/ 6067 w 10000"/>
                      <a:gd name="connsiteY31-220" fmla="*/ 3626 h 10000"/>
                      <a:gd name="connsiteX32-221" fmla="*/ 6056 w 10000"/>
                      <a:gd name="connsiteY32-222" fmla="*/ 4073 h 10000"/>
                      <a:gd name="connsiteX33-223" fmla="*/ 7660 w 10000"/>
                      <a:gd name="connsiteY33-224" fmla="*/ 3807 h 10000"/>
                      <a:gd name="connsiteX34-225" fmla="*/ 9566 w 10000"/>
                      <a:gd name="connsiteY34-226" fmla="*/ 2945 h 10000"/>
                      <a:gd name="connsiteX35-227" fmla="*/ 9566 w 10000"/>
                      <a:gd name="connsiteY35-228" fmla="*/ 5469 h 10000"/>
                      <a:gd name="connsiteX36-229" fmla="*/ 9990 w 10000"/>
                      <a:gd name="connsiteY36-230" fmla="*/ 5406 h 10000"/>
                      <a:gd name="connsiteX37-231" fmla="*/ 10000 w 10000"/>
                      <a:gd name="connsiteY37-232" fmla="*/ 2115 h 10000"/>
                      <a:gd name="connsiteX38-233" fmla="*/ 8537 w 10000"/>
                      <a:gd name="connsiteY38-234" fmla="*/ 564 h 10000"/>
                      <a:gd name="connsiteX0-235" fmla="*/ 8537 w 10000"/>
                      <a:gd name="connsiteY0-236" fmla="*/ 564 h 10000"/>
                      <a:gd name="connsiteX1-237" fmla="*/ 5008 w 10000"/>
                      <a:gd name="connsiteY1-238" fmla="*/ 0 h 10000"/>
                      <a:gd name="connsiteX2-239" fmla="*/ 1478 w 10000"/>
                      <a:gd name="connsiteY2-240" fmla="*/ 564 h 10000"/>
                      <a:gd name="connsiteX3-241" fmla="*/ 0 w 10000"/>
                      <a:gd name="connsiteY3-242" fmla="*/ 2069 h 10000"/>
                      <a:gd name="connsiteX4-243" fmla="*/ 0 w 10000"/>
                      <a:gd name="connsiteY4-244" fmla="*/ 8001 h 10000"/>
                      <a:gd name="connsiteX5-245" fmla="*/ 1468 w 10000"/>
                      <a:gd name="connsiteY5-246" fmla="*/ 9436 h 10000"/>
                      <a:gd name="connsiteX6-247" fmla="*/ 4770 w 10000"/>
                      <a:gd name="connsiteY6-248" fmla="*/ 10000 h 10000"/>
                      <a:gd name="connsiteX7-249" fmla="*/ 4770 w 10000"/>
                      <a:gd name="connsiteY7-250" fmla="*/ 9567 h 10000"/>
                      <a:gd name="connsiteX8-251" fmla="*/ 1916 w 10000"/>
                      <a:gd name="connsiteY8-252" fmla="*/ 9119 h 10000"/>
                      <a:gd name="connsiteX9-253" fmla="*/ 439 w 10000"/>
                      <a:gd name="connsiteY9-254" fmla="*/ 7946 h 10000"/>
                      <a:gd name="connsiteX10-255" fmla="*/ 439 w 10000"/>
                      <a:gd name="connsiteY10-256" fmla="*/ 6822 h 10000"/>
                      <a:gd name="connsiteX11-257" fmla="*/ 2345 w 10000"/>
                      <a:gd name="connsiteY11-258" fmla="*/ 7654 h 10000"/>
                      <a:gd name="connsiteX12-259" fmla="*/ 4770 w 10000"/>
                      <a:gd name="connsiteY12-260" fmla="*/ 7971 h 10000"/>
                      <a:gd name="connsiteX13-261" fmla="*/ 4770 w 10000"/>
                      <a:gd name="connsiteY13-262" fmla="*/ 7538 h 10000"/>
                      <a:gd name="connsiteX14-263" fmla="*/ 1916 w 10000"/>
                      <a:gd name="connsiteY14-264" fmla="*/ 7090 h 10000"/>
                      <a:gd name="connsiteX15-265" fmla="*/ 439 w 10000"/>
                      <a:gd name="connsiteY15-266" fmla="*/ 5916 h 10000"/>
                      <a:gd name="connsiteX16-267" fmla="*/ 439 w 10000"/>
                      <a:gd name="connsiteY16-268" fmla="*/ 4793 h 10000"/>
                      <a:gd name="connsiteX17-269" fmla="*/ 2345 w 10000"/>
                      <a:gd name="connsiteY17-270" fmla="*/ 5625 h 10000"/>
                      <a:gd name="connsiteX18-271" fmla="*/ 4770 w 10000"/>
                      <a:gd name="connsiteY18-272" fmla="*/ 5937 h 10000"/>
                      <a:gd name="connsiteX19-273" fmla="*/ 4770 w 10000"/>
                      <a:gd name="connsiteY19-274" fmla="*/ 5509 h 10000"/>
                      <a:gd name="connsiteX20-275" fmla="*/ 1916 w 10000"/>
                      <a:gd name="connsiteY20-276" fmla="*/ 5061 h 10000"/>
                      <a:gd name="connsiteX21-277" fmla="*/ 439 w 10000"/>
                      <a:gd name="connsiteY21-278" fmla="*/ 3887 h 10000"/>
                      <a:gd name="connsiteX22-279" fmla="*/ 439 w 10000"/>
                      <a:gd name="connsiteY22-280" fmla="*/ 2930 h 10000"/>
                      <a:gd name="connsiteX23-281" fmla="*/ 2345 w 10000"/>
                      <a:gd name="connsiteY23-282" fmla="*/ 3792 h 10000"/>
                      <a:gd name="connsiteX24-283" fmla="*/ 4856 w 10000"/>
                      <a:gd name="connsiteY24-284" fmla="*/ 4104 h 10000"/>
                      <a:gd name="connsiteX25-285" fmla="*/ 4821 w 10000"/>
                      <a:gd name="connsiteY25-286" fmla="*/ 3676 h 10000"/>
                      <a:gd name="connsiteX26-287" fmla="*/ 504 w 10000"/>
                      <a:gd name="connsiteY26-288" fmla="*/ 2115 h 10000"/>
                      <a:gd name="connsiteX27-289" fmla="*/ 1977 w 10000"/>
                      <a:gd name="connsiteY27-290" fmla="*/ 936 h 10000"/>
                      <a:gd name="connsiteX28-291" fmla="*/ 5008 w 10000"/>
                      <a:gd name="connsiteY28-292" fmla="*/ 483 h 10000"/>
                      <a:gd name="connsiteX29-293" fmla="*/ 8038 w 10000"/>
                      <a:gd name="connsiteY29-294" fmla="*/ 936 h 10000"/>
                      <a:gd name="connsiteX30-295" fmla="*/ 9511 w 10000"/>
                      <a:gd name="connsiteY30-296" fmla="*/ 2115 h 10000"/>
                      <a:gd name="connsiteX31-297" fmla="*/ 6067 w 10000"/>
                      <a:gd name="connsiteY31-298" fmla="*/ 3626 h 10000"/>
                      <a:gd name="connsiteX32-299" fmla="*/ 6056 w 10000"/>
                      <a:gd name="connsiteY32-300" fmla="*/ 4073 h 10000"/>
                      <a:gd name="connsiteX33-301" fmla="*/ 7660 w 10000"/>
                      <a:gd name="connsiteY33-302" fmla="*/ 3807 h 10000"/>
                      <a:gd name="connsiteX34-303" fmla="*/ 9566 w 10000"/>
                      <a:gd name="connsiteY34-304" fmla="*/ 2945 h 10000"/>
                      <a:gd name="connsiteX35-305" fmla="*/ 9566 w 10000"/>
                      <a:gd name="connsiteY35-306" fmla="*/ 5469 h 10000"/>
                      <a:gd name="connsiteX36-307" fmla="*/ 9990 w 10000"/>
                      <a:gd name="connsiteY36-308" fmla="*/ 5592 h 10000"/>
                      <a:gd name="connsiteX37-309" fmla="*/ 10000 w 10000"/>
                      <a:gd name="connsiteY37-310" fmla="*/ 2115 h 10000"/>
                      <a:gd name="connsiteX38-311" fmla="*/ 8537 w 10000"/>
                      <a:gd name="connsiteY38-312" fmla="*/ 564 h 10000"/>
                      <a:gd name="connsiteX0-313" fmla="*/ 8537 w 10000"/>
                      <a:gd name="connsiteY0-314" fmla="*/ 564 h 10000"/>
                      <a:gd name="connsiteX1-315" fmla="*/ 5008 w 10000"/>
                      <a:gd name="connsiteY1-316" fmla="*/ 0 h 10000"/>
                      <a:gd name="connsiteX2-317" fmla="*/ 1478 w 10000"/>
                      <a:gd name="connsiteY2-318" fmla="*/ 564 h 10000"/>
                      <a:gd name="connsiteX3-319" fmla="*/ 0 w 10000"/>
                      <a:gd name="connsiteY3-320" fmla="*/ 2069 h 10000"/>
                      <a:gd name="connsiteX4-321" fmla="*/ 0 w 10000"/>
                      <a:gd name="connsiteY4-322" fmla="*/ 8001 h 10000"/>
                      <a:gd name="connsiteX5-323" fmla="*/ 1468 w 10000"/>
                      <a:gd name="connsiteY5-324" fmla="*/ 9436 h 10000"/>
                      <a:gd name="connsiteX6-325" fmla="*/ 4770 w 10000"/>
                      <a:gd name="connsiteY6-326" fmla="*/ 10000 h 10000"/>
                      <a:gd name="connsiteX7-327" fmla="*/ 4770 w 10000"/>
                      <a:gd name="connsiteY7-328" fmla="*/ 9567 h 10000"/>
                      <a:gd name="connsiteX8-329" fmla="*/ 1916 w 10000"/>
                      <a:gd name="connsiteY8-330" fmla="*/ 9119 h 10000"/>
                      <a:gd name="connsiteX9-331" fmla="*/ 439 w 10000"/>
                      <a:gd name="connsiteY9-332" fmla="*/ 7946 h 10000"/>
                      <a:gd name="connsiteX10-333" fmla="*/ 439 w 10000"/>
                      <a:gd name="connsiteY10-334" fmla="*/ 6822 h 10000"/>
                      <a:gd name="connsiteX11-335" fmla="*/ 2345 w 10000"/>
                      <a:gd name="connsiteY11-336" fmla="*/ 7654 h 10000"/>
                      <a:gd name="connsiteX12-337" fmla="*/ 4770 w 10000"/>
                      <a:gd name="connsiteY12-338" fmla="*/ 7971 h 10000"/>
                      <a:gd name="connsiteX13-339" fmla="*/ 4770 w 10000"/>
                      <a:gd name="connsiteY13-340" fmla="*/ 7538 h 10000"/>
                      <a:gd name="connsiteX14-341" fmla="*/ 1916 w 10000"/>
                      <a:gd name="connsiteY14-342" fmla="*/ 7090 h 10000"/>
                      <a:gd name="connsiteX15-343" fmla="*/ 439 w 10000"/>
                      <a:gd name="connsiteY15-344" fmla="*/ 5916 h 10000"/>
                      <a:gd name="connsiteX16-345" fmla="*/ 439 w 10000"/>
                      <a:gd name="connsiteY16-346" fmla="*/ 4793 h 10000"/>
                      <a:gd name="connsiteX17-347" fmla="*/ 2345 w 10000"/>
                      <a:gd name="connsiteY17-348" fmla="*/ 5625 h 10000"/>
                      <a:gd name="connsiteX18-349" fmla="*/ 4770 w 10000"/>
                      <a:gd name="connsiteY18-350" fmla="*/ 5937 h 10000"/>
                      <a:gd name="connsiteX19-351" fmla="*/ 4770 w 10000"/>
                      <a:gd name="connsiteY19-352" fmla="*/ 5509 h 10000"/>
                      <a:gd name="connsiteX20-353" fmla="*/ 1916 w 10000"/>
                      <a:gd name="connsiteY20-354" fmla="*/ 5061 h 10000"/>
                      <a:gd name="connsiteX21-355" fmla="*/ 439 w 10000"/>
                      <a:gd name="connsiteY21-356" fmla="*/ 3887 h 10000"/>
                      <a:gd name="connsiteX22-357" fmla="*/ 439 w 10000"/>
                      <a:gd name="connsiteY22-358" fmla="*/ 2930 h 10000"/>
                      <a:gd name="connsiteX23-359" fmla="*/ 2345 w 10000"/>
                      <a:gd name="connsiteY23-360" fmla="*/ 3792 h 10000"/>
                      <a:gd name="connsiteX24-361" fmla="*/ 4856 w 10000"/>
                      <a:gd name="connsiteY24-362" fmla="*/ 4104 h 10000"/>
                      <a:gd name="connsiteX25-363" fmla="*/ 4821 w 10000"/>
                      <a:gd name="connsiteY25-364" fmla="*/ 3676 h 10000"/>
                      <a:gd name="connsiteX26-365" fmla="*/ 504 w 10000"/>
                      <a:gd name="connsiteY26-366" fmla="*/ 2115 h 10000"/>
                      <a:gd name="connsiteX27-367" fmla="*/ 1977 w 10000"/>
                      <a:gd name="connsiteY27-368" fmla="*/ 936 h 10000"/>
                      <a:gd name="connsiteX28-369" fmla="*/ 5008 w 10000"/>
                      <a:gd name="connsiteY28-370" fmla="*/ 483 h 10000"/>
                      <a:gd name="connsiteX29-371" fmla="*/ 8038 w 10000"/>
                      <a:gd name="connsiteY29-372" fmla="*/ 936 h 10000"/>
                      <a:gd name="connsiteX30-373" fmla="*/ 9511 w 10000"/>
                      <a:gd name="connsiteY30-374" fmla="*/ 2115 h 10000"/>
                      <a:gd name="connsiteX31-375" fmla="*/ 6067 w 10000"/>
                      <a:gd name="connsiteY31-376" fmla="*/ 3626 h 10000"/>
                      <a:gd name="connsiteX32-377" fmla="*/ 6056 w 10000"/>
                      <a:gd name="connsiteY32-378" fmla="*/ 4073 h 10000"/>
                      <a:gd name="connsiteX33-379" fmla="*/ 7660 w 10000"/>
                      <a:gd name="connsiteY33-380" fmla="*/ 3807 h 10000"/>
                      <a:gd name="connsiteX34-381" fmla="*/ 9566 w 10000"/>
                      <a:gd name="connsiteY34-382" fmla="*/ 2945 h 10000"/>
                      <a:gd name="connsiteX35-383" fmla="*/ 9566 w 10000"/>
                      <a:gd name="connsiteY35-384" fmla="*/ 5469 h 10000"/>
                      <a:gd name="connsiteX36-385" fmla="*/ 9990 w 10000"/>
                      <a:gd name="connsiteY36-386" fmla="*/ 5484 h 10000"/>
                      <a:gd name="connsiteX37-387" fmla="*/ 10000 w 10000"/>
                      <a:gd name="connsiteY37-388" fmla="*/ 2115 h 10000"/>
                      <a:gd name="connsiteX38-389" fmla="*/ 8537 w 10000"/>
                      <a:gd name="connsiteY38-390" fmla="*/ 564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Lst>
                    <a:rect l="l" t="t" r="r" b="b"/>
                    <a:pathLst>
                      <a:path w="10000" h="10000">
                        <a:moveTo>
                          <a:pt x="8537" y="564"/>
                        </a:moveTo>
                        <a:cubicBezTo>
                          <a:pt x="7690" y="196"/>
                          <a:pt x="6429" y="0"/>
                          <a:pt x="5008" y="0"/>
                        </a:cubicBezTo>
                        <a:cubicBezTo>
                          <a:pt x="3581" y="0"/>
                          <a:pt x="2325" y="196"/>
                          <a:pt x="1478" y="564"/>
                        </a:cubicBezTo>
                        <a:cubicBezTo>
                          <a:pt x="479" y="991"/>
                          <a:pt x="0" y="1481"/>
                          <a:pt x="0" y="2069"/>
                        </a:cubicBezTo>
                        <a:lnTo>
                          <a:pt x="0" y="8001"/>
                        </a:lnTo>
                        <a:cubicBezTo>
                          <a:pt x="0" y="8565"/>
                          <a:pt x="534" y="9089"/>
                          <a:pt x="1468" y="9436"/>
                        </a:cubicBezTo>
                        <a:cubicBezTo>
                          <a:pt x="2274" y="9779"/>
                          <a:pt x="3445" y="9975"/>
                          <a:pt x="4770" y="10000"/>
                        </a:cubicBezTo>
                        <a:lnTo>
                          <a:pt x="4770" y="9567"/>
                        </a:lnTo>
                        <a:cubicBezTo>
                          <a:pt x="3611" y="9537"/>
                          <a:pt x="2582" y="9310"/>
                          <a:pt x="1916" y="9119"/>
                        </a:cubicBezTo>
                        <a:cubicBezTo>
                          <a:pt x="963" y="8846"/>
                          <a:pt x="439" y="8429"/>
                          <a:pt x="439" y="7946"/>
                        </a:cubicBezTo>
                        <a:lnTo>
                          <a:pt x="439" y="6822"/>
                        </a:lnTo>
                        <a:cubicBezTo>
                          <a:pt x="439" y="6822"/>
                          <a:pt x="1191" y="7352"/>
                          <a:pt x="2345" y="7654"/>
                        </a:cubicBezTo>
                        <a:cubicBezTo>
                          <a:pt x="3092" y="7850"/>
                          <a:pt x="3969" y="7951"/>
                          <a:pt x="4770" y="7971"/>
                        </a:cubicBezTo>
                        <a:lnTo>
                          <a:pt x="4770" y="7538"/>
                        </a:lnTo>
                        <a:cubicBezTo>
                          <a:pt x="3611" y="7508"/>
                          <a:pt x="2572" y="7317"/>
                          <a:pt x="1916" y="7090"/>
                        </a:cubicBezTo>
                        <a:cubicBezTo>
                          <a:pt x="998" y="6762"/>
                          <a:pt x="439" y="6400"/>
                          <a:pt x="439" y="5916"/>
                        </a:cubicBezTo>
                        <a:lnTo>
                          <a:pt x="439" y="4793"/>
                        </a:lnTo>
                        <a:cubicBezTo>
                          <a:pt x="439" y="4793"/>
                          <a:pt x="1286" y="5388"/>
                          <a:pt x="2345" y="5625"/>
                        </a:cubicBezTo>
                        <a:cubicBezTo>
                          <a:pt x="3187" y="5821"/>
                          <a:pt x="3979" y="5921"/>
                          <a:pt x="4770" y="5937"/>
                        </a:cubicBezTo>
                        <a:lnTo>
                          <a:pt x="4770" y="5509"/>
                        </a:lnTo>
                        <a:cubicBezTo>
                          <a:pt x="3611" y="5479"/>
                          <a:pt x="2582" y="5247"/>
                          <a:pt x="1916" y="5061"/>
                        </a:cubicBezTo>
                        <a:cubicBezTo>
                          <a:pt x="943" y="4718"/>
                          <a:pt x="439" y="4310"/>
                          <a:pt x="439" y="3887"/>
                        </a:cubicBezTo>
                        <a:lnTo>
                          <a:pt x="439" y="2930"/>
                        </a:lnTo>
                        <a:cubicBezTo>
                          <a:pt x="439" y="2930"/>
                          <a:pt x="1584" y="3621"/>
                          <a:pt x="2345" y="3792"/>
                        </a:cubicBezTo>
                        <a:cubicBezTo>
                          <a:pt x="3218" y="3988"/>
                          <a:pt x="4039" y="4099"/>
                          <a:pt x="4856" y="4104"/>
                        </a:cubicBezTo>
                        <a:cubicBezTo>
                          <a:pt x="4795" y="3963"/>
                          <a:pt x="4785" y="3807"/>
                          <a:pt x="4821" y="3676"/>
                        </a:cubicBezTo>
                        <a:cubicBezTo>
                          <a:pt x="2289" y="3626"/>
                          <a:pt x="504" y="2568"/>
                          <a:pt x="504" y="2115"/>
                        </a:cubicBezTo>
                        <a:cubicBezTo>
                          <a:pt x="504" y="1692"/>
                          <a:pt x="1004" y="1274"/>
                          <a:pt x="1977" y="936"/>
                        </a:cubicBezTo>
                        <a:cubicBezTo>
                          <a:pt x="2950" y="564"/>
                          <a:pt x="4165" y="483"/>
                          <a:pt x="5008" y="483"/>
                        </a:cubicBezTo>
                        <a:cubicBezTo>
                          <a:pt x="5966" y="483"/>
                          <a:pt x="7136" y="649"/>
                          <a:pt x="8038" y="936"/>
                        </a:cubicBezTo>
                        <a:cubicBezTo>
                          <a:pt x="9012" y="1284"/>
                          <a:pt x="9511" y="1692"/>
                          <a:pt x="9511" y="2115"/>
                        </a:cubicBezTo>
                        <a:cubicBezTo>
                          <a:pt x="9511" y="2522"/>
                          <a:pt x="8179" y="3394"/>
                          <a:pt x="6067" y="3626"/>
                        </a:cubicBezTo>
                        <a:cubicBezTo>
                          <a:pt x="6107" y="3777"/>
                          <a:pt x="6107" y="3933"/>
                          <a:pt x="6056" y="4073"/>
                        </a:cubicBezTo>
                        <a:cubicBezTo>
                          <a:pt x="6586" y="4028"/>
                          <a:pt x="7121" y="3933"/>
                          <a:pt x="7660" y="3807"/>
                        </a:cubicBezTo>
                        <a:cubicBezTo>
                          <a:pt x="8114" y="3736"/>
                          <a:pt x="9481" y="3057"/>
                          <a:pt x="9566" y="2945"/>
                        </a:cubicBezTo>
                        <a:cubicBezTo>
                          <a:pt x="9548" y="3704"/>
                          <a:pt x="9584" y="4710"/>
                          <a:pt x="9566" y="5469"/>
                        </a:cubicBezTo>
                        <a:cubicBezTo>
                          <a:pt x="9899" y="5469"/>
                          <a:pt x="9597" y="5484"/>
                          <a:pt x="9990" y="5484"/>
                        </a:cubicBezTo>
                        <a:cubicBezTo>
                          <a:pt x="9993" y="4222"/>
                          <a:pt x="9997" y="3377"/>
                          <a:pt x="10000" y="2115"/>
                        </a:cubicBezTo>
                        <a:cubicBezTo>
                          <a:pt x="10000" y="1471"/>
                          <a:pt x="9536" y="1003"/>
                          <a:pt x="8537" y="564"/>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6" name="任意多边形 3153"/>
                  <p:cNvSpPr/>
                  <p:nvPr/>
                </p:nvSpPr>
                <p:spPr>
                  <a:xfrm>
                    <a:off x="8441760" y="4013761"/>
                    <a:ext cx="85299" cy="85267"/>
                  </a:xfrm>
                  <a:custGeom>
                    <a:avLst/>
                    <a:gdLst/>
                    <a:ahLst/>
                    <a:cxnLst>
                      <a:cxn ang="0">
                        <a:pos x="56" y="112"/>
                      </a:cxn>
                      <a:cxn ang="0">
                        <a:pos x="0" y="56"/>
                      </a:cxn>
                      <a:cxn ang="0">
                        <a:pos x="56" y="0"/>
                      </a:cxn>
                      <a:cxn ang="0">
                        <a:pos x="112" y="56"/>
                      </a:cxn>
                      <a:cxn ang="0">
                        <a:pos x="56" y="112"/>
                      </a:cxn>
                    </a:cxnLst>
                    <a:rect l="0" t="0" r="0" b="0"/>
                    <a:pathLst>
                      <a:path w="197" h="197">
                        <a:moveTo>
                          <a:pt x="98" y="196"/>
                        </a:moveTo>
                        <a:cubicBezTo>
                          <a:pt x="44" y="196"/>
                          <a:pt x="0" y="153"/>
                          <a:pt x="0" y="98"/>
                        </a:cubicBezTo>
                        <a:cubicBezTo>
                          <a:pt x="0" y="44"/>
                          <a:pt x="43" y="0"/>
                          <a:pt x="98" y="0"/>
                        </a:cubicBezTo>
                        <a:cubicBezTo>
                          <a:pt x="152" y="0"/>
                          <a:pt x="196" y="44"/>
                          <a:pt x="196" y="98"/>
                        </a:cubicBezTo>
                        <a:cubicBezTo>
                          <a:pt x="196" y="151"/>
                          <a:pt x="154" y="196"/>
                          <a:pt x="98" y="196"/>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7" name="任意多边形 3154"/>
                  <p:cNvSpPr/>
                  <p:nvPr/>
                </p:nvSpPr>
                <p:spPr>
                  <a:xfrm>
                    <a:off x="8289279" y="4013761"/>
                    <a:ext cx="84544" cy="85267"/>
                  </a:xfrm>
                  <a:custGeom>
                    <a:avLst/>
                    <a:gdLst/>
                    <a:ahLst/>
                    <a:cxnLst>
                      <a:cxn ang="0">
                        <a:pos x="56" y="112"/>
                      </a:cxn>
                      <a:cxn ang="0">
                        <a:pos x="0" y="56"/>
                      </a:cxn>
                      <a:cxn ang="0">
                        <a:pos x="56" y="0"/>
                      </a:cxn>
                      <a:cxn ang="0">
                        <a:pos x="111" y="56"/>
                      </a:cxn>
                      <a:cxn ang="0">
                        <a:pos x="56" y="112"/>
                      </a:cxn>
                    </a:cxnLst>
                    <a:rect l="0" t="0" r="0" b="0"/>
                    <a:pathLst>
                      <a:path w="197" h="197">
                        <a:moveTo>
                          <a:pt x="98" y="196"/>
                        </a:moveTo>
                        <a:cubicBezTo>
                          <a:pt x="44" y="196"/>
                          <a:pt x="0" y="153"/>
                          <a:pt x="0" y="98"/>
                        </a:cubicBezTo>
                        <a:cubicBezTo>
                          <a:pt x="0" y="44"/>
                          <a:pt x="43" y="0"/>
                          <a:pt x="98" y="0"/>
                        </a:cubicBezTo>
                        <a:cubicBezTo>
                          <a:pt x="152" y="0"/>
                          <a:pt x="196" y="44"/>
                          <a:pt x="196" y="98"/>
                        </a:cubicBezTo>
                        <a:cubicBezTo>
                          <a:pt x="196" y="151"/>
                          <a:pt x="154" y="196"/>
                          <a:pt x="98" y="196"/>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84" name="组合 83"/>
                <p:cNvGrpSpPr/>
                <p:nvPr/>
              </p:nvGrpSpPr>
              <p:grpSpPr>
                <a:xfrm>
                  <a:off x="10705088" y="3062338"/>
                  <a:ext cx="470360" cy="385101"/>
                  <a:chOff x="2373310" y="3869207"/>
                  <a:chExt cx="554821" cy="454252"/>
                </a:xfrm>
                <a:grpFill/>
              </p:grpSpPr>
              <p:sp>
                <p:nvSpPr>
                  <p:cNvPr id="85" name="任意多边形 3836"/>
                  <p:cNvSpPr/>
                  <p:nvPr/>
                </p:nvSpPr>
                <p:spPr>
                  <a:xfrm>
                    <a:off x="2373310" y="4157453"/>
                    <a:ext cx="40008" cy="49047"/>
                  </a:xfrm>
                  <a:custGeom>
                    <a:avLst/>
                    <a:gdLst/>
                    <a:ahLst/>
                    <a:cxnLst>
                      <a:cxn ang="0">
                        <a:pos x="52" y="22"/>
                      </a:cxn>
                      <a:cxn ang="0">
                        <a:pos x="0" y="0"/>
                      </a:cxn>
                      <a:cxn ang="0">
                        <a:pos x="0" y="5"/>
                      </a:cxn>
                      <a:cxn ang="0">
                        <a:pos x="5" y="64"/>
                      </a:cxn>
                      <a:cxn ang="0">
                        <a:pos x="50" y="64"/>
                      </a:cxn>
                      <a:cxn ang="0">
                        <a:pos x="50" y="58"/>
                      </a:cxn>
                      <a:cxn ang="0">
                        <a:pos x="52" y="22"/>
                      </a:cxn>
                    </a:cxnLst>
                    <a:rect l="0" t="0" r="0" b="0"/>
                    <a:pathLst>
                      <a:path w="91" h="113">
                        <a:moveTo>
                          <a:pt x="90" y="39"/>
                        </a:moveTo>
                        <a:cubicBezTo>
                          <a:pt x="61" y="26"/>
                          <a:pt x="30" y="16"/>
                          <a:pt x="0" y="0"/>
                        </a:cubicBezTo>
                        <a:cubicBezTo>
                          <a:pt x="0" y="5"/>
                          <a:pt x="0" y="6"/>
                          <a:pt x="0" y="9"/>
                        </a:cubicBezTo>
                        <a:cubicBezTo>
                          <a:pt x="0" y="45"/>
                          <a:pt x="2" y="78"/>
                          <a:pt x="8" y="112"/>
                        </a:cubicBezTo>
                        <a:lnTo>
                          <a:pt x="86" y="112"/>
                        </a:lnTo>
                        <a:cubicBezTo>
                          <a:pt x="86" y="107"/>
                          <a:pt x="86" y="104"/>
                          <a:pt x="86" y="100"/>
                        </a:cubicBezTo>
                        <a:cubicBezTo>
                          <a:pt x="87" y="79"/>
                          <a:pt x="89" y="61"/>
                          <a:pt x="90" y="39"/>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6" name="任意多边形 3837"/>
                  <p:cNvSpPr/>
                  <p:nvPr/>
                </p:nvSpPr>
                <p:spPr>
                  <a:xfrm>
                    <a:off x="2375574" y="4080487"/>
                    <a:ext cx="54350" cy="73194"/>
                  </a:xfrm>
                  <a:custGeom>
                    <a:avLst/>
                    <a:gdLst/>
                    <a:ahLst/>
                    <a:cxnLst>
                      <a:cxn ang="0">
                        <a:pos x="14" y="0"/>
                      </a:cxn>
                      <a:cxn ang="0">
                        <a:pos x="0" y="74"/>
                      </a:cxn>
                      <a:cxn ang="0">
                        <a:pos x="54" y="96"/>
                      </a:cxn>
                      <a:cxn ang="0">
                        <a:pos x="71" y="42"/>
                      </a:cxn>
                      <a:cxn ang="0">
                        <a:pos x="14" y="0"/>
                      </a:cxn>
                    </a:cxnLst>
                    <a:rect l="0" t="0" r="0" b="0"/>
                    <a:pathLst>
                      <a:path w="126" h="172">
                        <a:moveTo>
                          <a:pt x="24" y="0"/>
                        </a:moveTo>
                        <a:cubicBezTo>
                          <a:pt x="11" y="41"/>
                          <a:pt x="3" y="86"/>
                          <a:pt x="0" y="131"/>
                        </a:cubicBezTo>
                        <a:cubicBezTo>
                          <a:pt x="31" y="146"/>
                          <a:pt x="63" y="160"/>
                          <a:pt x="95" y="171"/>
                        </a:cubicBezTo>
                        <a:cubicBezTo>
                          <a:pt x="101" y="139"/>
                          <a:pt x="111" y="106"/>
                          <a:pt x="125" y="75"/>
                        </a:cubicBezTo>
                        <a:cubicBezTo>
                          <a:pt x="89" y="51"/>
                          <a:pt x="56" y="25"/>
                          <a:pt x="24" y="0"/>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7" name="任意多边形 3838"/>
                  <p:cNvSpPr/>
                  <p:nvPr/>
                </p:nvSpPr>
                <p:spPr>
                  <a:xfrm>
                    <a:off x="2390672" y="4006539"/>
                    <a:ext cx="71712" cy="89040"/>
                  </a:xfrm>
                  <a:custGeom>
                    <a:avLst/>
                    <a:gdLst/>
                    <a:ahLst/>
                    <a:cxnLst>
                      <a:cxn ang="0">
                        <a:pos x="33" y="0"/>
                      </a:cxn>
                      <a:cxn ang="0">
                        <a:pos x="0" y="71"/>
                      </a:cxn>
                      <a:cxn ang="0">
                        <a:pos x="60" y="117"/>
                      </a:cxn>
                      <a:cxn ang="0">
                        <a:pos x="94" y="67"/>
                      </a:cxn>
                      <a:cxn ang="0">
                        <a:pos x="33" y="0"/>
                      </a:cxn>
                    </a:cxnLst>
                    <a:rect l="0" t="0" r="0" b="0"/>
                    <a:pathLst>
                      <a:path w="168" h="209">
                        <a:moveTo>
                          <a:pt x="59" y="0"/>
                        </a:moveTo>
                        <a:cubicBezTo>
                          <a:pt x="36" y="39"/>
                          <a:pt x="16" y="82"/>
                          <a:pt x="0" y="126"/>
                        </a:cubicBezTo>
                        <a:cubicBezTo>
                          <a:pt x="33" y="155"/>
                          <a:pt x="70" y="180"/>
                          <a:pt x="106" y="208"/>
                        </a:cubicBezTo>
                        <a:cubicBezTo>
                          <a:pt x="123" y="176"/>
                          <a:pt x="143" y="146"/>
                          <a:pt x="167" y="118"/>
                        </a:cubicBezTo>
                        <a:cubicBezTo>
                          <a:pt x="134" y="78"/>
                          <a:pt x="97" y="39"/>
                          <a:pt x="59" y="0"/>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8" name="任意多边形 3839"/>
                  <p:cNvSpPr/>
                  <p:nvPr/>
                </p:nvSpPr>
                <p:spPr>
                  <a:xfrm>
                    <a:off x="2428414" y="3942400"/>
                    <a:ext cx="76996" cy="100358"/>
                  </a:xfrm>
                  <a:custGeom>
                    <a:avLst/>
                    <a:gdLst/>
                    <a:ahLst/>
                    <a:cxnLst>
                      <a:cxn ang="0">
                        <a:pos x="52" y="0"/>
                      </a:cxn>
                      <a:cxn ang="0">
                        <a:pos x="0" y="61"/>
                      </a:cxn>
                      <a:cxn ang="0">
                        <a:pos x="64" y="132"/>
                      </a:cxn>
                      <a:cxn ang="0">
                        <a:pos x="101" y="102"/>
                      </a:cxn>
                      <a:cxn ang="0">
                        <a:pos x="52" y="0"/>
                      </a:cxn>
                    </a:cxnLst>
                    <a:rect l="0" t="0" r="0" b="0"/>
                    <a:pathLst>
                      <a:path w="182" h="235">
                        <a:moveTo>
                          <a:pt x="92" y="0"/>
                        </a:moveTo>
                        <a:cubicBezTo>
                          <a:pt x="56" y="33"/>
                          <a:pt x="27" y="69"/>
                          <a:pt x="0" y="108"/>
                        </a:cubicBezTo>
                        <a:cubicBezTo>
                          <a:pt x="38" y="148"/>
                          <a:pt x="78" y="190"/>
                          <a:pt x="114" y="234"/>
                        </a:cubicBezTo>
                        <a:cubicBezTo>
                          <a:pt x="134" y="214"/>
                          <a:pt x="157" y="196"/>
                          <a:pt x="181" y="181"/>
                        </a:cubicBezTo>
                        <a:cubicBezTo>
                          <a:pt x="151" y="122"/>
                          <a:pt x="123" y="61"/>
                          <a:pt x="92" y="0"/>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9" name="任意多边形 3840"/>
                  <p:cNvSpPr/>
                  <p:nvPr/>
                </p:nvSpPr>
                <p:spPr>
                  <a:xfrm>
                    <a:off x="2481255" y="3899389"/>
                    <a:ext cx="65673" cy="110922"/>
                  </a:xfrm>
                  <a:custGeom>
                    <a:avLst/>
                    <a:gdLst/>
                    <a:ahLst/>
                    <a:cxnLst>
                      <a:cxn ang="0">
                        <a:pos x="61" y="0"/>
                      </a:cxn>
                      <a:cxn ang="0">
                        <a:pos x="0" y="39"/>
                      </a:cxn>
                      <a:cxn ang="0">
                        <a:pos x="52" y="146"/>
                      </a:cxn>
                      <a:cxn ang="0">
                        <a:pos x="86" y="133"/>
                      </a:cxn>
                      <a:cxn ang="0">
                        <a:pos x="61" y="0"/>
                      </a:cxn>
                    </a:cxnLst>
                    <a:rect l="0" t="0" r="0" b="0"/>
                    <a:pathLst>
                      <a:path w="155" h="261">
                        <a:moveTo>
                          <a:pt x="108" y="0"/>
                        </a:moveTo>
                        <a:cubicBezTo>
                          <a:pt x="70" y="20"/>
                          <a:pt x="33" y="43"/>
                          <a:pt x="0" y="70"/>
                        </a:cubicBezTo>
                        <a:cubicBezTo>
                          <a:pt x="33" y="132"/>
                          <a:pt x="63" y="196"/>
                          <a:pt x="92" y="260"/>
                        </a:cubicBezTo>
                        <a:cubicBezTo>
                          <a:pt x="112" y="250"/>
                          <a:pt x="133" y="242"/>
                          <a:pt x="154" y="236"/>
                        </a:cubicBezTo>
                        <a:cubicBezTo>
                          <a:pt x="140" y="158"/>
                          <a:pt x="125" y="79"/>
                          <a:pt x="108" y="0"/>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0" name="任意多边形 3841"/>
                  <p:cNvSpPr/>
                  <p:nvPr/>
                </p:nvSpPr>
                <p:spPr>
                  <a:xfrm>
                    <a:off x="2546927" y="3870716"/>
                    <a:ext cx="81525" cy="126768"/>
                  </a:xfrm>
                  <a:custGeom>
                    <a:avLst/>
                    <a:gdLst/>
                    <a:ahLst/>
                    <a:cxnLst>
                      <a:cxn ang="0">
                        <a:pos x="107" y="0"/>
                      </a:cxn>
                      <a:cxn ang="0">
                        <a:pos x="0" y="26"/>
                      </a:cxn>
                      <a:cxn ang="0">
                        <a:pos x="28" y="167"/>
                      </a:cxn>
                      <a:cxn ang="0">
                        <a:pos x="63" y="164"/>
                      </a:cxn>
                      <a:cxn ang="0">
                        <a:pos x="83" y="165"/>
                      </a:cxn>
                      <a:cxn ang="0">
                        <a:pos x="107" y="0"/>
                      </a:cxn>
                    </a:cxnLst>
                    <a:rect l="0" t="0" r="0" b="0"/>
                    <a:pathLst>
                      <a:path w="191" h="294">
                        <a:moveTo>
                          <a:pt x="190" y="0"/>
                        </a:moveTo>
                        <a:cubicBezTo>
                          <a:pt x="123" y="5"/>
                          <a:pt x="61" y="20"/>
                          <a:pt x="0" y="45"/>
                        </a:cubicBezTo>
                        <a:cubicBezTo>
                          <a:pt x="17" y="128"/>
                          <a:pt x="33" y="210"/>
                          <a:pt x="50" y="293"/>
                        </a:cubicBezTo>
                        <a:cubicBezTo>
                          <a:pt x="70" y="288"/>
                          <a:pt x="89" y="287"/>
                          <a:pt x="111" y="287"/>
                        </a:cubicBezTo>
                        <a:cubicBezTo>
                          <a:pt x="123" y="287"/>
                          <a:pt x="134" y="287"/>
                          <a:pt x="147" y="288"/>
                        </a:cubicBezTo>
                        <a:cubicBezTo>
                          <a:pt x="162" y="193"/>
                          <a:pt x="173" y="97"/>
                          <a:pt x="190" y="0"/>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1" name="任意多边形 3842"/>
                  <p:cNvSpPr/>
                  <p:nvPr/>
                </p:nvSpPr>
                <p:spPr>
                  <a:xfrm>
                    <a:off x="2697899" y="3899389"/>
                    <a:ext cx="173618" cy="190152"/>
                  </a:xfrm>
                  <a:custGeom>
                    <a:avLst/>
                    <a:gdLst/>
                    <a:ahLst/>
                    <a:cxnLst>
                      <a:cxn ang="0">
                        <a:pos x="63" y="251"/>
                      </a:cxn>
                      <a:cxn ang="0">
                        <a:pos x="229" y="133"/>
                      </a:cxn>
                      <a:cxn ang="0">
                        <a:pos x="89" y="0"/>
                      </a:cxn>
                      <a:cxn ang="0">
                        <a:pos x="0" y="175"/>
                      </a:cxn>
                      <a:cxn ang="0">
                        <a:pos x="63" y="251"/>
                      </a:cxn>
                    </a:cxnLst>
                    <a:rect l="0" t="0" r="0" b="0"/>
                    <a:pathLst>
                      <a:path w="407" h="446">
                        <a:moveTo>
                          <a:pt x="112" y="445"/>
                        </a:moveTo>
                        <a:cubicBezTo>
                          <a:pt x="210" y="375"/>
                          <a:pt x="305" y="302"/>
                          <a:pt x="406" y="235"/>
                        </a:cubicBezTo>
                        <a:cubicBezTo>
                          <a:pt x="344" y="135"/>
                          <a:pt x="259" y="54"/>
                          <a:pt x="157" y="0"/>
                        </a:cubicBezTo>
                        <a:cubicBezTo>
                          <a:pt x="108" y="104"/>
                          <a:pt x="50" y="205"/>
                          <a:pt x="0" y="309"/>
                        </a:cubicBezTo>
                        <a:cubicBezTo>
                          <a:pt x="44" y="347"/>
                          <a:pt x="83" y="395"/>
                          <a:pt x="112" y="445"/>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2" name="任意多边形 3843"/>
                  <p:cNvSpPr/>
                  <p:nvPr/>
                </p:nvSpPr>
                <p:spPr>
                  <a:xfrm>
                    <a:off x="2754513" y="4016348"/>
                    <a:ext cx="173618" cy="188643"/>
                  </a:xfrm>
                  <a:custGeom>
                    <a:avLst/>
                    <a:gdLst/>
                    <a:ahLst/>
                    <a:cxnLst>
                      <a:cxn ang="0">
                        <a:pos x="168" y="0"/>
                      </a:cxn>
                      <a:cxn ang="0">
                        <a:pos x="0" y="119"/>
                      </a:cxn>
                      <a:cxn ang="0">
                        <a:pos x="26" y="242"/>
                      </a:cxn>
                      <a:cxn ang="0">
                        <a:pos x="26" y="249"/>
                      </a:cxn>
                      <a:cxn ang="0">
                        <a:pos x="222" y="249"/>
                      </a:cxn>
                      <a:cxn ang="0">
                        <a:pos x="168" y="0"/>
                      </a:cxn>
                    </a:cxnLst>
                    <a:rect l="0" t="0" r="0" b="0"/>
                    <a:pathLst>
                      <a:path w="406" h="443">
                        <a:moveTo>
                          <a:pt x="296" y="0"/>
                        </a:moveTo>
                        <a:cubicBezTo>
                          <a:pt x="193" y="67"/>
                          <a:pt x="99" y="140"/>
                          <a:pt x="0" y="210"/>
                        </a:cubicBezTo>
                        <a:cubicBezTo>
                          <a:pt x="30" y="277"/>
                          <a:pt x="46" y="350"/>
                          <a:pt x="46" y="429"/>
                        </a:cubicBezTo>
                        <a:cubicBezTo>
                          <a:pt x="46" y="434"/>
                          <a:pt x="46" y="437"/>
                          <a:pt x="46" y="442"/>
                        </a:cubicBezTo>
                        <a:lnTo>
                          <a:pt x="391" y="442"/>
                        </a:lnTo>
                        <a:cubicBezTo>
                          <a:pt x="397" y="407"/>
                          <a:pt x="405" y="186"/>
                          <a:pt x="296" y="0"/>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3" name="任意多边形 3844"/>
                  <p:cNvSpPr/>
                  <p:nvPr/>
                </p:nvSpPr>
                <p:spPr>
                  <a:xfrm>
                    <a:off x="2628452" y="3869207"/>
                    <a:ext cx="120777" cy="150914"/>
                  </a:xfrm>
                  <a:custGeom>
                    <a:avLst/>
                    <a:gdLst/>
                    <a:ahLst/>
                    <a:cxnLst>
                      <a:cxn ang="0">
                        <a:pos x="159" y="28"/>
                      </a:cxn>
                      <a:cxn ang="0">
                        <a:pos x="26" y="0"/>
                      </a:cxn>
                      <a:cxn ang="0">
                        <a:pos x="0" y="170"/>
                      </a:cxn>
                      <a:cxn ang="0">
                        <a:pos x="72" y="199"/>
                      </a:cxn>
                      <a:cxn ang="0">
                        <a:pos x="159" y="28"/>
                      </a:cxn>
                    </a:cxnLst>
                    <a:rect l="0" t="0" r="0" b="0"/>
                    <a:pathLst>
                      <a:path w="282" h="352">
                        <a:moveTo>
                          <a:pt x="281" y="50"/>
                        </a:moveTo>
                        <a:cubicBezTo>
                          <a:pt x="208" y="18"/>
                          <a:pt x="130" y="0"/>
                          <a:pt x="46" y="0"/>
                        </a:cubicBezTo>
                        <a:cubicBezTo>
                          <a:pt x="29" y="99"/>
                          <a:pt x="17" y="200"/>
                          <a:pt x="0" y="299"/>
                        </a:cubicBezTo>
                        <a:cubicBezTo>
                          <a:pt x="45" y="308"/>
                          <a:pt x="88" y="327"/>
                          <a:pt x="127" y="351"/>
                        </a:cubicBezTo>
                        <a:cubicBezTo>
                          <a:pt x="177" y="249"/>
                          <a:pt x="235" y="151"/>
                          <a:pt x="281" y="50"/>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94" name="任意多边形 3845"/>
                  <p:cNvSpPr/>
                  <p:nvPr/>
                </p:nvSpPr>
                <p:spPr>
                  <a:xfrm>
                    <a:off x="2500126" y="4088032"/>
                    <a:ext cx="160030" cy="235427"/>
                  </a:xfrm>
                  <a:custGeom>
                    <a:avLst/>
                    <a:gdLst/>
                    <a:ahLst/>
                    <a:cxnLst>
                      <a:cxn ang="0">
                        <a:pos x="210" y="3"/>
                      </a:cxn>
                      <a:cxn ang="0">
                        <a:pos x="211" y="0"/>
                      </a:cxn>
                      <a:cxn ang="0">
                        <a:pos x="210" y="3"/>
                      </a:cxn>
                      <a:cxn ang="0">
                        <a:pos x="209" y="5"/>
                      </a:cxn>
                      <a:cxn ang="0">
                        <a:pos x="210" y="4"/>
                      </a:cxn>
                      <a:cxn ang="0">
                        <a:pos x="210" y="3"/>
                      </a:cxn>
                      <a:cxn ang="0">
                        <a:pos x="209" y="5"/>
                      </a:cxn>
                      <a:cxn ang="0">
                        <a:pos x="196" y="34"/>
                      </a:cxn>
                      <a:cxn ang="0">
                        <a:pos x="89" y="265"/>
                      </a:cxn>
                      <a:cxn ang="0">
                        <a:pos x="87" y="274"/>
                      </a:cxn>
                      <a:cxn ang="0">
                        <a:pos x="49" y="310"/>
                      </a:cxn>
                      <a:cxn ang="0">
                        <a:pos x="5" y="280"/>
                      </a:cxn>
                      <a:cxn ang="0">
                        <a:pos x="25" y="232"/>
                      </a:cxn>
                      <a:cxn ang="0">
                        <a:pos x="33" y="225"/>
                      </a:cxn>
                      <a:cxn ang="0">
                        <a:pos x="209" y="5"/>
                      </a:cxn>
                      <a:cxn ang="0">
                        <a:pos x="196" y="34"/>
                      </a:cxn>
                    </a:cxnLst>
                    <a:rect l="0" t="0" r="0" b="0"/>
                    <a:pathLst>
                      <a:path w="377" h="552">
                        <a:moveTo>
                          <a:pt x="373" y="6"/>
                        </a:moveTo>
                        <a:cubicBezTo>
                          <a:pt x="374" y="2"/>
                          <a:pt x="375" y="1"/>
                          <a:pt x="376" y="0"/>
                        </a:cubicBezTo>
                        <a:cubicBezTo>
                          <a:pt x="375" y="2"/>
                          <a:pt x="374" y="4"/>
                          <a:pt x="373" y="6"/>
                        </a:cubicBezTo>
                        <a:close/>
                        <a:moveTo>
                          <a:pt x="372" y="9"/>
                        </a:moveTo>
                        <a:cubicBezTo>
                          <a:pt x="372" y="9"/>
                          <a:pt x="373" y="8"/>
                          <a:pt x="373" y="7"/>
                        </a:cubicBezTo>
                        <a:cubicBezTo>
                          <a:pt x="373" y="7"/>
                          <a:pt x="373" y="7"/>
                          <a:pt x="373" y="6"/>
                        </a:cubicBezTo>
                        <a:cubicBezTo>
                          <a:pt x="373" y="7"/>
                          <a:pt x="372" y="8"/>
                          <a:pt x="372" y="9"/>
                        </a:cubicBezTo>
                        <a:close/>
                        <a:moveTo>
                          <a:pt x="348" y="60"/>
                        </a:moveTo>
                        <a:cubicBezTo>
                          <a:pt x="286" y="196"/>
                          <a:pt x="221" y="333"/>
                          <a:pt x="159" y="468"/>
                        </a:cubicBezTo>
                        <a:cubicBezTo>
                          <a:pt x="157" y="473"/>
                          <a:pt x="154" y="477"/>
                          <a:pt x="154" y="484"/>
                        </a:cubicBezTo>
                        <a:cubicBezTo>
                          <a:pt x="148" y="519"/>
                          <a:pt x="121" y="546"/>
                          <a:pt x="87" y="549"/>
                        </a:cubicBezTo>
                        <a:cubicBezTo>
                          <a:pt x="50" y="551"/>
                          <a:pt x="18" y="529"/>
                          <a:pt x="9" y="495"/>
                        </a:cubicBezTo>
                        <a:cubicBezTo>
                          <a:pt x="0" y="463"/>
                          <a:pt x="15" y="428"/>
                          <a:pt x="45" y="410"/>
                        </a:cubicBezTo>
                        <a:cubicBezTo>
                          <a:pt x="50" y="406"/>
                          <a:pt x="54" y="404"/>
                          <a:pt x="59" y="398"/>
                        </a:cubicBezTo>
                        <a:cubicBezTo>
                          <a:pt x="163" y="269"/>
                          <a:pt x="268" y="138"/>
                          <a:pt x="372" y="9"/>
                        </a:cubicBezTo>
                        <a:cubicBezTo>
                          <a:pt x="364" y="26"/>
                          <a:pt x="355" y="43"/>
                          <a:pt x="348" y="60"/>
                        </a:cubicBezTo>
                        <a:close/>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grpSp>
            <p:nvGrpSpPr>
              <p:cNvPr id="60" name="组合 59"/>
              <p:cNvGrpSpPr/>
              <p:nvPr/>
            </p:nvGrpSpPr>
            <p:grpSpPr>
              <a:xfrm>
                <a:off x="5746827" y="638997"/>
                <a:ext cx="350553" cy="298527"/>
                <a:chOff x="10309589" y="3577185"/>
                <a:chExt cx="917625" cy="781438"/>
              </a:xfrm>
              <a:solidFill>
                <a:srgbClr val="C00000"/>
              </a:solidFill>
            </p:grpSpPr>
            <p:grpSp>
              <p:nvGrpSpPr>
                <p:cNvPr id="63" name="组合 62"/>
                <p:cNvGrpSpPr/>
                <p:nvPr/>
              </p:nvGrpSpPr>
              <p:grpSpPr>
                <a:xfrm>
                  <a:off x="10445444" y="3719050"/>
                  <a:ext cx="469721" cy="256684"/>
                  <a:chOff x="8711642" y="2867716"/>
                  <a:chExt cx="469721" cy="256684"/>
                </a:xfrm>
                <a:grpFill/>
              </p:grpSpPr>
              <p:sp>
                <p:nvSpPr>
                  <p:cNvPr id="80" name="任意多边形 3887"/>
                  <p:cNvSpPr/>
                  <p:nvPr/>
                </p:nvSpPr>
                <p:spPr>
                  <a:xfrm>
                    <a:off x="8711642" y="2895649"/>
                    <a:ext cx="171904" cy="200062"/>
                  </a:xfrm>
                  <a:custGeom>
                    <a:avLst/>
                    <a:gdLst/>
                    <a:ahLst/>
                    <a:cxnLst>
                      <a:cxn ang="0">
                        <a:pos x="199" y="264"/>
                      </a:cxn>
                      <a:cxn ang="0">
                        <a:pos x="190" y="262"/>
                      </a:cxn>
                      <a:cxn ang="0">
                        <a:pos x="18" y="174"/>
                      </a:cxn>
                      <a:cxn ang="0">
                        <a:pos x="1" y="149"/>
                      </a:cxn>
                      <a:cxn ang="0">
                        <a:pos x="14" y="123"/>
                      </a:cxn>
                      <a:cxn ang="0">
                        <a:pos x="188" y="7"/>
                      </a:cxn>
                      <a:cxn ang="0">
                        <a:pos x="218" y="12"/>
                      </a:cxn>
                      <a:cxn ang="0">
                        <a:pos x="213" y="43"/>
                      </a:cxn>
                      <a:cxn ang="0">
                        <a:pos x="60" y="146"/>
                      </a:cxn>
                      <a:cxn ang="0">
                        <a:pos x="212" y="223"/>
                      </a:cxn>
                      <a:cxn ang="0">
                        <a:pos x="221" y="253"/>
                      </a:cxn>
                      <a:cxn ang="0">
                        <a:pos x="199" y="264"/>
                      </a:cxn>
                    </a:cxnLst>
                    <a:rect l="0" t="0" r="0" b="0"/>
                    <a:pathLst>
                      <a:path w="403" h="469">
                        <a:moveTo>
                          <a:pt x="352" y="468"/>
                        </a:moveTo>
                        <a:cubicBezTo>
                          <a:pt x="346" y="468"/>
                          <a:pt x="340" y="467"/>
                          <a:pt x="335" y="464"/>
                        </a:cubicBezTo>
                        <a:lnTo>
                          <a:pt x="31" y="308"/>
                        </a:lnTo>
                        <a:cubicBezTo>
                          <a:pt x="14" y="300"/>
                          <a:pt x="3" y="283"/>
                          <a:pt x="2" y="264"/>
                        </a:cubicBezTo>
                        <a:cubicBezTo>
                          <a:pt x="0" y="244"/>
                          <a:pt x="10" y="227"/>
                          <a:pt x="25" y="218"/>
                        </a:cubicBezTo>
                        <a:lnTo>
                          <a:pt x="332" y="12"/>
                        </a:lnTo>
                        <a:cubicBezTo>
                          <a:pt x="349" y="0"/>
                          <a:pt x="375" y="5"/>
                          <a:pt x="386" y="22"/>
                        </a:cubicBezTo>
                        <a:cubicBezTo>
                          <a:pt x="399" y="39"/>
                          <a:pt x="394" y="65"/>
                          <a:pt x="377" y="76"/>
                        </a:cubicBezTo>
                        <a:lnTo>
                          <a:pt x="106" y="258"/>
                        </a:lnTo>
                        <a:lnTo>
                          <a:pt x="374" y="394"/>
                        </a:lnTo>
                        <a:cubicBezTo>
                          <a:pt x="394" y="403"/>
                          <a:pt x="402" y="426"/>
                          <a:pt x="391" y="447"/>
                        </a:cubicBezTo>
                        <a:cubicBezTo>
                          <a:pt x="380" y="461"/>
                          <a:pt x="366" y="468"/>
                          <a:pt x="352" y="468"/>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1" name="任意多边形 3888"/>
                  <p:cNvSpPr/>
                  <p:nvPr/>
                </p:nvSpPr>
                <p:spPr>
                  <a:xfrm>
                    <a:off x="9009459" y="2894139"/>
                    <a:ext cx="171904" cy="201572"/>
                  </a:xfrm>
                  <a:custGeom>
                    <a:avLst/>
                    <a:gdLst/>
                    <a:ahLst/>
                    <a:cxnLst>
                      <a:cxn ang="0">
                        <a:pos x="26" y="266"/>
                      </a:cxn>
                      <a:cxn ang="0">
                        <a:pos x="5" y="255"/>
                      </a:cxn>
                      <a:cxn ang="0">
                        <a:pos x="15" y="224"/>
                      </a:cxn>
                      <a:cxn ang="0">
                        <a:pos x="167" y="147"/>
                      </a:cxn>
                      <a:cxn ang="0">
                        <a:pos x="13" y="44"/>
                      </a:cxn>
                      <a:cxn ang="0">
                        <a:pos x="8" y="14"/>
                      </a:cxn>
                      <a:cxn ang="0">
                        <a:pos x="39" y="8"/>
                      </a:cxn>
                      <a:cxn ang="0">
                        <a:pos x="213" y="125"/>
                      </a:cxn>
                      <a:cxn ang="0">
                        <a:pos x="226" y="151"/>
                      </a:cxn>
                      <a:cxn ang="0">
                        <a:pos x="209" y="176"/>
                      </a:cxn>
                      <a:cxn ang="0">
                        <a:pos x="37" y="264"/>
                      </a:cxn>
                      <a:cxn ang="0">
                        <a:pos x="26" y="266"/>
                      </a:cxn>
                    </a:cxnLst>
                    <a:rect l="0" t="0" r="0" b="0"/>
                    <a:pathLst>
                      <a:path w="401" h="471">
                        <a:moveTo>
                          <a:pt x="45" y="470"/>
                        </a:moveTo>
                        <a:cubicBezTo>
                          <a:pt x="31" y="470"/>
                          <a:pt x="17" y="463"/>
                          <a:pt x="9" y="449"/>
                        </a:cubicBezTo>
                        <a:cubicBezTo>
                          <a:pt x="0" y="428"/>
                          <a:pt x="7" y="405"/>
                          <a:pt x="26" y="396"/>
                        </a:cubicBezTo>
                        <a:lnTo>
                          <a:pt x="294" y="260"/>
                        </a:lnTo>
                        <a:lnTo>
                          <a:pt x="23" y="78"/>
                        </a:lnTo>
                        <a:cubicBezTo>
                          <a:pt x="6" y="66"/>
                          <a:pt x="0" y="41"/>
                          <a:pt x="14" y="24"/>
                        </a:cubicBezTo>
                        <a:cubicBezTo>
                          <a:pt x="26" y="7"/>
                          <a:pt x="51" y="0"/>
                          <a:pt x="68" y="14"/>
                        </a:cubicBezTo>
                        <a:lnTo>
                          <a:pt x="375" y="220"/>
                        </a:lnTo>
                        <a:cubicBezTo>
                          <a:pt x="390" y="229"/>
                          <a:pt x="400" y="249"/>
                          <a:pt x="398" y="266"/>
                        </a:cubicBezTo>
                        <a:cubicBezTo>
                          <a:pt x="396" y="287"/>
                          <a:pt x="386" y="302"/>
                          <a:pt x="368" y="310"/>
                        </a:cubicBezTo>
                        <a:lnTo>
                          <a:pt x="65" y="466"/>
                        </a:lnTo>
                        <a:cubicBezTo>
                          <a:pt x="56" y="469"/>
                          <a:pt x="51" y="470"/>
                          <a:pt x="45" y="470"/>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2" name="任意多边形 3889"/>
                  <p:cNvSpPr/>
                  <p:nvPr/>
                </p:nvSpPr>
                <p:spPr>
                  <a:xfrm>
                    <a:off x="8903903" y="2867716"/>
                    <a:ext cx="82936" cy="256684"/>
                  </a:xfrm>
                  <a:custGeom>
                    <a:avLst/>
                    <a:gdLst/>
                    <a:ahLst/>
                    <a:cxnLst>
                      <a:cxn ang="0">
                        <a:pos x="25" y="339"/>
                      </a:cxn>
                      <a:cxn ang="0">
                        <a:pos x="20" y="339"/>
                      </a:cxn>
                      <a:cxn ang="0">
                        <a:pos x="3" y="313"/>
                      </a:cxn>
                      <a:cxn ang="0">
                        <a:pos x="63" y="20"/>
                      </a:cxn>
                      <a:cxn ang="0">
                        <a:pos x="89" y="2"/>
                      </a:cxn>
                      <a:cxn ang="0">
                        <a:pos x="107" y="29"/>
                      </a:cxn>
                      <a:cxn ang="0">
                        <a:pos x="47" y="322"/>
                      </a:cxn>
                      <a:cxn ang="0">
                        <a:pos x="25" y="339"/>
                      </a:cxn>
                    </a:cxnLst>
                    <a:rect l="0" t="0" r="0" b="0"/>
                    <a:pathLst>
                      <a:path w="196" h="600">
                        <a:moveTo>
                          <a:pt x="44" y="599"/>
                        </a:moveTo>
                        <a:cubicBezTo>
                          <a:pt x="42" y="599"/>
                          <a:pt x="37" y="599"/>
                          <a:pt x="36" y="599"/>
                        </a:cubicBezTo>
                        <a:cubicBezTo>
                          <a:pt x="14" y="594"/>
                          <a:pt x="0" y="574"/>
                          <a:pt x="5" y="552"/>
                        </a:cubicBezTo>
                        <a:lnTo>
                          <a:pt x="112" y="35"/>
                        </a:lnTo>
                        <a:cubicBezTo>
                          <a:pt x="117" y="14"/>
                          <a:pt x="137" y="0"/>
                          <a:pt x="159" y="4"/>
                        </a:cubicBezTo>
                        <a:cubicBezTo>
                          <a:pt x="181" y="9"/>
                          <a:pt x="195" y="29"/>
                          <a:pt x="190" y="51"/>
                        </a:cubicBezTo>
                        <a:lnTo>
                          <a:pt x="83" y="568"/>
                        </a:lnTo>
                        <a:cubicBezTo>
                          <a:pt x="78" y="586"/>
                          <a:pt x="61" y="599"/>
                          <a:pt x="44" y="599"/>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sp>
              <p:nvSpPr>
                <p:cNvPr id="64" name="任意多边形 3858"/>
                <p:cNvSpPr/>
                <p:nvPr/>
              </p:nvSpPr>
              <p:spPr>
                <a:xfrm>
                  <a:off x="10379906" y="3648151"/>
                  <a:ext cx="26442" cy="26423"/>
                </a:xfrm>
                <a:custGeom>
                  <a:avLst/>
                  <a:gdLst/>
                  <a:ahLst/>
                  <a:cxnLst>
                    <a:cxn ang="0">
                      <a:pos x="17" y="34"/>
                    </a:cxn>
                    <a:cxn ang="0">
                      <a:pos x="0" y="34"/>
                    </a:cxn>
                    <a:cxn ang="0">
                      <a:pos x="0" y="0"/>
                    </a:cxn>
                    <a:cxn ang="0">
                      <a:pos x="34" y="0"/>
                    </a:cxn>
                    <a:cxn ang="0">
                      <a:pos x="34" y="34"/>
                    </a:cxn>
                    <a:cxn ang="0">
                      <a:pos x="17" y="34"/>
                    </a:cxn>
                  </a:cxnLst>
                  <a:rect l="0" t="0" r="0" b="0"/>
                  <a:pathLst>
                    <a:path w="60" h="61">
                      <a:moveTo>
                        <a:pt x="29" y="60"/>
                      </a:moveTo>
                      <a:lnTo>
                        <a:pt x="0" y="60"/>
                      </a:lnTo>
                      <a:lnTo>
                        <a:pt x="0" y="0"/>
                      </a:lnTo>
                      <a:lnTo>
                        <a:pt x="59" y="0"/>
                      </a:lnTo>
                      <a:lnTo>
                        <a:pt x="59" y="60"/>
                      </a:lnTo>
                      <a:lnTo>
                        <a:pt x="29" y="60"/>
                      </a:ln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5" name="任意多边形 3859"/>
                <p:cNvSpPr/>
                <p:nvPr/>
              </p:nvSpPr>
              <p:spPr>
                <a:xfrm>
                  <a:off x="10948027" y="3648151"/>
                  <a:ext cx="26442" cy="26423"/>
                </a:xfrm>
                <a:custGeom>
                  <a:avLst/>
                  <a:gdLst/>
                  <a:ahLst/>
                  <a:cxnLst>
                    <a:cxn ang="0">
                      <a:pos x="17" y="34"/>
                    </a:cxn>
                    <a:cxn ang="0">
                      <a:pos x="0" y="34"/>
                    </a:cxn>
                    <a:cxn ang="0">
                      <a:pos x="0" y="0"/>
                    </a:cxn>
                    <a:cxn ang="0">
                      <a:pos x="34" y="0"/>
                    </a:cxn>
                    <a:cxn ang="0">
                      <a:pos x="34" y="34"/>
                    </a:cxn>
                    <a:cxn ang="0">
                      <a:pos x="17" y="34"/>
                    </a:cxn>
                  </a:cxnLst>
                  <a:rect l="0" t="0" r="0" b="0"/>
                  <a:pathLst>
                    <a:path w="60" h="61">
                      <a:moveTo>
                        <a:pt x="29" y="60"/>
                      </a:moveTo>
                      <a:lnTo>
                        <a:pt x="0" y="60"/>
                      </a:lnTo>
                      <a:lnTo>
                        <a:pt x="0" y="0"/>
                      </a:lnTo>
                      <a:lnTo>
                        <a:pt x="59" y="0"/>
                      </a:lnTo>
                      <a:lnTo>
                        <a:pt x="59" y="60"/>
                      </a:lnTo>
                      <a:lnTo>
                        <a:pt x="29" y="60"/>
                      </a:ln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6" name="任意多边形 3860"/>
                <p:cNvSpPr/>
                <p:nvPr/>
              </p:nvSpPr>
              <p:spPr>
                <a:xfrm>
                  <a:off x="10379906" y="4042236"/>
                  <a:ext cx="26442" cy="26423"/>
                </a:xfrm>
                <a:custGeom>
                  <a:avLst/>
                  <a:gdLst/>
                  <a:ahLst/>
                  <a:cxnLst>
                    <a:cxn ang="0">
                      <a:pos x="17" y="34"/>
                    </a:cxn>
                    <a:cxn ang="0">
                      <a:pos x="0" y="34"/>
                    </a:cxn>
                    <a:cxn ang="0">
                      <a:pos x="0" y="0"/>
                    </a:cxn>
                    <a:cxn ang="0">
                      <a:pos x="34" y="0"/>
                    </a:cxn>
                    <a:cxn ang="0">
                      <a:pos x="34" y="34"/>
                    </a:cxn>
                    <a:cxn ang="0">
                      <a:pos x="17" y="34"/>
                    </a:cxn>
                  </a:cxnLst>
                  <a:rect l="0" t="0" r="0" b="0"/>
                  <a:pathLst>
                    <a:path w="60" h="60">
                      <a:moveTo>
                        <a:pt x="29" y="59"/>
                      </a:moveTo>
                      <a:lnTo>
                        <a:pt x="0" y="59"/>
                      </a:lnTo>
                      <a:lnTo>
                        <a:pt x="0" y="0"/>
                      </a:lnTo>
                      <a:lnTo>
                        <a:pt x="59" y="0"/>
                      </a:lnTo>
                      <a:lnTo>
                        <a:pt x="59" y="59"/>
                      </a:lnTo>
                      <a:lnTo>
                        <a:pt x="29" y="59"/>
                      </a:ln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nvGrpSpPr>
                <p:cNvPr id="67" name="组合 66"/>
                <p:cNvGrpSpPr/>
                <p:nvPr/>
              </p:nvGrpSpPr>
              <p:grpSpPr>
                <a:xfrm>
                  <a:off x="10756854" y="3973522"/>
                  <a:ext cx="470360" cy="385101"/>
                  <a:chOff x="2373310" y="3869207"/>
                  <a:chExt cx="554821" cy="454252"/>
                </a:xfrm>
                <a:grpFill/>
              </p:grpSpPr>
              <p:sp>
                <p:nvSpPr>
                  <p:cNvPr id="70" name="任意多边形 3836"/>
                  <p:cNvSpPr/>
                  <p:nvPr/>
                </p:nvSpPr>
                <p:spPr>
                  <a:xfrm>
                    <a:off x="2373310" y="4157453"/>
                    <a:ext cx="40008" cy="49047"/>
                  </a:xfrm>
                  <a:custGeom>
                    <a:avLst/>
                    <a:gdLst/>
                    <a:ahLst/>
                    <a:cxnLst>
                      <a:cxn ang="0">
                        <a:pos x="52" y="22"/>
                      </a:cxn>
                      <a:cxn ang="0">
                        <a:pos x="0" y="0"/>
                      </a:cxn>
                      <a:cxn ang="0">
                        <a:pos x="0" y="5"/>
                      </a:cxn>
                      <a:cxn ang="0">
                        <a:pos x="5" y="64"/>
                      </a:cxn>
                      <a:cxn ang="0">
                        <a:pos x="50" y="64"/>
                      </a:cxn>
                      <a:cxn ang="0">
                        <a:pos x="50" y="58"/>
                      </a:cxn>
                      <a:cxn ang="0">
                        <a:pos x="52" y="22"/>
                      </a:cxn>
                    </a:cxnLst>
                    <a:rect l="0" t="0" r="0" b="0"/>
                    <a:pathLst>
                      <a:path w="91" h="113">
                        <a:moveTo>
                          <a:pt x="90" y="39"/>
                        </a:moveTo>
                        <a:cubicBezTo>
                          <a:pt x="61" y="26"/>
                          <a:pt x="30" y="16"/>
                          <a:pt x="0" y="0"/>
                        </a:cubicBezTo>
                        <a:cubicBezTo>
                          <a:pt x="0" y="5"/>
                          <a:pt x="0" y="6"/>
                          <a:pt x="0" y="9"/>
                        </a:cubicBezTo>
                        <a:cubicBezTo>
                          <a:pt x="0" y="45"/>
                          <a:pt x="2" y="78"/>
                          <a:pt x="8" y="112"/>
                        </a:cubicBezTo>
                        <a:lnTo>
                          <a:pt x="86" y="112"/>
                        </a:lnTo>
                        <a:cubicBezTo>
                          <a:pt x="86" y="107"/>
                          <a:pt x="86" y="104"/>
                          <a:pt x="86" y="100"/>
                        </a:cubicBezTo>
                        <a:cubicBezTo>
                          <a:pt x="87" y="79"/>
                          <a:pt x="89" y="61"/>
                          <a:pt x="90" y="39"/>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1" name="任意多边形 3837"/>
                  <p:cNvSpPr/>
                  <p:nvPr/>
                </p:nvSpPr>
                <p:spPr>
                  <a:xfrm>
                    <a:off x="2375574" y="4080487"/>
                    <a:ext cx="54350" cy="73194"/>
                  </a:xfrm>
                  <a:custGeom>
                    <a:avLst/>
                    <a:gdLst/>
                    <a:ahLst/>
                    <a:cxnLst>
                      <a:cxn ang="0">
                        <a:pos x="14" y="0"/>
                      </a:cxn>
                      <a:cxn ang="0">
                        <a:pos x="0" y="74"/>
                      </a:cxn>
                      <a:cxn ang="0">
                        <a:pos x="54" y="96"/>
                      </a:cxn>
                      <a:cxn ang="0">
                        <a:pos x="71" y="42"/>
                      </a:cxn>
                      <a:cxn ang="0">
                        <a:pos x="14" y="0"/>
                      </a:cxn>
                    </a:cxnLst>
                    <a:rect l="0" t="0" r="0" b="0"/>
                    <a:pathLst>
                      <a:path w="126" h="172">
                        <a:moveTo>
                          <a:pt x="24" y="0"/>
                        </a:moveTo>
                        <a:cubicBezTo>
                          <a:pt x="11" y="41"/>
                          <a:pt x="3" y="86"/>
                          <a:pt x="0" y="131"/>
                        </a:cubicBezTo>
                        <a:cubicBezTo>
                          <a:pt x="31" y="146"/>
                          <a:pt x="63" y="160"/>
                          <a:pt x="95" y="171"/>
                        </a:cubicBezTo>
                        <a:cubicBezTo>
                          <a:pt x="101" y="139"/>
                          <a:pt x="111" y="106"/>
                          <a:pt x="125" y="75"/>
                        </a:cubicBezTo>
                        <a:cubicBezTo>
                          <a:pt x="89" y="51"/>
                          <a:pt x="56" y="25"/>
                          <a:pt x="24" y="0"/>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2" name="任意多边形 3838"/>
                  <p:cNvSpPr/>
                  <p:nvPr/>
                </p:nvSpPr>
                <p:spPr>
                  <a:xfrm>
                    <a:off x="2390672" y="4006539"/>
                    <a:ext cx="71712" cy="89040"/>
                  </a:xfrm>
                  <a:custGeom>
                    <a:avLst/>
                    <a:gdLst/>
                    <a:ahLst/>
                    <a:cxnLst>
                      <a:cxn ang="0">
                        <a:pos x="33" y="0"/>
                      </a:cxn>
                      <a:cxn ang="0">
                        <a:pos x="0" y="71"/>
                      </a:cxn>
                      <a:cxn ang="0">
                        <a:pos x="60" y="117"/>
                      </a:cxn>
                      <a:cxn ang="0">
                        <a:pos x="94" y="67"/>
                      </a:cxn>
                      <a:cxn ang="0">
                        <a:pos x="33" y="0"/>
                      </a:cxn>
                    </a:cxnLst>
                    <a:rect l="0" t="0" r="0" b="0"/>
                    <a:pathLst>
                      <a:path w="168" h="209">
                        <a:moveTo>
                          <a:pt x="59" y="0"/>
                        </a:moveTo>
                        <a:cubicBezTo>
                          <a:pt x="36" y="39"/>
                          <a:pt x="16" y="82"/>
                          <a:pt x="0" y="126"/>
                        </a:cubicBezTo>
                        <a:cubicBezTo>
                          <a:pt x="33" y="155"/>
                          <a:pt x="70" y="180"/>
                          <a:pt x="106" y="208"/>
                        </a:cubicBezTo>
                        <a:cubicBezTo>
                          <a:pt x="123" y="176"/>
                          <a:pt x="143" y="146"/>
                          <a:pt x="167" y="118"/>
                        </a:cubicBezTo>
                        <a:cubicBezTo>
                          <a:pt x="134" y="78"/>
                          <a:pt x="97" y="39"/>
                          <a:pt x="59" y="0"/>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3" name="任意多边形 3839"/>
                  <p:cNvSpPr/>
                  <p:nvPr/>
                </p:nvSpPr>
                <p:spPr>
                  <a:xfrm>
                    <a:off x="2428414" y="3942400"/>
                    <a:ext cx="76996" cy="100358"/>
                  </a:xfrm>
                  <a:custGeom>
                    <a:avLst/>
                    <a:gdLst/>
                    <a:ahLst/>
                    <a:cxnLst>
                      <a:cxn ang="0">
                        <a:pos x="52" y="0"/>
                      </a:cxn>
                      <a:cxn ang="0">
                        <a:pos x="0" y="61"/>
                      </a:cxn>
                      <a:cxn ang="0">
                        <a:pos x="64" y="132"/>
                      </a:cxn>
                      <a:cxn ang="0">
                        <a:pos x="101" y="102"/>
                      </a:cxn>
                      <a:cxn ang="0">
                        <a:pos x="52" y="0"/>
                      </a:cxn>
                    </a:cxnLst>
                    <a:rect l="0" t="0" r="0" b="0"/>
                    <a:pathLst>
                      <a:path w="182" h="235">
                        <a:moveTo>
                          <a:pt x="92" y="0"/>
                        </a:moveTo>
                        <a:cubicBezTo>
                          <a:pt x="56" y="33"/>
                          <a:pt x="27" y="69"/>
                          <a:pt x="0" y="108"/>
                        </a:cubicBezTo>
                        <a:cubicBezTo>
                          <a:pt x="38" y="148"/>
                          <a:pt x="78" y="190"/>
                          <a:pt x="114" y="234"/>
                        </a:cubicBezTo>
                        <a:cubicBezTo>
                          <a:pt x="134" y="214"/>
                          <a:pt x="157" y="196"/>
                          <a:pt x="181" y="181"/>
                        </a:cubicBezTo>
                        <a:cubicBezTo>
                          <a:pt x="151" y="122"/>
                          <a:pt x="123" y="61"/>
                          <a:pt x="92" y="0"/>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4" name="任意多边形 3840"/>
                  <p:cNvSpPr/>
                  <p:nvPr/>
                </p:nvSpPr>
                <p:spPr>
                  <a:xfrm>
                    <a:off x="2481255" y="3899389"/>
                    <a:ext cx="65673" cy="110922"/>
                  </a:xfrm>
                  <a:custGeom>
                    <a:avLst/>
                    <a:gdLst/>
                    <a:ahLst/>
                    <a:cxnLst>
                      <a:cxn ang="0">
                        <a:pos x="61" y="0"/>
                      </a:cxn>
                      <a:cxn ang="0">
                        <a:pos x="0" y="39"/>
                      </a:cxn>
                      <a:cxn ang="0">
                        <a:pos x="52" y="146"/>
                      </a:cxn>
                      <a:cxn ang="0">
                        <a:pos x="86" y="133"/>
                      </a:cxn>
                      <a:cxn ang="0">
                        <a:pos x="61" y="0"/>
                      </a:cxn>
                    </a:cxnLst>
                    <a:rect l="0" t="0" r="0" b="0"/>
                    <a:pathLst>
                      <a:path w="155" h="261">
                        <a:moveTo>
                          <a:pt x="108" y="0"/>
                        </a:moveTo>
                        <a:cubicBezTo>
                          <a:pt x="70" y="20"/>
                          <a:pt x="33" y="43"/>
                          <a:pt x="0" y="70"/>
                        </a:cubicBezTo>
                        <a:cubicBezTo>
                          <a:pt x="33" y="132"/>
                          <a:pt x="63" y="196"/>
                          <a:pt x="92" y="260"/>
                        </a:cubicBezTo>
                        <a:cubicBezTo>
                          <a:pt x="112" y="250"/>
                          <a:pt x="133" y="242"/>
                          <a:pt x="154" y="236"/>
                        </a:cubicBezTo>
                        <a:cubicBezTo>
                          <a:pt x="140" y="158"/>
                          <a:pt x="125" y="79"/>
                          <a:pt x="108" y="0"/>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5" name="任意多边形 3841"/>
                  <p:cNvSpPr/>
                  <p:nvPr/>
                </p:nvSpPr>
                <p:spPr>
                  <a:xfrm>
                    <a:off x="2546927" y="3870716"/>
                    <a:ext cx="81525" cy="126768"/>
                  </a:xfrm>
                  <a:custGeom>
                    <a:avLst/>
                    <a:gdLst/>
                    <a:ahLst/>
                    <a:cxnLst>
                      <a:cxn ang="0">
                        <a:pos x="107" y="0"/>
                      </a:cxn>
                      <a:cxn ang="0">
                        <a:pos x="0" y="26"/>
                      </a:cxn>
                      <a:cxn ang="0">
                        <a:pos x="28" y="167"/>
                      </a:cxn>
                      <a:cxn ang="0">
                        <a:pos x="63" y="164"/>
                      </a:cxn>
                      <a:cxn ang="0">
                        <a:pos x="83" y="165"/>
                      </a:cxn>
                      <a:cxn ang="0">
                        <a:pos x="107" y="0"/>
                      </a:cxn>
                    </a:cxnLst>
                    <a:rect l="0" t="0" r="0" b="0"/>
                    <a:pathLst>
                      <a:path w="191" h="294">
                        <a:moveTo>
                          <a:pt x="190" y="0"/>
                        </a:moveTo>
                        <a:cubicBezTo>
                          <a:pt x="123" y="5"/>
                          <a:pt x="61" y="20"/>
                          <a:pt x="0" y="45"/>
                        </a:cubicBezTo>
                        <a:cubicBezTo>
                          <a:pt x="17" y="128"/>
                          <a:pt x="33" y="210"/>
                          <a:pt x="50" y="293"/>
                        </a:cubicBezTo>
                        <a:cubicBezTo>
                          <a:pt x="70" y="288"/>
                          <a:pt x="89" y="287"/>
                          <a:pt x="111" y="287"/>
                        </a:cubicBezTo>
                        <a:cubicBezTo>
                          <a:pt x="123" y="287"/>
                          <a:pt x="134" y="287"/>
                          <a:pt x="147" y="288"/>
                        </a:cubicBezTo>
                        <a:cubicBezTo>
                          <a:pt x="162" y="193"/>
                          <a:pt x="173" y="97"/>
                          <a:pt x="190" y="0"/>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6" name="任意多边形 3842"/>
                  <p:cNvSpPr/>
                  <p:nvPr/>
                </p:nvSpPr>
                <p:spPr>
                  <a:xfrm>
                    <a:off x="2697899" y="3899389"/>
                    <a:ext cx="173618" cy="190152"/>
                  </a:xfrm>
                  <a:custGeom>
                    <a:avLst/>
                    <a:gdLst/>
                    <a:ahLst/>
                    <a:cxnLst>
                      <a:cxn ang="0">
                        <a:pos x="63" y="251"/>
                      </a:cxn>
                      <a:cxn ang="0">
                        <a:pos x="229" y="133"/>
                      </a:cxn>
                      <a:cxn ang="0">
                        <a:pos x="89" y="0"/>
                      </a:cxn>
                      <a:cxn ang="0">
                        <a:pos x="0" y="175"/>
                      </a:cxn>
                      <a:cxn ang="0">
                        <a:pos x="63" y="251"/>
                      </a:cxn>
                    </a:cxnLst>
                    <a:rect l="0" t="0" r="0" b="0"/>
                    <a:pathLst>
                      <a:path w="407" h="446">
                        <a:moveTo>
                          <a:pt x="112" y="445"/>
                        </a:moveTo>
                        <a:cubicBezTo>
                          <a:pt x="210" y="375"/>
                          <a:pt x="305" y="302"/>
                          <a:pt x="406" y="235"/>
                        </a:cubicBezTo>
                        <a:cubicBezTo>
                          <a:pt x="344" y="135"/>
                          <a:pt x="259" y="54"/>
                          <a:pt x="157" y="0"/>
                        </a:cubicBezTo>
                        <a:cubicBezTo>
                          <a:pt x="108" y="104"/>
                          <a:pt x="50" y="205"/>
                          <a:pt x="0" y="309"/>
                        </a:cubicBezTo>
                        <a:cubicBezTo>
                          <a:pt x="44" y="347"/>
                          <a:pt x="83" y="395"/>
                          <a:pt x="112" y="445"/>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7" name="任意多边形 3843"/>
                  <p:cNvSpPr/>
                  <p:nvPr/>
                </p:nvSpPr>
                <p:spPr>
                  <a:xfrm>
                    <a:off x="2754513" y="4016348"/>
                    <a:ext cx="173618" cy="188643"/>
                  </a:xfrm>
                  <a:custGeom>
                    <a:avLst/>
                    <a:gdLst/>
                    <a:ahLst/>
                    <a:cxnLst>
                      <a:cxn ang="0">
                        <a:pos x="168" y="0"/>
                      </a:cxn>
                      <a:cxn ang="0">
                        <a:pos x="0" y="119"/>
                      </a:cxn>
                      <a:cxn ang="0">
                        <a:pos x="26" y="242"/>
                      </a:cxn>
                      <a:cxn ang="0">
                        <a:pos x="26" y="249"/>
                      </a:cxn>
                      <a:cxn ang="0">
                        <a:pos x="222" y="249"/>
                      </a:cxn>
                      <a:cxn ang="0">
                        <a:pos x="168" y="0"/>
                      </a:cxn>
                    </a:cxnLst>
                    <a:rect l="0" t="0" r="0" b="0"/>
                    <a:pathLst>
                      <a:path w="406" h="443">
                        <a:moveTo>
                          <a:pt x="296" y="0"/>
                        </a:moveTo>
                        <a:cubicBezTo>
                          <a:pt x="193" y="67"/>
                          <a:pt x="99" y="140"/>
                          <a:pt x="0" y="210"/>
                        </a:cubicBezTo>
                        <a:cubicBezTo>
                          <a:pt x="30" y="277"/>
                          <a:pt x="46" y="350"/>
                          <a:pt x="46" y="429"/>
                        </a:cubicBezTo>
                        <a:cubicBezTo>
                          <a:pt x="46" y="434"/>
                          <a:pt x="46" y="437"/>
                          <a:pt x="46" y="442"/>
                        </a:cubicBezTo>
                        <a:lnTo>
                          <a:pt x="391" y="442"/>
                        </a:lnTo>
                        <a:cubicBezTo>
                          <a:pt x="397" y="407"/>
                          <a:pt x="405" y="186"/>
                          <a:pt x="296" y="0"/>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8" name="任意多边形 3844"/>
                  <p:cNvSpPr/>
                  <p:nvPr/>
                </p:nvSpPr>
                <p:spPr>
                  <a:xfrm>
                    <a:off x="2628452" y="3869207"/>
                    <a:ext cx="120777" cy="150914"/>
                  </a:xfrm>
                  <a:custGeom>
                    <a:avLst/>
                    <a:gdLst/>
                    <a:ahLst/>
                    <a:cxnLst>
                      <a:cxn ang="0">
                        <a:pos x="159" y="28"/>
                      </a:cxn>
                      <a:cxn ang="0">
                        <a:pos x="26" y="0"/>
                      </a:cxn>
                      <a:cxn ang="0">
                        <a:pos x="0" y="170"/>
                      </a:cxn>
                      <a:cxn ang="0">
                        <a:pos x="72" y="199"/>
                      </a:cxn>
                      <a:cxn ang="0">
                        <a:pos x="159" y="28"/>
                      </a:cxn>
                    </a:cxnLst>
                    <a:rect l="0" t="0" r="0" b="0"/>
                    <a:pathLst>
                      <a:path w="282" h="352">
                        <a:moveTo>
                          <a:pt x="281" y="50"/>
                        </a:moveTo>
                        <a:cubicBezTo>
                          <a:pt x="208" y="18"/>
                          <a:pt x="130" y="0"/>
                          <a:pt x="46" y="0"/>
                        </a:cubicBezTo>
                        <a:cubicBezTo>
                          <a:pt x="29" y="99"/>
                          <a:pt x="17" y="200"/>
                          <a:pt x="0" y="299"/>
                        </a:cubicBezTo>
                        <a:cubicBezTo>
                          <a:pt x="45" y="308"/>
                          <a:pt x="88" y="327"/>
                          <a:pt x="127" y="351"/>
                        </a:cubicBezTo>
                        <a:cubicBezTo>
                          <a:pt x="177" y="249"/>
                          <a:pt x="235" y="151"/>
                          <a:pt x="281" y="50"/>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79" name="任意多边形 3845"/>
                  <p:cNvSpPr/>
                  <p:nvPr/>
                </p:nvSpPr>
                <p:spPr>
                  <a:xfrm>
                    <a:off x="2500126" y="4088032"/>
                    <a:ext cx="160030" cy="235427"/>
                  </a:xfrm>
                  <a:custGeom>
                    <a:avLst/>
                    <a:gdLst/>
                    <a:ahLst/>
                    <a:cxnLst>
                      <a:cxn ang="0">
                        <a:pos x="210" y="3"/>
                      </a:cxn>
                      <a:cxn ang="0">
                        <a:pos x="211" y="0"/>
                      </a:cxn>
                      <a:cxn ang="0">
                        <a:pos x="210" y="3"/>
                      </a:cxn>
                      <a:cxn ang="0">
                        <a:pos x="209" y="5"/>
                      </a:cxn>
                      <a:cxn ang="0">
                        <a:pos x="210" y="4"/>
                      </a:cxn>
                      <a:cxn ang="0">
                        <a:pos x="210" y="3"/>
                      </a:cxn>
                      <a:cxn ang="0">
                        <a:pos x="209" y="5"/>
                      </a:cxn>
                      <a:cxn ang="0">
                        <a:pos x="196" y="34"/>
                      </a:cxn>
                      <a:cxn ang="0">
                        <a:pos x="89" y="265"/>
                      </a:cxn>
                      <a:cxn ang="0">
                        <a:pos x="87" y="274"/>
                      </a:cxn>
                      <a:cxn ang="0">
                        <a:pos x="49" y="310"/>
                      </a:cxn>
                      <a:cxn ang="0">
                        <a:pos x="5" y="280"/>
                      </a:cxn>
                      <a:cxn ang="0">
                        <a:pos x="25" y="232"/>
                      </a:cxn>
                      <a:cxn ang="0">
                        <a:pos x="33" y="225"/>
                      </a:cxn>
                      <a:cxn ang="0">
                        <a:pos x="209" y="5"/>
                      </a:cxn>
                      <a:cxn ang="0">
                        <a:pos x="196" y="34"/>
                      </a:cxn>
                    </a:cxnLst>
                    <a:rect l="0" t="0" r="0" b="0"/>
                    <a:pathLst>
                      <a:path w="377" h="552">
                        <a:moveTo>
                          <a:pt x="373" y="6"/>
                        </a:moveTo>
                        <a:cubicBezTo>
                          <a:pt x="374" y="2"/>
                          <a:pt x="375" y="1"/>
                          <a:pt x="376" y="0"/>
                        </a:cubicBezTo>
                        <a:cubicBezTo>
                          <a:pt x="375" y="2"/>
                          <a:pt x="374" y="4"/>
                          <a:pt x="373" y="6"/>
                        </a:cubicBezTo>
                        <a:close/>
                        <a:moveTo>
                          <a:pt x="372" y="9"/>
                        </a:moveTo>
                        <a:cubicBezTo>
                          <a:pt x="372" y="9"/>
                          <a:pt x="373" y="8"/>
                          <a:pt x="373" y="7"/>
                        </a:cubicBezTo>
                        <a:cubicBezTo>
                          <a:pt x="373" y="7"/>
                          <a:pt x="373" y="7"/>
                          <a:pt x="373" y="6"/>
                        </a:cubicBezTo>
                        <a:cubicBezTo>
                          <a:pt x="373" y="7"/>
                          <a:pt x="372" y="8"/>
                          <a:pt x="372" y="9"/>
                        </a:cubicBezTo>
                        <a:close/>
                        <a:moveTo>
                          <a:pt x="348" y="60"/>
                        </a:moveTo>
                        <a:cubicBezTo>
                          <a:pt x="286" y="196"/>
                          <a:pt x="221" y="333"/>
                          <a:pt x="159" y="468"/>
                        </a:cubicBezTo>
                        <a:cubicBezTo>
                          <a:pt x="157" y="473"/>
                          <a:pt x="154" y="477"/>
                          <a:pt x="154" y="484"/>
                        </a:cubicBezTo>
                        <a:cubicBezTo>
                          <a:pt x="148" y="519"/>
                          <a:pt x="121" y="546"/>
                          <a:pt x="87" y="549"/>
                        </a:cubicBezTo>
                        <a:cubicBezTo>
                          <a:pt x="50" y="551"/>
                          <a:pt x="18" y="529"/>
                          <a:pt x="9" y="495"/>
                        </a:cubicBezTo>
                        <a:cubicBezTo>
                          <a:pt x="0" y="463"/>
                          <a:pt x="15" y="428"/>
                          <a:pt x="45" y="410"/>
                        </a:cubicBezTo>
                        <a:cubicBezTo>
                          <a:pt x="50" y="406"/>
                          <a:pt x="54" y="404"/>
                          <a:pt x="59" y="398"/>
                        </a:cubicBezTo>
                        <a:cubicBezTo>
                          <a:pt x="163" y="269"/>
                          <a:pt x="268" y="138"/>
                          <a:pt x="372" y="9"/>
                        </a:cubicBezTo>
                        <a:cubicBezTo>
                          <a:pt x="364" y="26"/>
                          <a:pt x="355" y="43"/>
                          <a:pt x="348" y="60"/>
                        </a:cubicBezTo>
                        <a:close/>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sp>
              <p:nvSpPr>
                <p:cNvPr id="68" name="任意多边形 3877"/>
                <p:cNvSpPr/>
                <p:nvPr/>
              </p:nvSpPr>
              <p:spPr>
                <a:xfrm>
                  <a:off x="10424938" y="4215119"/>
                  <a:ext cx="236776" cy="45719"/>
                </a:xfrm>
                <a:custGeom>
                  <a:avLst/>
                  <a:gdLst/>
                  <a:ahLst/>
                  <a:cxnLst>
                    <a:cxn ang="0">
                      <a:pos x="427" y="34"/>
                    </a:cxn>
                    <a:cxn ang="0">
                      <a:pos x="17" y="34"/>
                    </a:cxn>
                    <a:cxn ang="0">
                      <a:pos x="0" y="17"/>
                    </a:cxn>
                    <a:cxn ang="0">
                      <a:pos x="17" y="0"/>
                    </a:cxn>
                    <a:cxn ang="0">
                      <a:pos x="427" y="0"/>
                    </a:cxn>
                    <a:cxn ang="0">
                      <a:pos x="444" y="17"/>
                    </a:cxn>
                    <a:cxn ang="0">
                      <a:pos x="427" y="34"/>
                    </a:cxn>
                  </a:cxnLst>
                  <a:rect l="0" t="0" r="0" b="0"/>
                  <a:pathLst>
                    <a:path w="784" h="61">
                      <a:moveTo>
                        <a:pt x="753" y="60"/>
                      </a:moveTo>
                      <a:lnTo>
                        <a:pt x="30" y="60"/>
                      </a:lnTo>
                      <a:cubicBezTo>
                        <a:pt x="14" y="60"/>
                        <a:pt x="0" y="46"/>
                        <a:pt x="0" y="30"/>
                      </a:cubicBezTo>
                      <a:cubicBezTo>
                        <a:pt x="0" y="14"/>
                        <a:pt x="14" y="0"/>
                        <a:pt x="30" y="0"/>
                      </a:cubicBezTo>
                      <a:lnTo>
                        <a:pt x="753" y="0"/>
                      </a:lnTo>
                      <a:cubicBezTo>
                        <a:pt x="769" y="0"/>
                        <a:pt x="783" y="14"/>
                        <a:pt x="783" y="30"/>
                      </a:cubicBezTo>
                      <a:cubicBezTo>
                        <a:pt x="783" y="47"/>
                        <a:pt x="772" y="60"/>
                        <a:pt x="753" y="60"/>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9" name="任意多边形 3878"/>
                <p:cNvSpPr/>
                <p:nvPr/>
              </p:nvSpPr>
              <p:spPr>
                <a:xfrm>
                  <a:off x="10309589" y="3577185"/>
                  <a:ext cx="768585" cy="561988"/>
                </a:xfrm>
                <a:custGeom>
                  <a:avLst/>
                  <a:gdLst>
                    <a:gd name="connsiteX0" fmla="*/ 6539 w 9994"/>
                    <a:gd name="connsiteY0" fmla="*/ 9992 h 9992"/>
                    <a:gd name="connsiteX1" fmla="*/ 434 w 9994"/>
                    <a:gd name="connsiteY1" fmla="*/ 9992 h 9992"/>
                    <a:gd name="connsiteX2" fmla="*/ 0 w 9994"/>
                    <a:gd name="connsiteY2" fmla="*/ 9399 h 9992"/>
                    <a:gd name="connsiteX3" fmla="*/ 0 w 9994"/>
                    <a:gd name="connsiteY3" fmla="*/ 593 h 9992"/>
                    <a:gd name="connsiteX4" fmla="*/ 434 w 9994"/>
                    <a:gd name="connsiteY4" fmla="*/ 0 h 9992"/>
                    <a:gd name="connsiteX5" fmla="*/ 9566 w 9994"/>
                    <a:gd name="connsiteY5" fmla="*/ 0 h 9992"/>
                    <a:gd name="connsiteX6" fmla="*/ 9994 w 9994"/>
                    <a:gd name="connsiteY6" fmla="*/ 593 h 9992"/>
                    <a:gd name="connsiteX7" fmla="*/ 9994 w 9994"/>
                    <a:gd name="connsiteY7" fmla="*/ 5316 h 9992"/>
                    <a:gd name="connsiteX8" fmla="*/ 9777 w 9994"/>
                    <a:gd name="connsiteY8" fmla="*/ 5612 h 9992"/>
                    <a:gd name="connsiteX9" fmla="*/ 9566 w 9994"/>
                    <a:gd name="connsiteY9" fmla="*/ 5316 h 9992"/>
                    <a:gd name="connsiteX10" fmla="*/ 9566 w 9994"/>
                    <a:gd name="connsiteY10" fmla="*/ 593 h 9992"/>
                    <a:gd name="connsiteX11" fmla="*/ 434 w 9994"/>
                    <a:gd name="connsiteY11" fmla="*/ 593 h 9992"/>
                    <a:gd name="connsiteX12" fmla="*/ 434 w 9994"/>
                    <a:gd name="connsiteY12" fmla="*/ 9399 h 9992"/>
                    <a:gd name="connsiteX13" fmla="*/ 6539 w 9994"/>
                    <a:gd name="connsiteY13" fmla="*/ 9399 h 9992"/>
                    <a:gd name="connsiteX14" fmla="*/ 4730 w 9994"/>
                    <a:gd name="connsiteY14" fmla="*/ 9696 h 9992"/>
                    <a:gd name="connsiteX15" fmla="*/ 6539 w 9994"/>
                    <a:gd name="connsiteY15" fmla="*/ 9992 h 9992"/>
                    <a:gd name="connsiteX0-1" fmla="*/ 6543 w 10000"/>
                    <a:gd name="connsiteY0-2" fmla="*/ 10000 h 10000"/>
                    <a:gd name="connsiteX1-3" fmla="*/ 434 w 10000"/>
                    <a:gd name="connsiteY1-4" fmla="*/ 10000 h 10000"/>
                    <a:gd name="connsiteX2-5" fmla="*/ 0 w 10000"/>
                    <a:gd name="connsiteY2-6" fmla="*/ 9407 h 10000"/>
                    <a:gd name="connsiteX3-7" fmla="*/ 0 w 10000"/>
                    <a:gd name="connsiteY3-8" fmla="*/ 593 h 10000"/>
                    <a:gd name="connsiteX4-9" fmla="*/ 434 w 10000"/>
                    <a:gd name="connsiteY4-10" fmla="*/ 0 h 10000"/>
                    <a:gd name="connsiteX5-11" fmla="*/ 9572 w 10000"/>
                    <a:gd name="connsiteY5-12" fmla="*/ 0 h 10000"/>
                    <a:gd name="connsiteX6-13" fmla="*/ 10000 w 10000"/>
                    <a:gd name="connsiteY6-14" fmla="*/ 593 h 10000"/>
                    <a:gd name="connsiteX7-15" fmla="*/ 10000 w 10000"/>
                    <a:gd name="connsiteY7-16" fmla="*/ 5320 h 10000"/>
                    <a:gd name="connsiteX8-17" fmla="*/ 9783 w 10000"/>
                    <a:gd name="connsiteY8-18" fmla="*/ 5616 h 10000"/>
                    <a:gd name="connsiteX9-19" fmla="*/ 9572 w 10000"/>
                    <a:gd name="connsiteY9-20" fmla="*/ 5320 h 10000"/>
                    <a:gd name="connsiteX10-21" fmla="*/ 9572 w 10000"/>
                    <a:gd name="connsiteY10-22" fmla="*/ 593 h 10000"/>
                    <a:gd name="connsiteX11-23" fmla="*/ 434 w 10000"/>
                    <a:gd name="connsiteY11-24" fmla="*/ 593 h 10000"/>
                    <a:gd name="connsiteX12-25" fmla="*/ 434 w 10000"/>
                    <a:gd name="connsiteY12-26" fmla="*/ 9407 h 10000"/>
                    <a:gd name="connsiteX13-27" fmla="*/ 4676 w 10000"/>
                    <a:gd name="connsiteY13-28" fmla="*/ 9407 h 10000"/>
                    <a:gd name="connsiteX14-29" fmla="*/ 4733 w 10000"/>
                    <a:gd name="connsiteY14-30" fmla="*/ 9704 h 10000"/>
                    <a:gd name="connsiteX15-31" fmla="*/ 6543 w 10000"/>
                    <a:gd name="connsiteY15-32" fmla="*/ 10000 h 10000"/>
                    <a:gd name="connsiteX0-33" fmla="*/ 6543 w 10000"/>
                    <a:gd name="connsiteY0-34" fmla="*/ 10000 h 10000"/>
                    <a:gd name="connsiteX1-35" fmla="*/ 434 w 10000"/>
                    <a:gd name="connsiteY1-36" fmla="*/ 10000 h 10000"/>
                    <a:gd name="connsiteX2-37" fmla="*/ 0 w 10000"/>
                    <a:gd name="connsiteY2-38" fmla="*/ 9407 h 10000"/>
                    <a:gd name="connsiteX3-39" fmla="*/ 0 w 10000"/>
                    <a:gd name="connsiteY3-40" fmla="*/ 593 h 10000"/>
                    <a:gd name="connsiteX4-41" fmla="*/ 434 w 10000"/>
                    <a:gd name="connsiteY4-42" fmla="*/ 0 h 10000"/>
                    <a:gd name="connsiteX5-43" fmla="*/ 9572 w 10000"/>
                    <a:gd name="connsiteY5-44" fmla="*/ 0 h 10000"/>
                    <a:gd name="connsiteX6-45" fmla="*/ 10000 w 10000"/>
                    <a:gd name="connsiteY6-46" fmla="*/ 593 h 10000"/>
                    <a:gd name="connsiteX7-47" fmla="*/ 10000 w 10000"/>
                    <a:gd name="connsiteY7-48" fmla="*/ 5320 h 10000"/>
                    <a:gd name="connsiteX8-49" fmla="*/ 9783 w 10000"/>
                    <a:gd name="connsiteY8-50" fmla="*/ 5616 h 10000"/>
                    <a:gd name="connsiteX9-51" fmla="*/ 9572 w 10000"/>
                    <a:gd name="connsiteY9-52" fmla="*/ 5320 h 10000"/>
                    <a:gd name="connsiteX10-53" fmla="*/ 9572 w 10000"/>
                    <a:gd name="connsiteY10-54" fmla="*/ 593 h 10000"/>
                    <a:gd name="connsiteX11-55" fmla="*/ 434 w 10000"/>
                    <a:gd name="connsiteY11-56" fmla="*/ 593 h 10000"/>
                    <a:gd name="connsiteX12-57" fmla="*/ 434 w 10000"/>
                    <a:gd name="connsiteY12-58" fmla="*/ 9407 h 10000"/>
                    <a:gd name="connsiteX13-59" fmla="*/ 4676 w 10000"/>
                    <a:gd name="connsiteY13-60" fmla="*/ 9407 h 10000"/>
                    <a:gd name="connsiteX14-61" fmla="*/ 4733 w 10000"/>
                    <a:gd name="connsiteY14-62" fmla="*/ 9704 h 10000"/>
                    <a:gd name="connsiteX15-63" fmla="*/ 4516 w 10000"/>
                    <a:gd name="connsiteY15-64" fmla="*/ 10000 h 10000"/>
                    <a:gd name="connsiteX0-65" fmla="*/ 4996 w 10000"/>
                    <a:gd name="connsiteY0-66" fmla="*/ 10000 h 10000"/>
                    <a:gd name="connsiteX1-67" fmla="*/ 434 w 10000"/>
                    <a:gd name="connsiteY1-68" fmla="*/ 10000 h 10000"/>
                    <a:gd name="connsiteX2-69" fmla="*/ 0 w 10000"/>
                    <a:gd name="connsiteY2-70" fmla="*/ 9407 h 10000"/>
                    <a:gd name="connsiteX3-71" fmla="*/ 0 w 10000"/>
                    <a:gd name="connsiteY3-72" fmla="*/ 593 h 10000"/>
                    <a:gd name="connsiteX4-73" fmla="*/ 434 w 10000"/>
                    <a:gd name="connsiteY4-74" fmla="*/ 0 h 10000"/>
                    <a:gd name="connsiteX5-75" fmla="*/ 9572 w 10000"/>
                    <a:gd name="connsiteY5-76" fmla="*/ 0 h 10000"/>
                    <a:gd name="connsiteX6-77" fmla="*/ 10000 w 10000"/>
                    <a:gd name="connsiteY6-78" fmla="*/ 593 h 10000"/>
                    <a:gd name="connsiteX7-79" fmla="*/ 10000 w 10000"/>
                    <a:gd name="connsiteY7-80" fmla="*/ 5320 h 10000"/>
                    <a:gd name="connsiteX8-81" fmla="*/ 9783 w 10000"/>
                    <a:gd name="connsiteY8-82" fmla="*/ 5616 h 10000"/>
                    <a:gd name="connsiteX9-83" fmla="*/ 9572 w 10000"/>
                    <a:gd name="connsiteY9-84" fmla="*/ 5320 h 10000"/>
                    <a:gd name="connsiteX10-85" fmla="*/ 9572 w 10000"/>
                    <a:gd name="connsiteY10-86" fmla="*/ 593 h 10000"/>
                    <a:gd name="connsiteX11-87" fmla="*/ 434 w 10000"/>
                    <a:gd name="connsiteY11-88" fmla="*/ 593 h 10000"/>
                    <a:gd name="connsiteX12-89" fmla="*/ 434 w 10000"/>
                    <a:gd name="connsiteY12-90" fmla="*/ 9407 h 10000"/>
                    <a:gd name="connsiteX13-91" fmla="*/ 4676 w 10000"/>
                    <a:gd name="connsiteY13-92" fmla="*/ 9407 h 10000"/>
                    <a:gd name="connsiteX14-93" fmla="*/ 4733 w 10000"/>
                    <a:gd name="connsiteY14-94" fmla="*/ 9704 h 10000"/>
                    <a:gd name="connsiteX15-95" fmla="*/ 4516 w 10000"/>
                    <a:gd name="connsiteY15-96" fmla="*/ 10000 h 10000"/>
                    <a:gd name="connsiteX0-97" fmla="*/ 4996 w 10000"/>
                    <a:gd name="connsiteY0-98" fmla="*/ 10000 h 10000"/>
                    <a:gd name="connsiteX1-99" fmla="*/ 434 w 10000"/>
                    <a:gd name="connsiteY1-100" fmla="*/ 10000 h 10000"/>
                    <a:gd name="connsiteX2-101" fmla="*/ 0 w 10000"/>
                    <a:gd name="connsiteY2-102" fmla="*/ 9407 h 10000"/>
                    <a:gd name="connsiteX3-103" fmla="*/ 0 w 10000"/>
                    <a:gd name="connsiteY3-104" fmla="*/ 593 h 10000"/>
                    <a:gd name="connsiteX4-105" fmla="*/ 434 w 10000"/>
                    <a:gd name="connsiteY4-106" fmla="*/ 0 h 10000"/>
                    <a:gd name="connsiteX5-107" fmla="*/ 9572 w 10000"/>
                    <a:gd name="connsiteY5-108" fmla="*/ 0 h 10000"/>
                    <a:gd name="connsiteX6-109" fmla="*/ 10000 w 10000"/>
                    <a:gd name="connsiteY6-110" fmla="*/ 593 h 10000"/>
                    <a:gd name="connsiteX7-111" fmla="*/ 10000 w 10000"/>
                    <a:gd name="connsiteY7-112" fmla="*/ 5320 h 10000"/>
                    <a:gd name="connsiteX8-113" fmla="*/ 9783 w 10000"/>
                    <a:gd name="connsiteY8-114" fmla="*/ 5616 h 10000"/>
                    <a:gd name="connsiteX9-115" fmla="*/ 9572 w 10000"/>
                    <a:gd name="connsiteY9-116" fmla="*/ 5320 h 10000"/>
                    <a:gd name="connsiteX10-117" fmla="*/ 9572 w 10000"/>
                    <a:gd name="connsiteY10-118" fmla="*/ 593 h 10000"/>
                    <a:gd name="connsiteX11-119" fmla="*/ 434 w 10000"/>
                    <a:gd name="connsiteY11-120" fmla="*/ 593 h 10000"/>
                    <a:gd name="connsiteX12-121" fmla="*/ 434 w 10000"/>
                    <a:gd name="connsiteY12-122" fmla="*/ 9407 h 10000"/>
                    <a:gd name="connsiteX13-123" fmla="*/ 4676 w 10000"/>
                    <a:gd name="connsiteY13-124" fmla="*/ 9407 h 10000"/>
                    <a:gd name="connsiteX14-125" fmla="*/ 4733 w 10000"/>
                    <a:gd name="connsiteY14-126" fmla="*/ 9704 h 10000"/>
                    <a:gd name="connsiteX15-127" fmla="*/ 4516 w 10000"/>
                    <a:gd name="connsiteY15-128" fmla="*/ 10000 h 10000"/>
                    <a:gd name="connsiteX0-129" fmla="*/ 4996 w 10000"/>
                    <a:gd name="connsiteY0-130" fmla="*/ 10000 h 10000"/>
                    <a:gd name="connsiteX1-131" fmla="*/ 434 w 10000"/>
                    <a:gd name="connsiteY1-132" fmla="*/ 10000 h 10000"/>
                    <a:gd name="connsiteX2-133" fmla="*/ 0 w 10000"/>
                    <a:gd name="connsiteY2-134" fmla="*/ 9407 h 10000"/>
                    <a:gd name="connsiteX3-135" fmla="*/ 0 w 10000"/>
                    <a:gd name="connsiteY3-136" fmla="*/ 593 h 10000"/>
                    <a:gd name="connsiteX4-137" fmla="*/ 434 w 10000"/>
                    <a:gd name="connsiteY4-138" fmla="*/ 0 h 10000"/>
                    <a:gd name="connsiteX5-139" fmla="*/ 9572 w 10000"/>
                    <a:gd name="connsiteY5-140" fmla="*/ 0 h 10000"/>
                    <a:gd name="connsiteX6-141" fmla="*/ 10000 w 10000"/>
                    <a:gd name="connsiteY6-142" fmla="*/ 593 h 10000"/>
                    <a:gd name="connsiteX7-143" fmla="*/ 10000 w 10000"/>
                    <a:gd name="connsiteY7-144" fmla="*/ 5320 h 10000"/>
                    <a:gd name="connsiteX8-145" fmla="*/ 9783 w 10000"/>
                    <a:gd name="connsiteY8-146" fmla="*/ 6421 h 10000"/>
                    <a:gd name="connsiteX9-147" fmla="*/ 9572 w 10000"/>
                    <a:gd name="connsiteY9-148" fmla="*/ 5320 h 10000"/>
                    <a:gd name="connsiteX10-149" fmla="*/ 9572 w 10000"/>
                    <a:gd name="connsiteY10-150" fmla="*/ 593 h 10000"/>
                    <a:gd name="connsiteX11-151" fmla="*/ 434 w 10000"/>
                    <a:gd name="connsiteY11-152" fmla="*/ 593 h 10000"/>
                    <a:gd name="connsiteX12-153" fmla="*/ 434 w 10000"/>
                    <a:gd name="connsiteY12-154" fmla="*/ 9407 h 10000"/>
                    <a:gd name="connsiteX13-155" fmla="*/ 4676 w 10000"/>
                    <a:gd name="connsiteY13-156" fmla="*/ 9407 h 10000"/>
                    <a:gd name="connsiteX14-157" fmla="*/ 4733 w 10000"/>
                    <a:gd name="connsiteY14-158" fmla="*/ 9704 h 10000"/>
                    <a:gd name="connsiteX15-159" fmla="*/ 4516 w 10000"/>
                    <a:gd name="connsiteY15-160" fmla="*/ 10000 h 10000"/>
                    <a:gd name="connsiteX0-161" fmla="*/ 4996 w 10000"/>
                    <a:gd name="connsiteY0-162" fmla="*/ 10000 h 10000"/>
                    <a:gd name="connsiteX1-163" fmla="*/ 434 w 10000"/>
                    <a:gd name="connsiteY1-164" fmla="*/ 10000 h 10000"/>
                    <a:gd name="connsiteX2-165" fmla="*/ 0 w 10000"/>
                    <a:gd name="connsiteY2-166" fmla="*/ 9407 h 10000"/>
                    <a:gd name="connsiteX3-167" fmla="*/ 0 w 10000"/>
                    <a:gd name="connsiteY3-168" fmla="*/ 593 h 10000"/>
                    <a:gd name="connsiteX4-169" fmla="*/ 434 w 10000"/>
                    <a:gd name="connsiteY4-170" fmla="*/ 0 h 10000"/>
                    <a:gd name="connsiteX5-171" fmla="*/ 9572 w 10000"/>
                    <a:gd name="connsiteY5-172" fmla="*/ 0 h 10000"/>
                    <a:gd name="connsiteX6-173" fmla="*/ 10000 w 10000"/>
                    <a:gd name="connsiteY6-174" fmla="*/ 593 h 10000"/>
                    <a:gd name="connsiteX7-175" fmla="*/ 10000 w 10000"/>
                    <a:gd name="connsiteY7-176" fmla="*/ 5320 h 10000"/>
                    <a:gd name="connsiteX8-177" fmla="*/ 9783 w 10000"/>
                    <a:gd name="connsiteY8-178" fmla="*/ 6421 h 10000"/>
                    <a:gd name="connsiteX9-179" fmla="*/ 9572 w 10000"/>
                    <a:gd name="connsiteY9-180" fmla="*/ 5871 h 10000"/>
                    <a:gd name="connsiteX10-181" fmla="*/ 9572 w 10000"/>
                    <a:gd name="connsiteY10-182" fmla="*/ 593 h 10000"/>
                    <a:gd name="connsiteX11-183" fmla="*/ 434 w 10000"/>
                    <a:gd name="connsiteY11-184" fmla="*/ 593 h 10000"/>
                    <a:gd name="connsiteX12-185" fmla="*/ 434 w 10000"/>
                    <a:gd name="connsiteY12-186" fmla="*/ 9407 h 10000"/>
                    <a:gd name="connsiteX13-187" fmla="*/ 4676 w 10000"/>
                    <a:gd name="connsiteY13-188" fmla="*/ 9407 h 10000"/>
                    <a:gd name="connsiteX14-189" fmla="*/ 4733 w 10000"/>
                    <a:gd name="connsiteY14-190" fmla="*/ 9704 h 10000"/>
                    <a:gd name="connsiteX15-191" fmla="*/ 4516 w 10000"/>
                    <a:gd name="connsiteY15-192" fmla="*/ 10000 h 10000"/>
                    <a:gd name="connsiteX0-193" fmla="*/ 4996 w 10000"/>
                    <a:gd name="connsiteY0-194" fmla="*/ 10000 h 10000"/>
                    <a:gd name="connsiteX1-195" fmla="*/ 434 w 10000"/>
                    <a:gd name="connsiteY1-196" fmla="*/ 10000 h 10000"/>
                    <a:gd name="connsiteX2-197" fmla="*/ 0 w 10000"/>
                    <a:gd name="connsiteY2-198" fmla="*/ 9407 h 10000"/>
                    <a:gd name="connsiteX3-199" fmla="*/ 0 w 10000"/>
                    <a:gd name="connsiteY3-200" fmla="*/ 593 h 10000"/>
                    <a:gd name="connsiteX4-201" fmla="*/ 434 w 10000"/>
                    <a:gd name="connsiteY4-202" fmla="*/ 0 h 10000"/>
                    <a:gd name="connsiteX5-203" fmla="*/ 9572 w 10000"/>
                    <a:gd name="connsiteY5-204" fmla="*/ 0 h 10000"/>
                    <a:gd name="connsiteX6-205" fmla="*/ 10000 w 10000"/>
                    <a:gd name="connsiteY6-206" fmla="*/ 593 h 10000"/>
                    <a:gd name="connsiteX7-207" fmla="*/ 10000 w 10000"/>
                    <a:gd name="connsiteY7-208" fmla="*/ 5871 h 10000"/>
                    <a:gd name="connsiteX8-209" fmla="*/ 9783 w 10000"/>
                    <a:gd name="connsiteY8-210" fmla="*/ 6421 h 10000"/>
                    <a:gd name="connsiteX9-211" fmla="*/ 9572 w 10000"/>
                    <a:gd name="connsiteY9-212" fmla="*/ 5871 h 10000"/>
                    <a:gd name="connsiteX10-213" fmla="*/ 9572 w 10000"/>
                    <a:gd name="connsiteY10-214" fmla="*/ 593 h 10000"/>
                    <a:gd name="connsiteX11-215" fmla="*/ 434 w 10000"/>
                    <a:gd name="connsiteY11-216" fmla="*/ 593 h 10000"/>
                    <a:gd name="connsiteX12-217" fmla="*/ 434 w 10000"/>
                    <a:gd name="connsiteY12-218" fmla="*/ 9407 h 10000"/>
                    <a:gd name="connsiteX13-219" fmla="*/ 4676 w 10000"/>
                    <a:gd name="connsiteY13-220" fmla="*/ 9407 h 10000"/>
                    <a:gd name="connsiteX14-221" fmla="*/ 4733 w 10000"/>
                    <a:gd name="connsiteY14-222" fmla="*/ 9704 h 10000"/>
                    <a:gd name="connsiteX15-223" fmla="*/ 4516 w 10000"/>
                    <a:gd name="connsiteY15-224" fmla="*/ 10000 h 10000"/>
                    <a:gd name="connsiteX0-225" fmla="*/ 4996 w 10000"/>
                    <a:gd name="connsiteY0-226" fmla="*/ 10000 h 10000"/>
                    <a:gd name="connsiteX1-227" fmla="*/ 434 w 10000"/>
                    <a:gd name="connsiteY1-228" fmla="*/ 10000 h 10000"/>
                    <a:gd name="connsiteX2-229" fmla="*/ 0 w 10000"/>
                    <a:gd name="connsiteY2-230" fmla="*/ 9407 h 10000"/>
                    <a:gd name="connsiteX3-231" fmla="*/ 0 w 10000"/>
                    <a:gd name="connsiteY3-232" fmla="*/ 593 h 10000"/>
                    <a:gd name="connsiteX4-233" fmla="*/ 434 w 10000"/>
                    <a:gd name="connsiteY4-234" fmla="*/ 0 h 10000"/>
                    <a:gd name="connsiteX5-235" fmla="*/ 9572 w 10000"/>
                    <a:gd name="connsiteY5-236" fmla="*/ 0 h 10000"/>
                    <a:gd name="connsiteX6-237" fmla="*/ 10000 w 10000"/>
                    <a:gd name="connsiteY6-238" fmla="*/ 593 h 10000"/>
                    <a:gd name="connsiteX7-239" fmla="*/ 10000 w 10000"/>
                    <a:gd name="connsiteY7-240" fmla="*/ 5871 h 10000"/>
                    <a:gd name="connsiteX8-241" fmla="*/ 9783 w 10000"/>
                    <a:gd name="connsiteY8-242" fmla="*/ 6421 h 10000"/>
                    <a:gd name="connsiteX9-243" fmla="*/ 9572 w 10000"/>
                    <a:gd name="connsiteY9-244" fmla="*/ 6083 h 10000"/>
                    <a:gd name="connsiteX10-245" fmla="*/ 9572 w 10000"/>
                    <a:gd name="connsiteY10-246" fmla="*/ 593 h 10000"/>
                    <a:gd name="connsiteX11-247" fmla="*/ 434 w 10000"/>
                    <a:gd name="connsiteY11-248" fmla="*/ 593 h 10000"/>
                    <a:gd name="connsiteX12-249" fmla="*/ 434 w 10000"/>
                    <a:gd name="connsiteY12-250" fmla="*/ 9407 h 10000"/>
                    <a:gd name="connsiteX13-251" fmla="*/ 4676 w 10000"/>
                    <a:gd name="connsiteY13-252" fmla="*/ 9407 h 10000"/>
                    <a:gd name="connsiteX14-253" fmla="*/ 4733 w 10000"/>
                    <a:gd name="connsiteY14-254" fmla="*/ 9704 h 10000"/>
                    <a:gd name="connsiteX15-255" fmla="*/ 4516 w 10000"/>
                    <a:gd name="connsiteY15-256" fmla="*/ 10000 h 10000"/>
                    <a:gd name="connsiteX0-257" fmla="*/ 4996 w 10000"/>
                    <a:gd name="connsiteY0-258" fmla="*/ 10000 h 10000"/>
                    <a:gd name="connsiteX1-259" fmla="*/ 434 w 10000"/>
                    <a:gd name="connsiteY1-260" fmla="*/ 10000 h 10000"/>
                    <a:gd name="connsiteX2-261" fmla="*/ 0 w 10000"/>
                    <a:gd name="connsiteY2-262" fmla="*/ 9407 h 10000"/>
                    <a:gd name="connsiteX3-263" fmla="*/ 0 w 10000"/>
                    <a:gd name="connsiteY3-264" fmla="*/ 593 h 10000"/>
                    <a:gd name="connsiteX4-265" fmla="*/ 434 w 10000"/>
                    <a:gd name="connsiteY4-266" fmla="*/ 0 h 10000"/>
                    <a:gd name="connsiteX5-267" fmla="*/ 9572 w 10000"/>
                    <a:gd name="connsiteY5-268" fmla="*/ 0 h 10000"/>
                    <a:gd name="connsiteX6-269" fmla="*/ 10000 w 10000"/>
                    <a:gd name="connsiteY6-270" fmla="*/ 593 h 10000"/>
                    <a:gd name="connsiteX7-271" fmla="*/ 10000 w 10000"/>
                    <a:gd name="connsiteY7-272" fmla="*/ 6040 h 10000"/>
                    <a:gd name="connsiteX8-273" fmla="*/ 9783 w 10000"/>
                    <a:gd name="connsiteY8-274" fmla="*/ 6421 h 10000"/>
                    <a:gd name="connsiteX9-275" fmla="*/ 9572 w 10000"/>
                    <a:gd name="connsiteY9-276" fmla="*/ 6083 h 10000"/>
                    <a:gd name="connsiteX10-277" fmla="*/ 9572 w 10000"/>
                    <a:gd name="connsiteY10-278" fmla="*/ 593 h 10000"/>
                    <a:gd name="connsiteX11-279" fmla="*/ 434 w 10000"/>
                    <a:gd name="connsiteY11-280" fmla="*/ 593 h 10000"/>
                    <a:gd name="connsiteX12-281" fmla="*/ 434 w 10000"/>
                    <a:gd name="connsiteY12-282" fmla="*/ 9407 h 10000"/>
                    <a:gd name="connsiteX13-283" fmla="*/ 4676 w 10000"/>
                    <a:gd name="connsiteY13-284" fmla="*/ 9407 h 10000"/>
                    <a:gd name="connsiteX14-285" fmla="*/ 4733 w 10000"/>
                    <a:gd name="connsiteY14-286" fmla="*/ 9704 h 10000"/>
                    <a:gd name="connsiteX15-287" fmla="*/ 4516 w 10000"/>
                    <a:gd name="connsiteY15-288" fmla="*/ 10000 h 10000"/>
                    <a:gd name="connsiteX0-289" fmla="*/ 4996 w 10000"/>
                    <a:gd name="connsiteY0-290" fmla="*/ 10000 h 10000"/>
                    <a:gd name="connsiteX1-291" fmla="*/ 434 w 10000"/>
                    <a:gd name="connsiteY1-292" fmla="*/ 10000 h 10000"/>
                    <a:gd name="connsiteX2-293" fmla="*/ 0 w 10000"/>
                    <a:gd name="connsiteY2-294" fmla="*/ 9407 h 10000"/>
                    <a:gd name="connsiteX3-295" fmla="*/ 0 w 10000"/>
                    <a:gd name="connsiteY3-296" fmla="*/ 593 h 10000"/>
                    <a:gd name="connsiteX4-297" fmla="*/ 434 w 10000"/>
                    <a:gd name="connsiteY4-298" fmla="*/ 0 h 10000"/>
                    <a:gd name="connsiteX5-299" fmla="*/ 9572 w 10000"/>
                    <a:gd name="connsiteY5-300" fmla="*/ 0 h 10000"/>
                    <a:gd name="connsiteX6-301" fmla="*/ 10000 w 10000"/>
                    <a:gd name="connsiteY6-302" fmla="*/ 593 h 10000"/>
                    <a:gd name="connsiteX7-303" fmla="*/ 10000 w 10000"/>
                    <a:gd name="connsiteY7-304" fmla="*/ 6040 h 10000"/>
                    <a:gd name="connsiteX8-305" fmla="*/ 9783 w 10000"/>
                    <a:gd name="connsiteY8-306" fmla="*/ 6421 h 10000"/>
                    <a:gd name="connsiteX9-307" fmla="*/ 9572 w 10000"/>
                    <a:gd name="connsiteY9-308" fmla="*/ 6083 h 10000"/>
                    <a:gd name="connsiteX10-309" fmla="*/ 9572 w 10000"/>
                    <a:gd name="connsiteY10-310" fmla="*/ 593 h 10000"/>
                    <a:gd name="connsiteX11-311" fmla="*/ 434 w 10000"/>
                    <a:gd name="connsiteY11-312" fmla="*/ 593 h 10000"/>
                    <a:gd name="connsiteX12-313" fmla="*/ 434 w 10000"/>
                    <a:gd name="connsiteY12-314" fmla="*/ 9407 h 10000"/>
                    <a:gd name="connsiteX13-315" fmla="*/ 4676 w 10000"/>
                    <a:gd name="connsiteY13-316" fmla="*/ 9407 h 10000"/>
                    <a:gd name="connsiteX14-317" fmla="*/ 4857 w 10000"/>
                    <a:gd name="connsiteY14-318" fmla="*/ 9662 h 10000"/>
                    <a:gd name="connsiteX15-319" fmla="*/ 4516 w 10000"/>
                    <a:gd name="connsiteY15-320" fmla="*/ 10000 h 10000"/>
                    <a:gd name="connsiteX0-321" fmla="*/ 4996 w 10000"/>
                    <a:gd name="connsiteY0-322" fmla="*/ 10000 h 10042"/>
                    <a:gd name="connsiteX1-323" fmla="*/ 434 w 10000"/>
                    <a:gd name="connsiteY1-324" fmla="*/ 10000 h 10042"/>
                    <a:gd name="connsiteX2-325" fmla="*/ 0 w 10000"/>
                    <a:gd name="connsiteY2-326" fmla="*/ 9407 h 10042"/>
                    <a:gd name="connsiteX3-327" fmla="*/ 0 w 10000"/>
                    <a:gd name="connsiteY3-328" fmla="*/ 593 h 10042"/>
                    <a:gd name="connsiteX4-329" fmla="*/ 434 w 10000"/>
                    <a:gd name="connsiteY4-330" fmla="*/ 0 h 10042"/>
                    <a:gd name="connsiteX5-331" fmla="*/ 9572 w 10000"/>
                    <a:gd name="connsiteY5-332" fmla="*/ 0 h 10042"/>
                    <a:gd name="connsiteX6-333" fmla="*/ 10000 w 10000"/>
                    <a:gd name="connsiteY6-334" fmla="*/ 593 h 10042"/>
                    <a:gd name="connsiteX7-335" fmla="*/ 10000 w 10000"/>
                    <a:gd name="connsiteY7-336" fmla="*/ 6040 h 10042"/>
                    <a:gd name="connsiteX8-337" fmla="*/ 9783 w 10000"/>
                    <a:gd name="connsiteY8-338" fmla="*/ 6421 h 10042"/>
                    <a:gd name="connsiteX9-339" fmla="*/ 9572 w 10000"/>
                    <a:gd name="connsiteY9-340" fmla="*/ 6083 h 10042"/>
                    <a:gd name="connsiteX10-341" fmla="*/ 9572 w 10000"/>
                    <a:gd name="connsiteY10-342" fmla="*/ 593 h 10042"/>
                    <a:gd name="connsiteX11-343" fmla="*/ 434 w 10000"/>
                    <a:gd name="connsiteY11-344" fmla="*/ 593 h 10042"/>
                    <a:gd name="connsiteX12-345" fmla="*/ 434 w 10000"/>
                    <a:gd name="connsiteY12-346" fmla="*/ 9407 h 10042"/>
                    <a:gd name="connsiteX13-347" fmla="*/ 4676 w 10000"/>
                    <a:gd name="connsiteY13-348" fmla="*/ 9407 h 10042"/>
                    <a:gd name="connsiteX14-349" fmla="*/ 5786 w 10000"/>
                    <a:gd name="connsiteY14-350" fmla="*/ 9959 h 10042"/>
                    <a:gd name="connsiteX15-351" fmla="*/ 4516 w 10000"/>
                    <a:gd name="connsiteY15-352" fmla="*/ 10000 h 10042"/>
                    <a:gd name="connsiteX0-353" fmla="*/ 4996 w 10000"/>
                    <a:gd name="connsiteY0-354" fmla="*/ 10000 h 10678"/>
                    <a:gd name="connsiteX1-355" fmla="*/ 434 w 10000"/>
                    <a:gd name="connsiteY1-356" fmla="*/ 10000 h 10678"/>
                    <a:gd name="connsiteX2-357" fmla="*/ 0 w 10000"/>
                    <a:gd name="connsiteY2-358" fmla="*/ 9407 h 10678"/>
                    <a:gd name="connsiteX3-359" fmla="*/ 0 w 10000"/>
                    <a:gd name="connsiteY3-360" fmla="*/ 593 h 10678"/>
                    <a:gd name="connsiteX4-361" fmla="*/ 434 w 10000"/>
                    <a:gd name="connsiteY4-362" fmla="*/ 0 h 10678"/>
                    <a:gd name="connsiteX5-363" fmla="*/ 9572 w 10000"/>
                    <a:gd name="connsiteY5-364" fmla="*/ 0 h 10678"/>
                    <a:gd name="connsiteX6-365" fmla="*/ 10000 w 10000"/>
                    <a:gd name="connsiteY6-366" fmla="*/ 593 h 10678"/>
                    <a:gd name="connsiteX7-367" fmla="*/ 10000 w 10000"/>
                    <a:gd name="connsiteY7-368" fmla="*/ 6040 h 10678"/>
                    <a:gd name="connsiteX8-369" fmla="*/ 9783 w 10000"/>
                    <a:gd name="connsiteY8-370" fmla="*/ 6421 h 10678"/>
                    <a:gd name="connsiteX9-371" fmla="*/ 9572 w 10000"/>
                    <a:gd name="connsiteY9-372" fmla="*/ 6083 h 10678"/>
                    <a:gd name="connsiteX10-373" fmla="*/ 9572 w 10000"/>
                    <a:gd name="connsiteY10-374" fmla="*/ 593 h 10678"/>
                    <a:gd name="connsiteX11-375" fmla="*/ 434 w 10000"/>
                    <a:gd name="connsiteY11-376" fmla="*/ 593 h 10678"/>
                    <a:gd name="connsiteX12-377" fmla="*/ 434 w 10000"/>
                    <a:gd name="connsiteY12-378" fmla="*/ 9407 h 10678"/>
                    <a:gd name="connsiteX13-379" fmla="*/ 4676 w 10000"/>
                    <a:gd name="connsiteY13-380" fmla="*/ 9407 h 10678"/>
                    <a:gd name="connsiteX14-381" fmla="*/ 5786 w 10000"/>
                    <a:gd name="connsiteY14-382" fmla="*/ 9959 h 10678"/>
                    <a:gd name="connsiteX15-383" fmla="*/ 4578 w 10000"/>
                    <a:gd name="connsiteY15-384" fmla="*/ 10678 h 10678"/>
                    <a:gd name="connsiteX0-385" fmla="*/ 4996 w 10000"/>
                    <a:gd name="connsiteY0-386" fmla="*/ 10000 h 10000"/>
                    <a:gd name="connsiteX1-387" fmla="*/ 434 w 10000"/>
                    <a:gd name="connsiteY1-388" fmla="*/ 10000 h 10000"/>
                    <a:gd name="connsiteX2-389" fmla="*/ 0 w 10000"/>
                    <a:gd name="connsiteY2-390" fmla="*/ 9407 h 10000"/>
                    <a:gd name="connsiteX3-391" fmla="*/ 0 w 10000"/>
                    <a:gd name="connsiteY3-392" fmla="*/ 593 h 10000"/>
                    <a:gd name="connsiteX4-393" fmla="*/ 434 w 10000"/>
                    <a:gd name="connsiteY4-394" fmla="*/ 0 h 10000"/>
                    <a:gd name="connsiteX5-395" fmla="*/ 9572 w 10000"/>
                    <a:gd name="connsiteY5-396" fmla="*/ 0 h 10000"/>
                    <a:gd name="connsiteX6-397" fmla="*/ 10000 w 10000"/>
                    <a:gd name="connsiteY6-398" fmla="*/ 593 h 10000"/>
                    <a:gd name="connsiteX7-399" fmla="*/ 10000 w 10000"/>
                    <a:gd name="connsiteY7-400" fmla="*/ 6040 h 10000"/>
                    <a:gd name="connsiteX8-401" fmla="*/ 9783 w 10000"/>
                    <a:gd name="connsiteY8-402" fmla="*/ 6421 h 10000"/>
                    <a:gd name="connsiteX9-403" fmla="*/ 9572 w 10000"/>
                    <a:gd name="connsiteY9-404" fmla="*/ 6083 h 10000"/>
                    <a:gd name="connsiteX10-405" fmla="*/ 9572 w 10000"/>
                    <a:gd name="connsiteY10-406" fmla="*/ 593 h 10000"/>
                    <a:gd name="connsiteX11-407" fmla="*/ 434 w 10000"/>
                    <a:gd name="connsiteY11-408" fmla="*/ 593 h 10000"/>
                    <a:gd name="connsiteX12-409" fmla="*/ 434 w 10000"/>
                    <a:gd name="connsiteY12-410" fmla="*/ 9407 h 10000"/>
                    <a:gd name="connsiteX13-411" fmla="*/ 4676 w 10000"/>
                    <a:gd name="connsiteY13-412" fmla="*/ 9407 h 10000"/>
                    <a:gd name="connsiteX14-413" fmla="*/ 5786 w 10000"/>
                    <a:gd name="connsiteY14-414" fmla="*/ 9959 h 10000"/>
                    <a:gd name="connsiteX0-415" fmla="*/ 4717 w 10000"/>
                    <a:gd name="connsiteY0-416" fmla="*/ 10000 h 10000"/>
                    <a:gd name="connsiteX1-417" fmla="*/ 434 w 10000"/>
                    <a:gd name="connsiteY1-418" fmla="*/ 10000 h 10000"/>
                    <a:gd name="connsiteX2-419" fmla="*/ 0 w 10000"/>
                    <a:gd name="connsiteY2-420" fmla="*/ 9407 h 10000"/>
                    <a:gd name="connsiteX3-421" fmla="*/ 0 w 10000"/>
                    <a:gd name="connsiteY3-422" fmla="*/ 593 h 10000"/>
                    <a:gd name="connsiteX4-423" fmla="*/ 434 w 10000"/>
                    <a:gd name="connsiteY4-424" fmla="*/ 0 h 10000"/>
                    <a:gd name="connsiteX5-425" fmla="*/ 9572 w 10000"/>
                    <a:gd name="connsiteY5-426" fmla="*/ 0 h 10000"/>
                    <a:gd name="connsiteX6-427" fmla="*/ 10000 w 10000"/>
                    <a:gd name="connsiteY6-428" fmla="*/ 593 h 10000"/>
                    <a:gd name="connsiteX7-429" fmla="*/ 10000 w 10000"/>
                    <a:gd name="connsiteY7-430" fmla="*/ 6040 h 10000"/>
                    <a:gd name="connsiteX8-431" fmla="*/ 9783 w 10000"/>
                    <a:gd name="connsiteY8-432" fmla="*/ 6421 h 10000"/>
                    <a:gd name="connsiteX9-433" fmla="*/ 9572 w 10000"/>
                    <a:gd name="connsiteY9-434" fmla="*/ 6083 h 10000"/>
                    <a:gd name="connsiteX10-435" fmla="*/ 9572 w 10000"/>
                    <a:gd name="connsiteY10-436" fmla="*/ 593 h 10000"/>
                    <a:gd name="connsiteX11-437" fmla="*/ 434 w 10000"/>
                    <a:gd name="connsiteY11-438" fmla="*/ 593 h 10000"/>
                    <a:gd name="connsiteX12-439" fmla="*/ 434 w 10000"/>
                    <a:gd name="connsiteY12-440" fmla="*/ 9407 h 10000"/>
                    <a:gd name="connsiteX13-441" fmla="*/ 4676 w 10000"/>
                    <a:gd name="connsiteY13-442" fmla="*/ 9407 h 10000"/>
                    <a:gd name="connsiteX14-443" fmla="*/ 5786 w 10000"/>
                    <a:gd name="connsiteY14-444" fmla="*/ 9959 h 10000"/>
                    <a:gd name="connsiteX0-445" fmla="*/ 4717 w 10000"/>
                    <a:gd name="connsiteY0-446" fmla="*/ 10000 h 10000"/>
                    <a:gd name="connsiteX1-447" fmla="*/ 434 w 10000"/>
                    <a:gd name="connsiteY1-448" fmla="*/ 10000 h 10000"/>
                    <a:gd name="connsiteX2-449" fmla="*/ 0 w 10000"/>
                    <a:gd name="connsiteY2-450" fmla="*/ 9407 h 10000"/>
                    <a:gd name="connsiteX3-451" fmla="*/ 0 w 10000"/>
                    <a:gd name="connsiteY3-452" fmla="*/ 593 h 10000"/>
                    <a:gd name="connsiteX4-453" fmla="*/ 434 w 10000"/>
                    <a:gd name="connsiteY4-454" fmla="*/ 0 h 10000"/>
                    <a:gd name="connsiteX5-455" fmla="*/ 9572 w 10000"/>
                    <a:gd name="connsiteY5-456" fmla="*/ 0 h 10000"/>
                    <a:gd name="connsiteX6-457" fmla="*/ 10000 w 10000"/>
                    <a:gd name="connsiteY6-458" fmla="*/ 593 h 10000"/>
                    <a:gd name="connsiteX7-459" fmla="*/ 10000 w 10000"/>
                    <a:gd name="connsiteY7-460" fmla="*/ 6040 h 10000"/>
                    <a:gd name="connsiteX8-461" fmla="*/ 9783 w 10000"/>
                    <a:gd name="connsiteY8-462" fmla="*/ 6421 h 10000"/>
                    <a:gd name="connsiteX9-463" fmla="*/ 9572 w 10000"/>
                    <a:gd name="connsiteY9-464" fmla="*/ 6083 h 10000"/>
                    <a:gd name="connsiteX10-465" fmla="*/ 9572 w 10000"/>
                    <a:gd name="connsiteY10-466" fmla="*/ 593 h 10000"/>
                    <a:gd name="connsiteX11-467" fmla="*/ 434 w 10000"/>
                    <a:gd name="connsiteY11-468" fmla="*/ 593 h 10000"/>
                    <a:gd name="connsiteX12-469" fmla="*/ 434 w 10000"/>
                    <a:gd name="connsiteY12-470" fmla="*/ 9407 h 10000"/>
                    <a:gd name="connsiteX13-471" fmla="*/ 4676 w 10000"/>
                    <a:gd name="connsiteY13-472" fmla="*/ 9407 h 10000"/>
                    <a:gd name="connsiteX14-473" fmla="*/ 4918 w 10000"/>
                    <a:gd name="connsiteY14-474" fmla="*/ 9874 h 10000"/>
                    <a:gd name="connsiteX0-475" fmla="*/ 4717 w 10000"/>
                    <a:gd name="connsiteY0-476" fmla="*/ 10000 h 10000"/>
                    <a:gd name="connsiteX1-477" fmla="*/ 434 w 10000"/>
                    <a:gd name="connsiteY1-478" fmla="*/ 10000 h 10000"/>
                    <a:gd name="connsiteX2-479" fmla="*/ 0 w 10000"/>
                    <a:gd name="connsiteY2-480" fmla="*/ 9407 h 10000"/>
                    <a:gd name="connsiteX3-481" fmla="*/ 0 w 10000"/>
                    <a:gd name="connsiteY3-482" fmla="*/ 593 h 10000"/>
                    <a:gd name="connsiteX4-483" fmla="*/ 434 w 10000"/>
                    <a:gd name="connsiteY4-484" fmla="*/ 0 h 10000"/>
                    <a:gd name="connsiteX5-485" fmla="*/ 9572 w 10000"/>
                    <a:gd name="connsiteY5-486" fmla="*/ 0 h 10000"/>
                    <a:gd name="connsiteX6-487" fmla="*/ 10000 w 10000"/>
                    <a:gd name="connsiteY6-488" fmla="*/ 593 h 10000"/>
                    <a:gd name="connsiteX7-489" fmla="*/ 10000 w 10000"/>
                    <a:gd name="connsiteY7-490" fmla="*/ 6040 h 10000"/>
                    <a:gd name="connsiteX8-491" fmla="*/ 9783 w 10000"/>
                    <a:gd name="connsiteY8-492" fmla="*/ 6421 h 10000"/>
                    <a:gd name="connsiteX9-493" fmla="*/ 9572 w 10000"/>
                    <a:gd name="connsiteY9-494" fmla="*/ 6083 h 10000"/>
                    <a:gd name="connsiteX10-495" fmla="*/ 9572 w 10000"/>
                    <a:gd name="connsiteY10-496" fmla="*/ 593 h 10000"/>
                    <a:gd name="connsiteX11-497" fmla="*/ 434 w 10000"/>
                    <a:gd name="connsiteY11-498" fmla="*/ 593 h 10000"/>
                    <a:gd name="connsiteX12-499" fmla="*/ 434 w 10000"/>
                    <a:gd name="connsiteY12-500" fmla="*/ 9407 h 10000"/>
                    <a:gd name="connsiteX13-501" fmla="*/ 4676 w 10000"/>
                    <a:gd name="connsiteY13-502" fmla="*/ 9407 h 10000"/>
                    <a:gd name="connsiteX14-503" fmla="*/ 4856 w 10000"/>
                    <a:gd name="connsiteY14-504" fmla="*/ 9789 h 10000"/>
                    <a:gd name="connsiteX0-505" fmla="*/ 4717 w 10000"/>
                    <a:gd name="connsiteY0-506" fmla="*/ 10000 h 10000"/>
                    <a:gd name="connsiteX1-507" fmla="*/ 434 w 10000"/>
                    <a:gd name="connsiteY1-508" fmla="*/ 10000 h 10000"/>
                    <a:gd name="connsiteX2-509" fmla="*/ 0 w 10000"/>
                    <a:gd name="connsiteY2-510" fmla="*/ 9407 h 10000"/>
                    <a:gd name="connsiteX3-511" fmla="*/ 0 w 10000"/>
                    <a:gd name="connsiteY3-512" fmla="*/ 593 h 10000"/>
                    <a:gd name="connsiteX4-513" fmla="*/ 434 w 10000"/>
                    <a:gd name="connsiteY4-514" fmla="*/ 0 h 10000"/>
                    <a:gd name="connsiteX5-515" fmla="*/ 9572 w 10000"/>
                    <a:gd name="connsiteY5-516" fmla="*/ 0 h 10000"/>
                    <a:gd name="connsiteX6-517" fmla="*/ 10000 w 10000"/>
                    <a:gd name="connsiteY6-518" fmla="*/ 593 h 10000"/>
                    <a:gd name="connsiteX7-519" fmla="*/ 10000 w 10000"/>
                    <a:gd name="connsiteY7-520" fmla="*/ 6040 h 10000"/>
                    <a:gd name="connsiteX8-521" fmla="*/ 9783 w 10000"/>
                    <a:gd name="connsiteY8-522" fmla="*/ 6421 h 10000"/>
                    <a:gd name="connsiteX9-523" fmla="*/ 9572 w 10000"/>
                    <a:gd name="connsiteY9-524" fmla="*/ 6083 h 10000"/>
                    <a:gd name="connsiteX10-525" fmla="*/ 9572 w 10000"/>
                    <a:gd name="connsiteY10-526" fmla="*/ 593 h 10000"/>
                    <a:gd name="connsiteX11-527" fmla="*/ 434 w 10000"/>
                    <a:gd name="connsiteY11-528" fmla="*/ 593 h 10000"/>
                    <a:gd name="connsiteX12-529" fmla="*/ 434 w 10000"/>
                    <a:gd name="connsiteY12-530" fmla="*/ 9407 h 10000"/>
                    <a:gd name="connsiteX13-531" fmla="*/ 4676 w 10000"/>
                    <a:gd name="connsiteY13-532" fmla="*/ 9407 h 10000"/>
                    <a:gd name="connsiteX14-533" fmla="*/ 4825 w 10000"/>
                    <a:gd name="connsiteY14-534" fmla="*/ 9704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00">
                      <a:moveTo>
                        <a:pt x="4717" y="10000"/>
                      </a:moveTo>
                      <a:lnTo>
                        <a:pt x="434" y="10000"/>
                      </a:lnTo>
                      <a:cubicBezTo>
                        <a:pt x="189" y="10000"/>
                        <a:pt x="0" y="9727"/>
                        <a:pt x="0" y="9407"/>
                      </a:cubicBezTo>
                      <a:lnTo>
                        <a:pt x="0" y="593"/>
                      </a:lnTo>
                      <a:cubicBezTo>
                        <a:pt x="0" y="259"/>
                        <a:pt x="200" y="0"/>
                        <a:pt x="434" y="0"/>
                      </a:cubicBezTo>
                      <a:lnTo>
                        <a:pt x="9572" y="0"/>
                      </a:lnTo>
                      <a:cubicBezTo>
                        <a:pt x="9811" y="0"/>
                        <a:pt x="10000" y="274"/>
                        <a:pt x="10000" y="593"/>
                      </a:cubicBezTo>
                      <a:lnTo>
                        <a:pt x="10000" y="6040"/>
                      </a:lnTo>
                      <a:cubicBezTo>
                        <a:pt x="10000" y="6207"/>
                        <a:pt x="9854" y="6414"/>
                        <a:pt x="9783" y="6421"/>
                      </a:cubicBezTo>
                      <a:cubicBezTo>
                        <a:pt x="9712" y="6428"/>
                        <a:pt x="9572" y="6250"/>
                        <a:pt x="9572" y="6083"/>
                      </a:cubicBezTo>
                      <a:lnTo>
                        <a:pt x="9572" y="593"/>
                      </a:lnTo>
                      <a:lnTo>
                        <a:pt x="434" y="593"/>
                      </a:lnTo>
                      <a:lnTo>
                        <a:pt x="434" y="9407"/>
                      </a:lnTo>
                      <a:lnTo>
                        <a:pt x="4676" y="9407"/>
                      </a:lnTo>
                      <a:cubicBezTo>
                        <a:pt x="4798" y="9407"/>
                        <a:pt x="4825" y="9537"/>
                        <a:pt x="4825" y="9704"/>
                      </a:cubicBezTo>
                    </a:path>
                  </a:pathLst>
                </a:custGeom>
                <a:grpFill/>
                <a:ln w="9525">
                  <a:noFill/>
                </a:ln>
              </p:spPr>
              <p:txBody>
                <a:bodyPr>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sp>
            <p:nvSpPr>
              <p:cNvPr id="61" name="矩形 60"/>
              <p:cNvSpPr/>
              <p:nvPr/>
            </p:nvSpPr>
            <p:spPr>
              <a:xfrm>
                <a:off x="4919312" y="984258"/>
                <a:ext cx="609213" cy="249447"/>
              </a:xfrm>
              <a:prstGeom prst="rect">
                <a:avLst/>
              </a:prstGeom>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数据加速</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62" name="矩形 61"/>
              <p:cNvSpPr/>
              <p:nvPr/>
            </p:nvSpPr>
            <p:spPr>
              <a:xfrm>
                <a:off x="5635689" y="1012099"/>
                <a:ext cx="584403" cy="193765"/>
              </a:xfrm>
              <a:prstGeom prst="rect">
                <a:avLst/>
              </a:prstGeom>
            </p:spPr>
            <p:txBody>
              <a:bodyPr wrap="none"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训练加速</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sp>
          <p:nvSpPr>
            <p:cNvPr id="50" name="半闭框 49"/>
            <p:cNvSpPr/>
            <p:nvPr/>
          </p:nvSpPr>
          <p:spPr>
            <a:xfrm rot="18900000">
              <a:off x="7699353" y="3251792"/>
              <a:ext cx="90998" cy="89925"/>
            </a:xfrm>
            <a:prstGeom prst="halfFrame">
              <a:avLst>
                <a:gd name="adj1" fmla="val 22809"/>
                <a:gd name="adj2" fmla="val 20178"/>
              </a:avLst>
            </a:prstGeom>
            <a:solidFill>
              <a:srgbClr val="666666">
                <a:lumMod val="60000"/>
                <a:lumOff val="40000"/>
              </a:srgbClr>
            </a:solidFill>
            <a:ln w="3175" cap="flat" cmpd="sng" algn="ctr">
              <a:noFill/>
              <a:prstDash val="solid"/>
            </a:ln>
            <a:effectLst/>
          </p:spPr>
          <p:txBody>
            <a:bodyPr wrap="square" rtlCol="0" anchor="ctr">
              <a:noAutofit/>
            </a:bodyPr>
            <a:lstStyle/>
            <a:p>
              <a:pPr marL="0" marR="0" lvl="0" indent="0" algn="ctr" defTabSz="914400" eaLnBrk="1" fontAlgn="auto" latinLnBrk="0" hangingPunct="1">
                <a:lnSpc>
                  <a:spcPct val="130000"/>
                </a:lnSpc>
                <a:spcBef>
                  <a:spcPts val="700"/>
                </a:spcBef>
                <a:spcAft>
                  <a:spcPts val="0"/>
                </a:spcAft>
                <a:buClrTx/>
                <a:buSzTx/>
                <a:buFontTx/>
                <a:buNone/>
                <a:defRPr/>
              </a:pPr>
              <a:endParaRPr kumimoji="0" lang="zh-CN" altLang="en-US" sz="3200" b="0" i="0" u="none" strike="noStrike" kern="0" cap="none" spc="0" normalizeH="0" baseline="0" noProof="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半闭框 50"/>
            <p:cNvSpPr/>
            <p:nvPr/>
          </p:nvSpPr>
          <p:spPr>
            <a:xfrm rot="8100000">
              <a:off x="6910986" y="3251791"/>
              <a:ext cx="90999" cy="89925"/>
            </a:xfrm>
            <a:prstGeom prst="halfFrame">
              <a:avLst>
                <a:gd name="adj1" fmla="val 22809"/>
                <a:gd name="adj2" fmla="val 20178"/>
              </a:avLst>
            </a:prstGeom>
            <a:solidFill>
              <a:srgbClr val="666666">
                <a:lumMod val="60000"/>
                <a:lumOff val="40000"/>
              </a:srgbClr>
            </a:solidFill>
            <a:ln w="3175" cap="flat" cmpd="sng" algn="ctr">
              <a:noFill/>
              <a:prstDash val="solid"/>
            </a:ln>
            <a:effectLst/>
          </p:spPr>
          <p:txBody>
            <a:bodyPr wrap="square" rtlCol="0" anchor="ctr">
              <a:noAutofit/>
            </a:bodyPr>
            <a:lstStyle/>
            <a:p>
              <a:pPr marL="0" marR="0" lvl="0" indent="0" algn="ctr" defTabSz="914400" eaLnBrk="1" fontAlgn="auto" latinLnBrk="0" hangingPunct="1">
                <a:lnSpc>
                  <a:spcPct val="130000"/>
                </a:lnSpc>
                <a:spcBef>
                  <a:spcPts val="700"/>
                </a:spcBef>
                <a:spcAft>
                  <a:spcPts val="0"/>
                </a:spcAft>
                <a:buClrTx/>
                <a:buSzTx/>
                <a:buFontTx/>
                <a:buNone/>
                <a:defRPr/>
              </a:pPr>
              <a:endParaRPr kumimoji="0" lang="zh-CN" altLang="en-US" sz="3200" b="0" i="0" u="none" strike="noStrike" kern="0" cap="none" spc="0" normalizeH="0" baseline="0" noProof="0">
                <a:ln>
                  <a:noFill/>
                </a:ln>
                <a:solidFill>
                  <a:prstClr val="white"/>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任意多边形: 形状 368"/>
            <p:cNvSpPr/>
            <p:nvPr/>
          </p:nvSpPr>
          <p:spPr>
            <a:xfrm>
              <a:off x="6161783" y="3036361"/>
              <a:ext cx="2560107" cy="267886"/>
            </a:xfrm>
            <a:custGeom>
              <a:avLst/>
              <a:gdLst>
                <a:gd name="connsiteX0" fmla="*/ 1408455 w 10073500"/>
                <a:gd name="connsiteY0" fmla="*/ 82496 h 488437"/>
                <a:gd name="connsiteX1" fmla="*/ 8530767 w 10073500"/>
                <a:gd name="connsiteY1" fmla="*/ 60980 h 488437"/>
                <a:gd name="connsiteX2" fmla="*/ 8664162 w 10073500"/>
                <a:gd name="connsiteY2" fmla="*/ 405942 h 488437"/>
                <a:gd name="connsiteX3" fmla="*/ 1542568 w 10073500"/>
                <a:gd name="connsiteY3" fmla="*/ 427457 h 488437"/>
                <a:gd name="connsiteX4" fmla="*/ 1408455 w 10073500"/>
                <a:gd name="connsiteY4" fmla="*/ 82496 h 488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3500" h="488437">
                  <a:moveTo>
                    <a:pt x="1408455" y="82496"/>
                  </a:moveTo>
                  <a:cubicBezTo>
                    <a:pt x="3338386" y="-18626"/>
                    <a:pt x="6526967" y="-27949"/>
                    <a:pt x="8530767" y="60980"/>
                  </a:cubicBezTo>
                  <a:cubicBezTo>
                    <a:pt x="10534567" y="150627"/>
                    <a:pt x="10594093" y="304820"/>
                    <a:pt x="8664162" y="405942"/>
                  </a:cubicBezTo>
                  <a:cubicBezTo>
                    <a:pt x="6734232" y="507063"/>
                    <a:pt x="3545651" y="516387"/>
                    <a:pt x="1542568" y="427457"/>
                  </a:cubicBezTo>
                  <a:cubicBezTo>
                    <a:pt x="-460515" y="337810"/>
                    <a:pt x="-520758" y="183617"/>
                    <a:pt x="1408455" y="82496"/>
                  </a:cubicBezTo>
                  <a:close/>
                </a:path>
              </a:pathLst>
            </a:custGeom>
            <a:gradFill>
              <a:gsLst>
                <a:gs pos="0">
                  <a:srgbClr val="939387">
                    <a:alpha val="10000"/>
                  </a:srgbClr>
                </a:gs>
                <a:gs pos="100000">
                  <a:srgbClr val="939387">
                    <a:alpha val="0"/>
                  </a:srgbClr>
                </a:gs>
              </a:gsLst>
              <a:lin ang="16200000" scaled="0"/>
            </a:gradFill>
            <a:ln w="19050" cap="flat" cmpd="sng" algn="ctr">
              <a:gradFill>
                <a:gsLst>
                  <a:gs pos="0">
                    <a:srgbClr val="FFFFFF">
                      <a:lumMod val="95000"/>
                      <a:alpha val="40000"/>
                    </a:srgbClr>
                  </a:gs>
                  <a:gs pos="92000">
                    <a:srgbClr val="666666">
                      <a:lumMod val="60000"/>
                      <a:lumOff val="40000"/>
                    </a:srgbClr>
                  </a:gs>
                  <a:gs pos="55000">
                    <a:srgbClr val="666666">
                      <a:lumMod val="60000"/>
                      <a:lumOff val="40000"/>
                    </a:srgbClr>
                  </a:gs>
                  <a:gs pos="100000">
                    <a:srgbClr val="FFFFFF">
                      <a:alpha val="0"/>
                    </a:srgbClr>
                  </a:gs>
                </a:gsLst>
                <a:lin ang="5400000" scaled="1"/>
              </a:gradFill>
              <a:prstDash val="solid"/>
              <a:miter lim="800000"/>
            </a:ln>
            <a:effectLst/>
          </p:spPr>
          <p:txBody>
            <a:bodyPr lIns="21600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 name="矩形 52"/>
            <p:cNvSpPr/>
            <p:nvPr/>
          </p:nvSpPr>
          <p:spPr>
            <a:xfrm>
              <a:off x="6950783" y="3155700"/>
              <a:ext cx="800219" cy="276999"/>
            </a:xfrm>
            <a:prstGeom prst="rect">
              <a:avLst/>
            </a:prstGeom>
            <a:noFill/>
          </p:spPr>
          <p:txBody>
            <a:bodyPr wrap="none">
              <a:spAutoFit/>
            </a:bodyPr>
            <a:lstStyle/>
            <a:p>
              <a:pPr marL="0" marR="0" lvl="0" indent="0" algn="ctr" defTabSz="913765"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多元算力</a:t>
              </a:r>
              <a:endPar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120" name="组合 119"/>
          <p:cNvGrpSpPr/>
          <p:nvPr/>
        </p:nvGrpSpPr>
        <p:grpSpPr>
          <a:xfrm>
            <a:off x="9171398" y="3169513"/>
            <a:ext cx="2507364" cy="1290631"/>
            <a:chOff x="8368392" y="2888822"/>
            <a:chExt cx="2507364" cy="1290631"/>
          </a:xfrm>
        </p:grpSpPr>
        <p:sp>
          <p:nvSpPr>
            <p:cNvPr id="121" name="流程图: 摘录 120"/>
            <p:cNvSpPr/>
            <p:nvPr/>
          </p:nvSpPr>
          <p:spPr>
            <a:xfrm rot="10800000">
              <a:off x="9341348" y="3354425"/>
              <a:ext cx="278413" cy="113638"/>
            </a:xfrm>
            <a:prstGeom prst="flowChartExtract">
              <a:avLst/>
            </a:prstGeom>
            <a:gradFill>
              <a:gsLst>
                <a:gs pos="0">
                  <a:srgbClr val="C7000B">
                    <a:alpha val="30000"/>
                  </a:srgbClr>
                </a:gs>
                <a:gs pos="100000">
                  <a:srgbClr val="C7000B">
                    <a:alpha val="0"/>
                  </a:srgbClr>
                </a:gs>
              </a:gsLst>
              <a:lin ang="5400000" scaled="0"/>
            </a:gradFill>
            <a:ln w="6350" cap="flat" cmpd="sng" algn="ctr">
              <a:gradFill>
                <a:gsLst>
                  <a:gs pos="0">
                    <a:srgbClr val="C7000B"/>
                  </a:gs>
                  <a:gs pos="100000">
                    <a:srgbClr val="C7000B">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sz="1400" kern="0">
                <a:solidFill>
                  <a:srgbClr val="666666"/>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nvGrpSpPr>
            <p:cNvPr id="122" name="组合 121"/>
            <p:cNvGrpSpPr/>
            <p:nvPr/>
          </p:nvGrpSpPr>
          <p:grpSpPr>
            <a:xfrm>
              <a:off x="8368392" y="3663130"/>
              <a:ext cx="2507364" cy="516323"/>
              <a:chOff x="8284349" y="3772869"/>
              <a:chExt cx="2507364" cy="516323"/>
            </a:xfrm>
          </p:grpSpPr>
          <p:sp>
            <p:nvSpPr>
              <p:cNvPr id="134" name="矩形 133"/>
              <p:cNvSpPr/>
              <p:nvPr/>
            </p:nvSpPr>
            <p:spPr>
              <a:xfrm>
                <a:off x="8510493" y="3776616"/>
                <a:ext cx="202160" cy="340058"/>
              </a:xfrm>
              <a:prstGeom prst="rect">
                <a:avLst/>
              </a:prstGeom>
              <a:noFill/>
              <a:ln w="12700" cap="flat" cmpd="sng" algn="ctr">
                <a:solidFill>
                  <a:srgbClr val="1D1D1A"/>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400">
                  <a:defRPr/>
                </a:pPr>
                <a:endParaRPr lang="zh-CN" altLang="en-US" sz="1800"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5" name="矩形 134"/>
              <p:cNvSpPr/>
              <p:nvPr/>
            </p:nvSpPr>
            <p:spPr>
              <a:xfrm>
                <a:off x="8755892" y="3776616"/>
                <a:ext cx="202160" cy="340058"/>
              </a:xfrm>
              <a:prstGeom prst="rect">
                <a:avLst/>
              </a:prstGeom>
              <a:noFill/>
              <a:ln w="12700" cap="flat" cmpd="sng" algn="ctr">
                <a:solidFill>
                  <a:srgbClr val="1D1D1A"/>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400">
                  <a:defRPr/>
                </a:pPr>
                <a:endParaRPr lang="zh-CN" altLang="en-US" sz="1800" kern="0" dirty="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6" name="矩形 135"/>
              <p:cNvSpPr/>
              <p:nvPr/>
            </p:nvSpPr>
            <p:spPr>
              <a:xfrm>
                <a:off x="9151839" y="3776616"/>
                <a:ext cx="202160" cy="340058"/>
              </a:xfrm>
              <a:prstGeom prst="rect">
                <a:avLst/>
              </a:prstGeom>
              <a:solidFill>
                <a:srgbClr val="666666">
                  <a:lumMod val="60000"/>
                  <a:lumOff val="40000"/>
                </a:srgbClr>
              </a:solidFill>
              <a:ln w="12700" cap="flat" cmpd="sng" algn="ctr">
                <a:solidFill>
                  <a:srgbClr val="1D1D1A"/>
                </a:solidFill>
                <a:prstDash val="dash"/>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400">
                  <a:defRPr/>
                </a:pPr>
                <a:endParaRPr lang="zh-CN" altLang="en-US" sz="1800"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7" name="矩形 136"/>
              <p:cNvSpPr/>
              <p:nvPr/>
            </p:nvSpPr>
            <p:spPr>
              <a:xfrm>
                <a:off x="9401471" y="3776616"/>
                <a:ext cx="202160" cy="340058"/>
              </a:xfrm>
              <a:prstGeom prst="rect">
                <a:avLst/>
              </a:prstGeom>
              <a:noFill/>
              <a:ln w="12700" cap="flat" cmpd="sng" algn="ctr">
                <a:solidFill>
                  <a:srgbClr val="1D1D1A"/>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400">
                  <a:defRPr/>
                </a:pPr>
                <a:endParaRPr lang="zh-CN" altLang="en-US" sz="1800"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8" name="矩形 137"/>
              <p:cNvSpPr/>
              <p:nvPr/>
            </p:nvSpPr>
            <p:spPr>
              <a:xfrm>
                <a:off x="9651103" y="3772869"/>
                <a:ext cx="202160" cy="340058"/>
              </a:xfrm>
              <a:prstGeom prst="rect">
                <a:avLst/>
              </a:prstGeom>
              <a:noFill/>
              <a:ln w="12700" cap="flat" cmpd="sng" algn="ctr">
                <a:solidFill>
                  <a:srgbClr val="1D1D1A"/>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400">
                  <a:defRPr/>
                </a:pPr>
                <a:endParaRPr lang="zh-CN" altLang="en-US" sz="1800"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9" name="矩形: 圆角 138"/>
              <p:cNvSpPr/>
              <p:nvPr/>
            </p:nvSpPr>
            <p:spPr>
              <a:xfrm>
                <a:off x="8284349" y="3810903"/>
                <a:ext cx="1338610" cy="200728"/>
              </a:xfrm>
              <a:prstGeom prst="roundRect">
                <a:avLst/>
              </a:prstGeom>
              <a:noFill/>
              <a:ln w="12700" cap="flat" cmpd="sng" algn="ctr">
                <a:solidFill>
                  <a:srgbClr val="1D1D1A"/>
                </a:solidFill>
                <a:prstDash val="sysDash"/>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defTabSz="914400">
                  <a:defRPr/>
                </a:pPr>
                <a:r>
                  <a:rPr lang="en-US" altLang="zh-CN" sz="500" kern="0" dirty="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rPr>
                  <a:t>Job</a:t>
                </a:r>
                <a:endParaRPr lang="zh-CN" altLang="en-US" sz="500" kern="0" dirty="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0" name="椭圆 139"/>
              <p:cNvSpPr/>
              <p:nvPr/>
            </p:nvSpPr>
            <p:spPr>
              <a:xfrm>
                <a:off x="8803048" y="3857328"/>
                <a:ext cx="107847" cy="107878"/>
              </a:xfrm>
              <a:prstGeom prst="ellipse">
                <a:avLst/>
              </a:prstGeom>
              <a:solidFill>
                <a:srgbClr val="61B230"/>
              </a:solidFill>
              <a:ln w="12700" cap="flat" cmpd="sng" algn="ctr">
                <a:solidFill>
                  <a:srgbClr val="FFFFFF"/>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400">
                  <a:defRPr/>
                </a:pPr>
                <a:endParaRPr lang="zh-CN" altLang="en-US" sz="1800"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1" name="椭圆 140"/>
              <p:cNvSpPr/>
              <p:nvPr/>
            </p:nvSpPr>
            <p:spPr>
              <a:xfrm>
                <a:off x="8557649" y="3857328"/>
                <a:ext cx="107847" cy="107878"/>
              </a:xfrm>
              <a:prstGeom prst="ellipse">
                <a:avLst/>
              </a:prstGeom>
              <a:solidFill>
                <a:srgbClr val="61B230"/>
              </a:solidFill>
              <a:ln w="12700" cap="flat" cmpd="sng" algn="ctr">
                <a:solidFill>
                  <a:srgbClr val="FFFFFF"/>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400">
                  <a:defRPr/>
                </a:pPr>
                <a:endParaRPr lang="zh-CN" altLang="en-US" sz="1800"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2" name="文本框 141"/>
              <p:cNvSpPr txBox="1"/>
              <p:nvPr/>
            </p:nvSpPr>
            <p:spPr>
              <a:xfrm>
                <a:off x="8981319" y="3776616"/>
                <a:ext cx="140802" cy="215444"/>
              </a:xfrm>
              <a:prstGeom prst="rect">
                <a:avLst/>
              </a:prstGeom>
              <a:noFill/>
            </p:spPr>
            <p:txBody>
              <a:bodyPr wrap="square" lIns="0" tIns="0" rIns="0" bIns="0" rtlCol="0">
                <a:spAutoFit/>
              </a:bodyPr>
              <a:lstStyle/>
              <a:p>
                <a:pPr defTabSz="914400">
                  <a:defRPr/>
                </a:pPr>
                <a:r>
                  <a:rPr kumimoji="1" lang="en-US" altLang="zh-CN" sz="14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kumimoji="1" lang="zh-CN" altLang="en-US" sz="14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3" name="椭圆 142"/>
              <p:cNvSpPr/>
              <p:nvPr/>
            </p:nvSpPr>
            <p:spPr>
              <a:xfrm>
                <a:off x="9448627" y="3852963"/>
                <a:ext cx="107847" cy="107878"/>
              </a:xfrm>
              <a:prstGeom prst="ellipse">
                <a:avLst/>
              </a:prstGeom>
              <a:solidFill>
                <a:srgbClr val="61B230"/>
              </a:solidFill>
              <a:ln w="12700" cap="flat" cmpd="sng" algn="ctr">
                <a:solidFill>
                  <a:srgbClr val="FFFFFF"/>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400">
                  <a:defRPr/>
                </a:pPr>
                <a:endParaRPr lang="zh-CN" altLang="en-US" sz="1800"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44" name="直接箭头连接符 39"/>
              <p:cNvCxnSpPr>
                <a:stCxn id="136" idx="0"/>
                <a:endCxn id="146" idx="0"/>
              </p:cNvCxnSpPr>
              <p:nvPr/>
            </p:nvCxnSpPr>
            <p:spPr>
              <a:xfrm rot="16200000" flipH="1">
                <a:off x="9807359" y="3222175"/>
                <a:ext cx="50911" cy="1159792"/>
              </a:xfrm>
              <a:prstGeom prst="curvedConnector3">
                <a:avLst>
                  <a:gd name="adj1" fmla="val -449019"/>
                </a:avLst>
              </a:prstGeom>
              <a:noFill/>
              <a:ln w="6350" cap="flat" cmpd="sng" algn="ctr">
                <a:solidFill>
                  <a:srgbClr val="1D1D1A"/>
                </a:solidFill>
                <a:prstDash val="dash"/>
                <a:miter lim="800000"/>
                <a:tailEnd type="triangle"/>
              </a:ln>
              <a:effectLst/>
            </p:spPr>
          </p:cxnSp>
          <p:cxnSp>
            <p:nvCxnSpPr>
              <p:cNvPr id="145" name="直接连接符 144"/>
              <p:cNvCxnSpPr/>
              <p:nvPr/>
            </p:nvCxnSpPr>
            <p:spPr>
              <a:xfrm flipV="1">
                <a:off x="9985291" y="3778146"/>
                <a:ext cx="0" cy="343806"/>
              </a:xfrm>
              <a:prstGeom prst="line">
                <a:avLst/>
              </a:prstGeom>
              <a:noFill/>
              <a:ln w="19050" cap="flat" cmpd="sng" algn="ctr">
                <a:solidFill>
                  <a:srgbClr val="666666">
                    <a:lumMod val="40000"/>
                    <a:lumOff val="60000"/>
                  </a:srgbClr>
                </a:solidFill>
                <a:prstDash val="solid"/>
                <a:miter lim="800000"/>
              </a:ln>
              <a:effectLst/>
            </p:spPr>
          </p:cxnSp>
          <p:sp>
            <p:nvSpPr>
              <p:cNvPr id="146" name="矩形 145"/>
              <p:cNvSpPr/>
              <p:nvPr/>
            </p:nvSpPr>
            <p:spPr>
              <a:xfrm>
                <a:off x="10033709" y="3827527"/>
                <a:ext cx="758004" cy="461665"/>
              </a:xfrm>
              <a:prstGeom prst="rect">
                <a:avLst/>
              </a:prstGeom>
            </p:spPr>
            <p:txBody>
              <a:bodyPr wrap="square">
                <a:spAutoFit/>
              </a:bodyPr>
              <a:lstStyle/>
              <a:p>
                <a:pPr defTabSz="914400">
                  <a:defRPr/>
                </a:pPr>
                <a:r>
                  <a:rPr lang="zh-CN" altLang="en-US"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隔离、维修</a:t>
                </a:r>
                <a:endParaRPr lang="en-US" altLang="zh-CN"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23" name="组合 122"/>
            <p:cNvGrpSpPr/>
            <p:nvPr/>
          </p:nvGrpSpPr>
          <p:grpSpPr>
            <a:xfrm>
              <a:off x="8656933" y="2888822"/>
              <a:ext cx="1603581" cy="344597"/>
              <a:chOff x="8656933" y="3005785"/>
              <a:chExt cx="1603581" cy="344597"/>
            </a:xfrm>
          </p:grpSpPr>
          <p:sp>
            <p:nvSpPr>
              <p:cNvPr id="124" name="矩形 123"/>
              <p:cNvSpPr/>
              <p:nvPr/>
            </p:nvSpPr>
            <p:spPr>
              <a:xfrm>
                <a:off x="8903098" y="3005785"/>
                <a:ext cx="204859" cy="344597"/>
              </a:xfrm>
              <a:prstGeom prst="rect">
                <a:avLst/>
              </a:prstGeom>
              <a:noFill/>
              <a:ln w="12700" cap="flat" cmpd="sng" algn="ctr">
                <a:solidFill>
                  <a:srgbClr val="1D1D1A"/>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400">
                  <a:defRPr/>
                </a:pPr>
                <a:endParaRPr lang="zh-CN" altLang="en-US" sz="1800"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5" name="矩形 124"/>
              <p:cNvSpPr/>
              <p:nvPr/>
            </p:nvSpPr>
            <p:spPr>
              <a:xfrm>
                <a:off x="9151773" y="3005785"/>
                <a:ext cx="204859" cy="344597"/>
              </a:xfrm>
              <a:prstGeom prst="rect">
                <a:avLst/>
              </a:prstGeom>
              <a:noFill/>
              <a:ln w="12700" cap="flat" cmpd="sng" algn="ctr">
                <a:solidFill>
                  <a:srgbClr val="1D1D1A"/>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400">
                  <a:defRPr/>
                </a:pPr>
                <a:endParaRPr lang="zh-CN" altLang="en-US" sz="1800"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6" name="矩形 125"/>
              <p:cNvSpPr/>
              <p:nvPr/>
            </p:nvSpPr>
            <p:spPr>
              <a:xfrm>
                <a:off x="9547861" y="3005785"/>
                <a:ext cx="204859" cy="344597"/>
              </a:xfrm>
              <a:prstGeom prst="rect">
                <a:avLst/>
              </a:prstGeom>
              <a:noFill/>
              <a:ln w="12700" cap="flat" cmpd="sng" algn="ctr">
                <a:solidFill>
                  <a:srgbClr val="1D1D1A"/>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400">
                  <a:defRPr/>
                </a:pPr>
                <a:endParaRPr lang="zh-CN" altLang="en-US" sz="1800"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7" name="矩形 126"/>
              <p:cNvSpPr/>
              <p:nvPr/>
            </p:nvSpPr>
            <p:spPr>
              <a:xfrm>
                <a:off x="9800826" y="3005785"/>
                <a:ext cx="204859" cy="344597"/>
              </a:xfrm>
              <a:prstGeom prst="rect">
                <a:avLst/>
              </a:prstGeom>
              <a:noFill/>
              <a:ln w="12700" cap="flat" cmpd="sng" algn="ctr">
                <a:solidFill>
                  <a:srgbClr val="1D1D1A"/>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400">
                  <a:defRPr/>
                </a:pPr>
                <a:endParaRPr lang="zh-CN" altLang="en-US" sz="1800"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8" name="矩形: 圆角 127"/>
              <p:cNvSpPr/>
              <p:nvPr/>
            </p:nvSpPr>
            <p:spPr>
              <a:xfrm>
                <a:off x="8656933" y="3057981"/>
                <a:ext cx="1105634" cy="185955"/>
              </a:xfrm>
              <a:prstGeom prst="roundRect">
                <a:avLst/>
              </a:prstGeom>
              <a:noFill/>
              <a:ln w="12700" cap="flat" cmpd="sng" algn="ctr">
                <a:solidFill>
                  <a:srgbClr val="1D1D1A"/>
                </a:solidFill>
                <a:prstDash val="sysDash"/>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defTabSz="914400">
                  <a:defRPr/>
                </a:pPr>
                <a:r>
                  <a:rPr lang="en-US" altLang="zh-CN" sz="500" kern="0" dirty="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rPr>
                  <a:t>Job</a:t>
                </a:r>
                <a:endParaRPr lang="zh-CN" altLang="en-US" sz="500" kern="0" dirty="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9" name="椭圆 128"/>
              <p:cNvSpPr/>
              <p:nvPr/>
            </p:nvSpPr>
            <p:spPr>
              <a:xfrm>
                <a:off x="9595967" y="3087575"/>
                <a:ext cx="109286" cy="109318"/>
              </a:xfrm>
              <a:prstGeom prst="ellipse">
                <a:avLst/>
              </a:prstGeom>
              <a:solidFill>
                <a:srgbClr val="FF0000"/>
              </a:solidFill>
              <a:ln w="12700" cap="flat" cmpd="sng" algn="ctr">
                <a:solidFill>
                  <a:srgbClr val="FFFFFF"/>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400">
                  <a:defRPr/>
                </a:pPr>
                <a:endParaRPr lang="zh-CN" altLang="en-US" sz="1800"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0" name="椭圆 129"/>
              <p:cNvSpPr/>
              <p:nvPr/>
            </p:nvSpPr>
            <p:spPr>
              <a:xfrm>
                <a:off x="9199559" y="3087575"/>
                <a:ext cx="109286" cy="109318"/>
              </a:xfrm>
              <a:prstGeom prst="ellipse">
                <a:avLst/>
              </a:prstGeom>
              <a:solidFill>
                <a:srgbClr val="61B230"/>
              </a:solidFill>
              <a:ln w="12700" cap="flat" cmpd="sng" algn="ctr">
                <a:solidFill>
                  <a:srgbClr val="FFFFFF"/>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400">
                  <a:defRPr/>
                </a:pPr>
                <a:endParaRPr lang="zh-CN" altLang="en-US" sz="1800" kern="0" dirty="0">
                  <a:solidFill>
                    <a:srgbClr val="666666"/>
                  </a:solidFill>
                  <a:highlight>
                    <a:srgbClr val="FF0000"/>
                  </a:highlight>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1" name="椭圆 130"/>
              <p:cNvSpPr/>
              <p:nvPr/>
            </p:nvSpPr>
            <p:spPr>
              <a:xfrm>
                <a:off x="8950883" y="3087575"/>
                <a:ext cx="109286" cy="109318"/>
              </a:xfrm>
              <a:prstGeom prst="ellipse">
                <a:avLst/>
              </a:prstGeom>
              <a:solidFill>
                <a:srgbClr val="61B230"/>
              </a:solidFill>
              <a:ln w="12700" cap="flat" cmpd="sng" algn="ctr">
                <a:solidFill>
                  <a:srgbClr val="FFFFFF"/>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400">
                  <a:defRPr/>
                </a:pPr>
                <a:endParaRPr lang="zh-CN" altLang="en-US" sz="1800"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2" name="文本框 131"/>
              <p:cNvSpPr txBox="1"/>
              <p:nvPr/>
            </p:nvSpPr>
            <p:spPr>
              <a:xfrm>
                <a:off x="9375087" y="3017653"/>
                <a:ext cx="142681" cy="215444"/>
              </a:xfrm>
              <a:prstGeom prst="rect">
                <a:avLst/>
              </a:prstGeom>
              <a:noFill/>
            </p:spPr>
            <p:txBody>
              <a:bodyPr wrap="square" lIns="0" tIns="0" rIns="0" bIns="0" rtlCol="0">
                <a:spAutoFit/>
              </a:bodyPr>
              <a:lstStyle/>
              <a:p>
                <a:pPr defTabSz="914400">
                  <a:defRPr/>
                </a:pPr>
                <a:r>
                  <a:rPr kumimoji="1" lang="en-US" altLang="zh-CN" sz="14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t>
                </a:r>
                <a:endParaRPr kumimoji="1" lang="zh-CN" altLang="en-US" sz="14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3" name="矩形 132"/>
              <p:cNvSpPr/>
              <p:nvPr/>
            </p:nvSpPr>
            <p:spPr>
              <a:xfrm>
                <a:off x="10055655" y="3005785"/>
                <a:ext cx="204859" cy="344597"/>
              </a:xfrm>
              <a:prstGeom prst="rect">
                <a:avLst/>
              </a:prstGeom>
              <a:noFill/>
              <a:ln w="12700" cap="flat" cmpd="sng" algn="ctr">
                <a:solidFill>
                  <a:srgbClr val="1D1D1A"/>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400">
                  <a:defRPr/>
                </a:pPr>
                <a:endParaRPr lang="zh-CN" altLang="en-US" sz="1800" kern="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sp>
        <p:nvSpPr>
          <p:cNvPr id="168" name="梯形 167"/>
          <p:cNvSpPr/>
          <p:nvPr/>
        </p:nvSpPr>
        <p:spPr bwMode="auto">
          <a:xfrm rot="5400000" flipV="1">
            <a:off x="-961403" y="2696763"/>
            <a:ext cx="4908958" cy="2099067"/>
          </a:xfrm>
          <a:prstGeom prst="trapezoid">
            <a:avLst>
              <a:gd name="adj" fmla="val 757"/>
            </a:avLst>
          </a:prstGeom>
          <a:gradFill>
            <a:gsLst>
              <a:gs pos="0">
                <a:srgbClr val="FFFFFF">
                  <a:lumMod val="95000"/>
                  <a:alpha val="88000"/>
                </a:srgbClr>
              </a:gs>
              <a:gs pos="100000">
                <a:srgbClr val="FFFFFF">
                  <a:alpha val="0"/>
                </a:srgbClr>
              </a:gs>
            </a:gsLst>
            <a:lin ang="5400000" scaled="0"/>
          </a:gradFill>
          <a:ln w="3175">
            <a:solidFill>
              <a:srgbClr val="1D1D1A">
                <a:lumMod val="50000"/>
                <a:lumOff val="50000"/>
                <a:alpha val="0"/>
              </a:srgbClr>
            </a:solidFill>
            <a:miter lim="800000"/>
          </a:ln>
        </p:spPr>
        <p:txBody>
          <a:bodyPr/>
          <a:lstStyle/>
          <a:p>
            <a:pPr defTabSz="914400">
              <a:defRPr/>
            </a:pPr>
            <a:endParaRPr lang="zh-CN" altLang="en-US" sz="1100" kern="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3" name="文本框 172"/>
          <p:cNvSpPr txBox="1"/>
          <p:nvPr/>
        </p:nvSpPr>
        <p:spPr>
          <a:xfrm>
            <a:off x="471023" y="2542064"/>
            <a:ext cx="2000548" cy="194797"/>
          </a:xfrm>
          <a:prstGeom prst="rect">
            <a:avLst/>
          </a:prstGeom>
          <a:noFill/>
        </p:spPr>
        <p:txBody>
          <a:bodyPr wrap="none" lIns="0" tIns="0" rIns="0" bIns="0" rtlCol="0">
            <a:spAutoFit/>
          </a:bodyPr>
          <a:lstStyle/>
          <a:p>
            <a:pPr algn="ctr">
              <a:lnSpc>
                <a:spcPts val="1600"/>
              </a:lnSpc>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大模型算力需求呈爆炸性增长</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74" name="直接连接符 75"/>
          <p:cNvCxnSpPr/>
          <p:nvPr/>
        </p:nvCxnSpPr>
        <p:spPr>
          <a:xfrm flipH="1">
            <a:off x="490975" y="3616121"/>
            <a:ext cx="1773742" cy="0"/>
          </a:xfrm>
          <a:prstGeom prst="line">
            <a:avLst/>
          </a:prstGeom>
          <a:noFill/>
          <a:ln w="9525" cap="flat" cmpd="sng" algn="ctr">
            <a:gradFill flip="none" rotWithShape="1">
              <a:gsLst>
                <a:gs pos="0">
                  <a:srgbClr val="D3D3D3">
                    <a:alpha val="20000"/>
                  </a:srgbClr>
                </a:gs>
                <a:gs pos="50000">
                  <a:srgbClr val="FFFFFF">
                    <a:lumMod val="50000"/>
                  </a:srgbClr>
                </a:gs>
                <a:gs pos="100000">
                  <a:srgbClr val="D3D3D3">
                    <a:alpha val="20000"/>
                  </a:srgbClr>
                </a:gs>
              </a:gsLst>
              <a:lin ang="0" scaled="1"/>
              <a:tileRect/>
            </a:gradFill>
            <a:prstDash val="solid"/>
            <a:miter lim="800000"/>
          </a:ln>
          <a:effectLst/>
        </p:spPr>
      </p:cxnSp>
      <p:sp>
        <p:nvSpPr>
          <p:cNvPr id="175" name="圆角矩形"/>
          <p:cNvSpPr/>
          <p:nvPr/>
        </p:nvSpPr>
        <p:spPr>
          <a:xfrm>
            <a:off x="601383" y="1861149"/>
            <a:ext cx="1440036" cy="281762"/>
          </a:xfrm>
          <a:prstGeom prst="roundRect">
            <a:avLst>
              <a:gd name="adj" fmla="val 50000"/>
            </a:avLst>
          </a:prstGeom>
          <a:gradFill flip="none" rotWithShape="1">
            <a:gsLst>
              <a:gs pos="100000">
                <a:srgbClr val="D3D3D3">
                  <a:alpha val="28000"/>
                </a:srgbClr>
              </a:gs>
              <a:gs pos="0">
                <a:srgbClr val="D3D3D3">
                  <a:alpha val="0"/>
                </a:srgbClr>
              </a:gs>
            </a:gsLst>
            <a:path path="circle">
              <a:fillToRect l="50000" t="50000" r="50000" b="50000"/>
            </a:path>
            <a:tileRect/>
          </a:gradFill>
          <a:ln w="12700">
            <a:miter lim="400000"/>
          </a:ln>
        </p:spPr>
        <p:txBody>
          <a:bodyPr lIns="19358" tIns="19358" rIns="19358" bIns="19358" anchor="ctr"/>
          <a:lstStyle/>
          <a:p>
            <a:pPr algn="ctr" defTabSz="257810" hangingPunct="0">
              <a:defRPr/>
            </a:pPr>
            <a:r>
              <a:rPr lang="zh-CN" altLang="en-US"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大模型带来新挑战</a:t>
            </a:r>
            <a:endParaRPr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6" name="等腰三角形 175"/>
          <p:cNvSpPr/>
          <p:nvPr/>
        </p:nvSpPr>
        <p:spPr>
          <a:xfrm flipV="1">
            <a:off x="1101026" y="2254934"/>
            <a:ext cx="440751" cy="172301"/>
          </a:xfrm>
          <a:prstGeom prst="triangle">
            <a:avLst/>
          </a:prstGeom>
          <a:gradFill>
            <a:gsLst>
              <a:gs pos="0">
                <a:srgbClr val="FFFFFF">
                  <a:lumMod val="75000"/>
                </a:srgbClr>
              </a:gs>
              <a:gs pos="100000">
                <a:srgbClr val="FFFFFF">
                  <a:lumMod val="95000"/>
                  <a:alpha val="0"/>
                </a:srgbClr>
              </a:gs>
            </a:gsLst>
            <a:lin ang="5400000" scaled="0"/>
          </a:gradFill>
          <a:ln w="3175" cap="flat" cmpd="sng" algn="ctr">
            <a:gradFill>
              <a:gsLst>
                <a:gs pos="0">
                  <a:srgbClr val="FFFFFF">
                    <a:lumMod val="95000"/>
                    <a:alpha val="50000"/>
                  </a:srgbClr>
                </a:gs>
                <a:gs pos="100000">
                  <a:srgbClr val="FFFFFF">
                    <a:lumMod val="95000"/>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77" name="矩形 176"/>
          <p:cNvSpPr/>
          <p:nvPr/>
        </p:nvSpPr>
        <p:spPr>
          <a:xfrm>
            <a:off x="457842" y="2944390"/>
            <a:ext cx="1736135" cy="397416"/>
          </a:xfrm>
          <a:prstGeom prst="rect">
            <a:avLst/>
          </a:prstGeom>
          <a:noFill/>
        </p:spPr>
        <p:txBody>
          <a:bodyPr wrap="square" lIns="0" tIns="0" rIns="0" bIns="0" rtlCol="0">
            <a:spAutoFit/>
          </a:bodyPr>
          <a:lstStyle/>
          <a:p>
            <a:pPr>
              <a:lnSpc>
                <a:spcPts val="1600"/>
              </a:lnSpc>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大模型的开发与应用是一个复杂的系统工程</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8" name="文本框 177"/>
          <p:cNvSpPr txBox="1"/>
          <p:nvPr/>
        </p:nvSpPr>
        <p:spPr>
          <a:xfrm>
            <a:off x="453426" y="4645645"/>
            <a:ext cx="2144819" cy="194797"/>
          </a:xfrm>
          <a:prstGeom prst="rect">
            <a:avLst/>
          </a:prstGeom>
          <a:noFill/>
        </p:spPr>
        <p:txBody>
          <a:bodyPr wrap="none" lIns="0" tIns="0" rIns="0" bIns="0" rtlCol="0">
            <a:spAutoFit/>
          </a:bodyPr>
          <a:lstStyle/>
          <a:p>
            <a:pPr algn="ctr">
              <a:lnSpc>
                <a:spcPts val="1600"/>
              </a:lnSpc>
            </a:pPr>
            <a:r>
              <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AI</a:t>
            </a: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开发难：算法开发难、更新快</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9" name="圆角矩形"/>
          <p:cNvSpPr/>
          <p:nvPr/>
        </p:nvSpPr>
        <p:spPr>
          <a:xfrm>
            <a:off x="601383" y="3943901"/>
            <a:ext cx="1440036" cy="281762"/>
          </a:xfrm>
          <a:prstGeom prst="roundRect">
            <a:avLst>
              <a:gd name="adj" fmla="val 50000"/>
            </a:avLst>
          </a:prstGeom>
          <a:gradFill flip="none" rotWithShape="1">
            <a:gsLst>
              <a:gs pos="100000">
                <a:srgbClr val="D3D3D3">
                  <a:alpha val="28000"/>
                </a:srgbClr>
              </a:gs>
              <a:gs pos="0">
                <a:srgbClr val="D3D3D3">
                  <a:alpha val="0"/>
                </a:srgbClr>
              </a:gs>
            </a:gsLst>
            <a:path path="circle">
              <a:fillToRect l="50000" t="50000" r="50000" b="50000"/>
            </a:path>
            <a:tileRect/>
          </a:gradFill>
          <a:ln w="12700">
            <a:miter lim="400000"/>
          </a:ln>
        </p:spPr>
        <p:txBody>
          <a:bodyPr lIns="19358" tIns="19358" rIns="19358" bIns="19358" anchor="ctr"/>
          <a:lstStyle/>
          <a:p>
            <a:pPr algn="ctr" defTabSz="257810" hangingPunct="0">
              <a:defRPr/>
            </a:pPr>
            <a:r>
              <a:rPr lang="en-US" altLang="zh-CN"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落地行业的挑战</a:t>
            </a:r>
            <a:endParaRPr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0" name="等腰三角形 179"/>
          <p:cNvSpPr/>
          <p:nvPr/>
        </p:nvSpPr>
        <p:spPr>
          <a:xfrm flipV="1">
            <a:off x="1101026" y="4337686"/>
            <a:ext cx="440751" cy="172301"/>
          </a:xfrm>
          <a:prstGeom prst="triangle">
            <a:avLst/>
          </a:prstGeom>
          <a:gradFill>
            <a:gsLst>
              <a:gs pos="0">
                <a:srgbClr val="FFFFFF">
                  <a:lumMod val="75000"/>
                </a:srgbClr>
              </a:gs>
              <a:gs pos="100000">
                <a:srgbClr val="FFFFFF">
                  <a:lumMod val="95000"/>
                  <a:alpha val="0"/>
                </a:srgbClr>
              </a:gs>
            </a:gsLst>
            <a:lin ang="5400000" scaled="0"/>
          </a:gradFill>
          <a:ln w="3175" cap="flat" cmpd="sng" algn="ctr">
            <a:gradFill>
              <a:gsLst>
                <a:gs pos="0">
                  <a:srgbClr val="FFFFFF">
                    <a:lumMod val="95000"/>
                    <a:alpha val="50000"/>
                  </a:srgbClr>
                </a:gs>
                <a:gs pos="100000">
                  <a:srgbClr val="FFFFFF">
                    <a:lumMod val="95000"/>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81" name="文本框 180"/>
          <p:cNvSpPr txBox="1"/>
          <p:nvPr/>
        </p:nvSpPr>
        <p:spPr>
          <a:xfrm>
            <a:off x="453426" y="5006671"/>
            <a:ext cx="2144819" cy="194797"/>
          </a:xfrm>
          <a:prstGeom prst="rect">
            <a:avLst/>
          </a:prstGeom>
          <a:noFill/>
        </p:spPr>
        <p:txBody>
          <a:bodyPr wrap="none" lIns="0" tIns="0" rIns="0" bIns="0" rtlCol="0">
            <a:spAutoFit/>
          </a:bodyPr>
          <a:lstStyle/>
          <a:p>
            <a:pPr algn="ctr">
              <a:lnSpc>
                <a:spcPts val="1600"/>
              </a:lnSpc>
            </a:pPr>
            <a:r>
              <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AI</a:t>
            </a: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人才少：严重不足，分布不均</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2" name="文本框 181"/>
          <p:cNvSpPr txBox="1"/>
          <p:nvPr/>
        </p:nvSpPr>
        <p:spPr>
          <a:xfrm>
            <a:off x="437347" y="5367698"/>
            <a:ext cx="2154436" cy="194797"/>
          </a:xfrm>
          <a:prstGeom prst="rect">
            <a:avLst/>
          </a:prstGeom>
          <a:noFill/>
        </p:spPr>
        <p:txBody>
          <a:bodyPr wrap="none" lIns="0" tIns="0" rIns="0" bIns="0" rtlCol="0">
            <a:spAutoFit/>
          </a:bodyPr>
          <a:lstStyle/>
          <a:p>
            <a:pPr algn="ctr">
              <a:lnSpc>
                <a:spcPts val="1600"/>
              </a:lnSpc>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行业知识沉淀难，行业场景丰富</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AI</a:t>
            </a:r>
            <a:r>
              <a:rPr lang="zh-CN" altLang="en-US" dirty="0">
                <a:sym typeface="Huawei Sans" panose="020C0503030203020204" pitchFamily="34" charset="0"/>
              </a:rPr>
              <a:t>芯片的定义</a:t>
            </a:r>
            <a:endParaRPr lang="zh-CN" altLang="en-US" dirty="0">
              <a:sym typeface="Huawei Sans" panose="020C0503030203020204" pitchFamily="34" charset="0"/>
            </a:endParaRPr>
          </a:p>
        </p:txBody>
      </p:sp>
      <p:sp>
        <p:nvSpPr>
          <p:cNvPr id="3" name="文本占位符 2"/>
          <p:cNvSpPr>
            <a:spLocks noGrp="1"/>
          </p:cNvSpPr>
          <p:nvPr>
            <p:ph type="body" sz="quarter" idx="10"/>
          </p:nvPr>
        </p:nvSpPr>
        <p:spPr/>
        <p:txBody>
          <a:bodyPr/>
          <a:lstStyle/>
          <a:p>
            <a:r>
              <a:rPr lang="en-US" altLang="zh-CN" dirty="0">
                <a:sym typeface="Huawei Sans" panose="020C0503030203020204" pitchFamily="34" charset="0"/>
              </a:rPr>
              <a:t>AI</a:t>
            </a:r>
            <a:r>
              <a:rPr lang="zh-CN" altLang="en-US" dirty="0">
                <a:sym typeface="Huawei Sans" panose="020C0503030203020204" pitchFamily="34" charset="0"/>
              </a:rPr>
              <a:t>任务中</a:t>
            </a:r>
            <a:r>
              <a:rPr lang="en-US" altLang="zh-CN" dirty="0">
                <a:sym typeface="Huawei Sans" panose="020C0503030203020204" pitchFamily="34" charset="0"/>
              </a:rPr>
              <a:t>99%</a:t>
            </a:r>
            <a:r>
              <a:rPr lang="zh-CN" altLang="en-US" dirty="0">
                <a:sym typeface="Huawei Sans" panose="020C0503030203020204" pitchFamily="34" charset="0"/>
              </a:rPr>
              <a:t>以上的运算都是矩阵运算。</a:t>
            </a:r>
            <a:endParaRPr lang="en-US" altLang="zh-CN" dirty="0">
              <a:sym typeface="Huawei Sans" panose="020C0503030203020204" pitchFamily="34" charset="0"/>
            </a:endParaRPr>
          </a:p>
          <a:p>
            <a:r>
              <a:rPr lang="en-US" altLang="zh-CN" b="1" dirty="0">
                <a:sym typeface="Huawei Sans" panose="020C0503030203020204" pitchFamily="34" charset="0"/>
              </a:rPr>
              <a:t>AI</a:t>
            </a:r>
            <a:r>
              <a:rPr lang="zh-CN" altLang="en-US" b="1" dirty="0">
                <a:sym typeface="Huawei Sans" panose="020C0503030203020204" pitchFamily="34" charset="0"/>
              </a:rPr>
              <a:t>芯片：</a:t>
            </a:r>
            <a:endParaRPr lang="en-US" altLang="zh-CN" b="1" dirty="0">
              <a:sym typeface="Huawei Sans" panose="020C0503030203020204" pitchFamily="34" charset="0"/>
            </a:endParaRPr>
          </a:p>
          <a:p>
            <a:pPr lvl="1"/>
            <a:r>
              <a:rPr lang="zh-CN" altLang="en-US" sz="1600" dirty="0">
                <a:sym typeface="Huawei Sans" panose="020C0503030203020204" pitchFamily="34" charset="0"/>
              </a:rPr>
              <a:t>广义的</a:t>
            </a:r>
            <a:r>
              <a:rPr lang="en-US" altLang="zh-CN" sz="1600" dirty="0">
                <a:sym typeface="Huawei Sans" panose="020C0503030203020204" pitchFamily="34" charset="0"/>
              </a:rPr>
              <a:t>AI</a:t>
            </a:r>
            <a:r>
              <a:rPr lang="zh-CN" altLang="en-US" sz="1600" dirty="0">
                <a:sym typeface="Huawei Sans" panose="020C0503030203020204" pitchFamily="34" charset="0"/>
              </a:rPr>
              <a:t>芯片：专门用于处理人工智能应用中大量计算任务的模块，即面向人工智能领域的芯片均被称为</a:t>
            </a:r>
            <a:r>
              <a:rPr lang="en-US" altLang="zh-CN" sz="1600" dirty="0">
                <a:sym typeface="Huawei Sans" panose="020C0503030203020204" pitchFamily="34" charset="0"/>
              </a:rPr>
              <a:t>AI</a:t>
            </a:r>
            <a:r>
              <a:rPr lang="zh-CN" altLang="en-US" sz="1600" dirty="0">
                <a:sym typeface="Huawei Sans" panose="020C0503030203020204" pitchFamily="34" charset="0"/>
              </a:rPr>
              <a:t>芯片；</a:t>
            </a:r>
            <a:endParaRPr lang="en-US" altLang="zh-CN" sz="1600" dirty="0">
              <a:sym typeface="Huawei Sans" panose="020C0503030203020204" pitchFamily="34" charset="0"/>
            </a:endParaRPr>
          </a:p>
          <a:p>
            <a:pPr lvl="1"/>
            <a:r>
              <a:rPr lang="zh-CN" altLang="en-US" sz="1600" dirty="0">
                <a:sym typeface="Huawei Sans" panose="020C0503030203020204" pitchFamily="34" charset="0"/>
              </a:rPr>
              <a:t>狭义的</a:t>
            </a:r>
            <a:r>
              <a:rPr lang="en-US" altLang="zh-CN" sz="1600" dirty="0">
                <a:sym typeface="Huawei Sans" panose="020C0503030203020204" pitchFamily="34" charset="0"/>
              </a:rPr>
              <a:t>AI</a:t>
            </a:r>
            <a:r>
              <a:rPr lang="zh-CN" altLang="en-US" sz="1600" dirty="0">
                <a:sym typeface="Huawei Sans" panose="020C0503030203020204" pitchFamily="34" charset="0"/>
              </a:rPr>
              <a:t>芯片：针对人工智能算法做了特殊加速设计的芯片，也被称为</a:t>
            </a:r>
            <a:r>
              <a:rPr lang="en-US" altLang="zh-CN" sz="1600" dirty="0">
                <a:sym typeface="Huawei Sans" panose="020C0503030203020204" pitchFamily="34" charset="0"/>
              </a:rPr>
              <a:t>AI</a:t>
            </a:r>
            <a:r>
              <a:rPr lang="zh-CN" altLang="en-US" sz="1600" dirty="0">
                <a:sym typeface="Huawei Sans" panose="020C0503030203020204" pitchFamily="34" charset="0"/>
              </a:rPr>
              <a:t>加速器，即专门用于处理人工智能应用中的大量计算任务的功能模块。</a:t>
            </a:r>
            <a:endParaRPr lang="en-US" altLang="zh-CN" sz="1600" dirty="0">
              <a:sym typeface="Huawei Sans" panose="020C0503030203020204" pitchFamily="34" charset="0"/>
            </a:endParaRPr>
          </a:p>
          <a:p>
            <a:pPr lvl="1"/>
            <a:r>
              <a:rPr lang="en-US" altLang="zh-CN" sz="1600" dirty="0">
                <a:sym typeface="Huawei Sans" panose="020C0503030203020204" pitchFamily="34" charset="0"/>
              </a:rPr>
              <a:t>An AI accelerator is a class of specialized hardware accelerator or computer system designed to accelerate artificial intelligence and machine learning applications, including artificial neural networks and machine vision. Typical applications include algorithms for robotics, internet of things, and other data-intensive or sensor-driven tasks. They are often manycore designs and generally focus on low-precision arithmetic, novel dataflow architectures or in-memory computing capability.</a:t>
            </a:r>
            <a:endParaRPr lang="en-US" altLang="zh-CN" sz="1600" dirty="0">
              <a:sym typeface="Huawei Sans" panose="020C0503030203020204" pitchFamily="34" charset="0"/>
            </a:endParaRPr>
          </a:p>
          <a:p>
            <a:pPr marL="403225" lvl="1" indent="0" algn="r">
              <a:buNone/>
            </a:pPr>
            <a:r>
              <a:rPr lang="en-US" altLang="zh-CN" dirty="0">
                <a:sym typeface="Huawei Sans" panose="020C0503030203020204" pitchFamily="34" charset="0"/>
              </a:rPr>
              <a:t>--</a:t>
            </a:r>
            <a:r>
              <a:rPr lang="zh-CN" altLang="en-US" dirty="0">
                <a:sym typeface="Huawei Sans" panose="020C0503030203020204" pitchFamily="34" charset="0"/>
              </a:rPr>
              <a:t>维基百科</a:t>
            </a:r>
            <a:endParaRPr lang="en-US" altLang="zh-CN" dirty="0">
              <a:sym typeface="Huawei Sans" panose="020C0503030203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sym typeface="Huawei Sans" panose="020C0503030203020204" pitchFamily="34" charset="0"/>
              </a:rPr>
              <a:t>MetaStudio</a:t>
            </a:r>
            <a:r>
              <a:rPr lang="zh-CN" altLang="en-US" dirty="0">
                <a:sym typeface="Huawei Sans" panose="020C0503030203020204" pitchFamily="34" charset="0"/>
              </a:rPr>
              <a:t>：改变内容生成方式，释放数字内容生产力</a:t>
            </a:r>
            <a:endParaRPr lang="zh-CN" altLang="en-US" dirty="0">
              <a:sym typeface="Huawei Sans" panose="020C0503030203020204" pitchFamily="34" charset="0"/>
            </a:endParaRPr>
          </a:p>
        </p:txBody>
      </p:sp>
      <p:pic>
        <p:nvPicPr>
          <p:cNvPr id="3" name="Picture 19" descr="\\Bchief-sever180\共享\华为\2016\6月\D-201606417-金融营销材料设计-刘泉\文件\link\组 26.png"/>
          <p:cNvPicPr>
            <a:picLocks noChangeAspect="1" noChangeArrowheads="1"/>
          </p:cNvPicPr>
          <p:nvPr/>
        </p:nvPicPr>
        <p:blipFill>
          <a:blip r:embed="rId1" cstate="print">
            <a:duotone>
              <a:srgbClr val="EBEBEB">
                <a:shade val="45000"/>
                <a:satMod val="135000"/>
              </a:srgbClr>
              <a:prstClr val="white"/>
            </a:duotone>
            <a:extLst>
              <a:ext uri="{BEBA8EAE-BF5A-486C-A8C5-ECC9F3942E4B}">
                <a14:imgProps xmlns:a14="http://schemas.microsoft.com/office/drawing/2010/main">
                  <a14:imgLayer r:embed="rId2">
                    <a14:imgEffect>
                      <a14:colorTemperature colorTemp="4700"/>
                    </a14:imgEffect>
                    <a14:imgEffect>
                      <a14:saturation sat="0"/>
                    </a14:imgEffect>
                  </a14:imgLayer>
                </a14:imgProps>
              </a:ext>
            </a:extLst>
          </a:blip>
          <a:srcRect/>
          <a:stretch>
            <a:fillRect/>
          </a:stretch>
        </p:blipFill>
        <p:spPr bwMode="auto">
          <a:xfrm>
            <a:off x="2372695" y="2531623"/>
            <a:ext cx="6889823" cy="895082"/>
          </a:xfrm>
          <a:prstGeom prst="rect">
            <a:avLst/>
          </a:prstGeom>
          <a:noFill/>
        </p:spPr>
      </p:pic>
      <p:pic>
        <p:nvPicPr>
          <p:cNvPr id="4" name="Picture 27" descr="화살표3"/>
          <p:cNvPicPr>
            <a:picLocks noChangeAspect="1" noChangeArrowheads="1"/>
          </p:cNvPicPr>
          <p:nvPr/>
        </p:nvPicPr>
        <p:blipFill>
          <a:blip r:embed="rId3" cstate="screen">
            <a:duotone>
              <a:srgbClr val="A5A5A5">
                <a:shade val="45000"/>
                <a:satMod val="135000"/>
              </a:srgbClr>
              <a:prstClr val="white"/>
            </a:duotone>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rot="16200000" flipV="1">
            <a:off x="1026687" y="3432653"/>
            <a:ext cx="2324429" cy="492070"/>
          </a:xfrm>
          <a:prstGeom prst="rect">
            <a:avLst/>
          </a:prstGeom>
          <a:noFill/>
          <a:ln w="9525">
            <a:noFill/>
            <a:miter lim="800000"/>
            <a:headEnd/>
            <a:tailEnd/>
          </a:ln>
        </p:spPr>
      </p:pic>
      <p:sp>
        <p:nvSpPr>
          <p:cNvPr id="5" name="梯形 4"/>
          <p:cNvSpPr/>
          <p:nvPr/>
        </p:nvSpPr>
        <p:spPr bwMode="auto">
          <a:xfrm rot="5400000" flipV="1">
            <a:off x="-1119712" y="2925257"/>
            <a:ext cx="4803842" cy="1659542"/>
          </a:xfrm>
          <a:prstGeom prst="trapezoid">
            <a:avLst>
              <a:gd name="adj" fmla="val 757"/>
            </a:avLst>
          </a:prstGeom>
          <a:gradFill>
            <a:gsLst>
              <a:gs pos="0">
                <a:srgbClr val="FFFFFF">
                  <a:lumMod val="95000"/>
                  <a:alpha val="88000"/>
                </a:srgbClr>
              </a:gs>
              <a:gs pos="100000">
                <a:srgbClr val="FFFFFF">
                  <a:alpha val="0"/>
                </a:srgbClr>
              </a:gs>
            </a:gsLst>
            <a:lin ang="5400000" scaled="0"/>
          </a:gradFill>
          <a:ln w="3175">
            <a:solidFill>
              <a:srgbClr val="1D1D1A">
                <a:lumMod val="50000"/>
                <a:lumOff val="50000"/>
                <a:alpha val="0"/>
              </a:srgbClr>
            </a:solidFill>
            <a:miter lim="800000"/>
          </a:ln>
        </p:spPr>
        <p:txBody>
          <a:bodyPr/>
          <a:lstStyle/>
          <a:p>
            <a:pPr defTabSz="914400">
              <a:defRPr/>
            </a:pPr>
            <a:endParaRPr lang="zh-CN" altLang="en-US" sz="1100" kern="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梯形 8"/>
          <p:cNvSpPr/>
          <p:nvPr/>
        </p:nvSpPr>
        <p:spPr>
          <a:xfrm>
            <a:off x="9486905" y="5874578"/>
            <a:ext cx="2338620" cy="199002"/>
          </a:xfrm>
          <a:prstGeom prst="trapezoid">
            <a:avLst>
              <a:gd name="adj" fmla="val 155380"/>
            </a:avLst>
          </a:prstGeom>
          <a:gradFill>
            <a:gsLst>
              <a:gs pos="100000">
                <a:srgbClr val="666666">
                  <a:lumMod val="60000"/>
                  <a:lumOff val="40000"/>
                  <a:alpha val="10000"/>
                </a:srgbClr>
              </a:gs>
              <a:gs pos="0">
                <a:srgbClr val="666666">
                  <a:lumMod val="60000"/>
                  <a:lumOff val="40000"/>
                  <a:alpha val="0"/>
                </a:srgbClr>
              </a:gs>
            </a:gsLst>
            <a:lin ang="5400000" scaled="0"/>
          </a:gradFill>
          <a:ln w="3175">
            <a:gradFill>
              <a:gsLst>
                <a:gs pos="100000">
                  <a:srgbClr val="666666">
                    <a:lumMod val="60000"/>
                    <a:lumOff val="40000"/>
                    <a:alpha val="15000"/>
                  </a:srgbClr>
                </a:gs>
                <a:gs pos="0">
                  <a:srgbClr val="666666">
                    <a:lumMod val="60000"/>
                    <a:lumOff val="40000"/>
                    <a:alpha val="0"/>
                  </a:srgbClr>
                </a:gs>
              </a:gsLst>
              <a:lin ang="5400000" scaled="0"/>
            </a:gradFill>
          </a:ln>
        </p:spPr>
        <p:txBody>
          <a:bodyPr vert="horz" wrap="square" lIns="91440" tIns="45720" rIns="91440" bIns="45720" numCol="1" anchor="t" anchorCtr="0" compatLnSpc="1"/>
          <a:lstStyle/>
          <a:p>
            <a:pPr defTabSz="914400">
              <a:defRPr/>
            </a:pPr>
            <a:endParaRPr lang="zh-CN" altLang="en-US"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nvGrpSpPr>
          <p:cNvPr id="22" name="组合 21"/>
          <p:cNvGrpSpPr/>
          <p:nvPr/>
        </p:nvGrpSpPr>
        <p:grpSpPr>
          <a:xfrm>
            <a:off x="2372695" y="4762132"/>
            <a:ext cx="9101442" cy="1394815"/>
            <a:chOff x="2299543" y="4856721"/>
            <a:chExt cx="6940178" cy="1394815"/>
          </a:xfrm>
        </p:grpSpPr>
        <p:sp>
          <p:nvSpPr>
            <p:cNvPr id="23" name="矩形 22"/>
            <p:cNvSpPr/>
            <p:nvPr/>
          </p:nvSpPr>
          <p:spPr>
            <a:xfrm>
              <a:off x="2299543" y="5126335"/>
              <a:ext cx="6940177" cy="1125201"/>
            </a:xfrm>
            <a:prstGeom prst="rect">
              <a:avLst/>
            </a:prstGeom>
            <a:gradFill>
              <a:gsLst>
                <a:gs pos="0">
                  <a:srgbClr val="FFFFFF">
                    <a:lumMod val="95000"/>
                  </a:srgbClr>
                </a:gs>
                <a:gs pos="100000">
                  <a:srgbClr val="FFFFFF"/>
                </a:gs>
              </a:gsLst>
              <a:lin ang="5400000" scaled="0"/>
            </a:gradFill>
            <a:ln w="3175">
              <a:gradFill>
                <a:gsLst>
                  <a:gs pos="11000">
                    <a:srgbClr val="EBEBEB">
                      <a:lumMod val="75000"/>
                    </a:srgbClr>
                  </a:gs>
                  <a:gs pos="100000">
                    <a:sysClr val="window" lastClr="FFFFFF">
                      <a:alpha val="0"/>
                    </a:sysClr>
                  </a:gs>
                </a:gsLst>
                <a:lin ang="5400000" scaled="0"/>
              </a:gradFill>
            </a:ln>
          </p:spPr>
          <p:txBody>
            <a:bodyPr vert="horz" wrap="square" lIns="91440" tIns="45720" rIns="91440" bIns="45720" numCol="1" anchor="t" anchorCtr="0" compatLnSpc="1"/>
            <a:lstStyle/>
            <a:p>
              <a:pPr defTabSz="914400">
                <a:defRPr/>
              </a:pPr>
              <a:endParaRPr lang="zh-CN" altLang="en-US" kern="0">
                <a:solidFill>
                  <a:sysClr val="windowText" lastClr="0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4" name="梯形 23"/>
            <p:cNvSpPr/>
            <p:nvPr/>
          </p:nvSpPr>
          <p:spPr>
            <a:xfrm>
              <a:off x="2304158" y="4856721"/>
              <a:ext cx="6935563" cy="269614"/>
            </a:xfrm>
            <a:prstGeom prst="trapezoid">
              <a:avLst>
                <a:gd name="adj" fmla="val 212208"/>
              </a:avLst>
            </a:prstGeom>
            <a:gradFill>
              <a:gsLst>
                <a:gs pos="0">
                  <a:sysClr val="window" lastClr="FFFFFF">
                    <a:alpha val="0"/>
                  </a:sysClr>
                </a:gs>
                <a:gs pos="99000">
                  <a:srgbClr val="EBEBEB">
                    <a:lumMod val="90000"/>
                    <a:alpha val="59000"/>
                  </a:srgbClr>
                </a:gs>
              </a:gsLst>
              <a:lin ang="5400000" scaled="0"/>
            </a:gradFill>
            <a:ln w="6350" cap="flat" cmpd="sng" algn="ctr">
              <a:noFill/>
              <a:prstDash val="solid"/>
            </a:ln>
            <a:effectLst/>
          </p:spPr>
          <p:txBody>
            <a:bodyPr lIns="182871" tIns="91435" rIns="182871" bIns="91435" anchor="ctr"/>
            <a:lstStyle/>
            <a:p>
              <a:pPr algn="ctr" defTabSz="914400">
                <a:defRPr/>
              </a:pPr>
              <a:endParaRPr lang="zh-CN" altLang="en-US" sz="1200" kern="0">
                <a:solidFill>
                  <a:sysClr val="window" lastClr="FFFFFF"/>
                </a:solidFill>
                <a:effectLst>
                  <a:outerShdw blurRad="38100" dist="38100" dir="2700000" algn="tl">
                    <a:srgbClr val="000000">
                      <a:alpha val="43137"/>
                    </a:srgbClr>
                  </a:outerShdw>
                </a:effectLst>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sp>
        <p:nvSpPr>
          <p:cNvPr id="25" name="文本框 5"/>
          <p:cNvSpPr txBox="1"/>
          <p:nvPr/>
        </p:nvSpPr>
        <p:spPr>
          <a:xfrm>
            <a:off x="5376843" y="5239145"/>
            <a:ext cx="2470818" cy="571823"/>
          </a:xfrm>
          <a:prstGeom prst="rect">
            <a:avLst/>
          </a:prstGeom>
          <a:noFill/>
        </p:spPr>
        <p:txBody>
          <a:bodyPr wrap="square" lIns="0" tIns="0" rIns="0" bIns="0" rtlCol="0">
            <a:spAutoFit/>
          </a:bodyPr>
          <a:lstStyle/>
          <a:p>
            <a:pPr algn="ctr" defTabSz="457200">
              <a:lnSpc>
                <a:spcPct val="150000"/>
              </a:lnSpc>
              <a:defRPr/>
            </a:pPr>
            <a:r>
              <a:rPr lang="zh-CN" altLang="en-US" sz="14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盘古数字人大模型</a:t>
            </a:r>
            <a:endParaRPr lang="en-US" altLang="zh-CN" sz="14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457200">
              <a:lnSpc>
                <a:spcPct val="150000"/>
              </a:lnSpc>
              <a:defRPr/>
            </a:pP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AIGC-</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视频 </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AIGC- </a:t>
            </a:r>
            <a:r>
              <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音频 </a:t>
            </a:r>
            <a:r>
              <a:rPr lang="en-US" altLang="zh-CN"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 AIGC-3D</a:t>
            </a:r>
            <a:endParaRPr lang="zh-CN" altLang="en-US" sz="120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26" name="组合 92"/>
          <p:cNvGrpSpPr/>
          <p:nvPr/>
        </p:nvGrpSpPr>
        <p:grpSpPr>
          <a:xfrm>
            <a:off x="4996600" y="5349968"/>
            <a:ext cx="184874" cy="377808"/>
            <a:chOff x="238044" y="222895"/>
            <a:chExt cx="1218716" cy="2881551"/>
          </a:xfrm>
        </p:grpSpPr>
        <p:sp>
          <p:nvSpPr>
            <p:cNvPr id="27" name="等腰三角形 93"/>
            <p:cNvSpPr/>
            <p:nvPr/>
          </p:nvSpPr>
          <p:spPr>
            <a:xfrm rot="5400000">
              <a:off x="-488595" y="1159091"/>
              <a:ext cx="2881551" cy="1009159"/>
            </a:xfrm>
            <a:prstGeom prst="triangle">
              <a:avLst/>
            </a:prstGeom>
            <a:gradFill flip="none" rotWithShape="1">
              <a:gsLst>
                <a:gs pos="0">
                  <a:srgbClr val="C00000">
                    <a:alpha val="32000"/>
                  </a:srgbClr>
                </a:gs>
                <a:gs pos="100000">
                  <a:srgbClr val="C00000">
                    <a:alpha val="0"/>
                  </a:srgbClr>
                </a:gs>
              </a:gsLst>
              <a:lin ang="5400000" scaled="0"/>
            </a:gradFill>
            <a:ln w="3175" cap="flat">
              <a:noFill/>
              <a:miter lim="400000"/>
            </a:ln>
            <a:effectLst/>
          </p:spPr>
          <p:txBody>
            <a:bodyPr wrap="square" lIns="27698" tIns="27698" rIns="27698" bIns="27698" numCol="1" anchor="ctr">
              <a:noAutofit/>
            </a:bodyPr>
            <a:lstStyle/>
            <a:p>
              <a:pPr algn="ctr" defTabSz="277495" hangingPunct="0">
                <a:defRPr sz="1600">
                  <a:latin typeface="Calibri" panose="020F0502020204030204"/>
                  <a:ea typeface="Calibri" panose="020F0502020204030204"/>
                  <a:cs typeface="Calibri" panose="020F0502020204030204"/>
                  <a:sym typeface="Calibri" panose="020F0502020204030204"/>
                </a:defRPr>
              </a:pPr>
              <a:endParaRPr sz="1600" kern="0">
                <a:solidFill>
                  <a:srgbClr val="FFFFFF"/>
                </a:solidFill>
                <a:latin typeface="Huawei Sans" panose="020C0503030203020204" pitchFamily="34" charset="0"/>
                <a:ea typeface="方正兰亭黑简体" panose="02000000000000000000" pitchFamily="2" charset="-122"/>
                <a:cs typeface="Calibri" panose="020F0502020204030204"/>
                <a:sym typeface="Huawei Sans" panose="020C0503030203020204" pitchFamily="34" charset="0"/>
              </a:endParaRPr>
            </a:p>
          </p:txBody>
        </p:sp>
        <p:sp>
          <p:nvSpPr>
            <p:cNvPr id="28" name="等腰三角形 94"/>
            <p:cNvSpPr/>
            <p:nvPr/>
          </p:nvSpPr>
          <p:spPr>
            <a:xfrm rot="5400000">
              <a:off x="-424458" y="1306597"/>
              <a:ext cx="2039137" cy="714133"/>
            </a:xfrm>
            <a:prstGeom prst="triangle">
              <a:avLst/>
            </a:prstGeom>
            <a:gradFill flip="none" rotWithShape="1">
              <a:gsLst>
                <a:gs pos="0">
                  <a:srgbClr val="D9232C"/>
                </a:gs>
                <a:gs pos="100000">
                  <a:srgbClr val="C00000">
                    <a:alpha val="0"/>
                  </a:srgbClr>
                </a:gs>
              </a:gsLst>
              <a:lin ang="5400000" scaled="0"/>
            </a:gradFill>
            <a:ln w="3175" cap="flat">
              <a:noFill/>
              <a:miter lim="400000"/>
            </a:ln>
            <a:effectLst/>
          </p:spPr>
          <p:txBody>
            <a:bodyPr wrap="square" lIns="27698" tIns="27698" rIns="27698" bIns="27698" numCol="1" anchor="ctr">
              <a:noAutofit/>
            </a:bodyPr>
            <a:lstStyle/>
            <a:p>
              <a:pPr algn="ctr" defTabSz="277495" hangingPunct="0">
                <a:defRPr sz="1600">
                  <a:latin typeface="Calibri" panose="020F0502020204030204"/>
                  <a:ea typeface="Calibri" panose="020F0502020204030204"/>
                  <a:cs typeface="Calibri" panose="020F0502020204030204"/>
                  <a:sym typeface="Calibri" panose="020F0502020204030204"/>
                </a:defRPr>
              </a:pPr>
              <a:endParaRPr sz="1600" kern="0">
                <a:solidFill>
                  <a:srgbClr val="FFFFFF"/>
                </a:solidFill>
                <a:latin typeface="Huawei Sans" panose="020C0503030203020204" pitchFamily="34" charset="0"/>
                <a:ea typeface="方正兰亭黑简体" panose="02000000000000000000" pitchFamily="2" charset="-122"/>
                <a:cs typeface="Calibri" panose="020F0502020204030204"/>
                <a:sym typeface="Huawei Sans" panose="020C0503030203020204" pitchFamily="34" charset="0"/>
              </a:endParaRPr>
            </a:p>
          </p:txBody>
        </p:sp>
      </p:grpSp>
      <p:grpSp>
        <p:nvGrpSpPr>
          <p:cNvPr id="29" name="组合 92"/>
          <p:cNvGrpSpPr/>
          <p:nvPr/>
        </p:nvGrpSpPr>
        <p:grpSpPr>
          <a:xfrm rot="10800000">
            <a:off x="7978018" y="5345060"/>
            <a:ext cx="213575" cy="398447"/>
            <a:chOff x="238043" y="222888"/>
            <a:chExt cx="1218716" cy="2881551"/>
          </a:xfrm>
        </p:grpSpPr>
        <p:sp>
          <p:nvSpPr>
            <p:cNvPr id="30" name="等腰三角形 93"/>
            <p:cNvSpPr/>
            <p:nvPr/>
          </p:nvSpPr>
          <p:spPr>
            <a:xfrm rot="5400000">
              <a:off x="-488596" y="1159084"/>
              <a:ext cx="2881552" cy="1009161"/>
            </a:xfrm>
            <a:prstGeom prst="triangle">
              <a:avLst/>
            </a:prstGeom>
            <a:gradFill flip="none" rotWithShape="1">
              <a:gsLst>
                <a:gs pos="0">
                  <a:srgbClr val="C00000">
                    <a:alpha val="32000"/>
                  </a:srgbClr>
                </a:gs>
                <a:gs pos="100000">
                  <a:srgbClr val="C00000">
                    <a:alpha val="0"/>
                  </a:srgbClr>
                </a:gs>
              </a:gsLst>
              <a:lin ang="5400000" scaled="0"/>
            </a:gradFill>
            <a:ln w="3175" cap="flat">
              <a:noFill/>
              <a:miter lim="400000"/>
            </a:ln>
            <a:effectLst/>
          </p:spPr>
          <p:txBody>
            <a:bodyPr wrap="square" lIns="27698" tIns="27698" rIns="27698" bIns="27698" numCol="1" anchor="ctr">
              <a:noAutofit/>
            </a:bodyPr>
            <a:lstStyle/>
            <a:p>
              <a:pPr algn="ctr" defTabSz="277495" hangingPunct="0">
                <a:defRPr sz="1600">
                  <a:latin typeface="Calibri" panose="020F0502020204030204"/>
                  <a:ea typeface="Calibri" panose="020F0502020204030204"/>
                  <a:cs typeface="Calibri" panose="020F0502020204030204"/>
                  <a:sym typeface="Calibri" panose="020F0502020204030204"/>
                </a:defRPr>
              </a:pPr>
              <a:endParaRPr sz="1600" kern="0">
                <a:solidFill>
                  <a:srgbClr val="FFFFFF"/>
                </a:solidFill>
                <a:latin typeface="Huawei Sans" panose="020C0503030203020204" pitchFamily="34" charset="0"/>
                <a:ea typeface="方正兰亭黑简体" panose="02000000000000000000" pitchFamily="2" charset="-122"/>
                <a:cs typeface="Calibri" panose="020F0502020204030204"/>
                <a:sym typeface="Huawei Sans" panose="020C0503030203020204" pitchFamily="34" charset="0"/>
              </a:endParaRPr>
            </a:p>
          </p:txBody>
        </p:sp>
        <p:sp>
          <p:nvSpPr>
            <p:cNvPr id="31" name="等腰三角形 94"/>
            <p:cNvSpPr/>
            <p:nvPr/>
          </p:nvSpPr>
          <p:spPr>
            <a:xfrm rot="5400000">
              <a:off x="-424459" y="1306597"/>
              <a:ext cx="2039138" cy="714134"/>
            </a:xfrm>
            <a:prstGeom prst="triangle">
              <a:avLst/>
            </a:prstGeom>
            <a:gradFill flip="none" rotWithShape="1">
              <a:gsLst>
                <a:gs pos="0">
                  <a:srgbClr val="D9232C"/>
                </a:gs>
                <a:gs pos="100000">
                  <a:srgbClr val="C00000">
                    <a:alpha val="0"/>
                  </a:srgbClr>
                </a:gs>
              </a:gsLst>
              <a:lin ang="5400000" scaled="0"/>
            </a:gradFill>
            <a:ln w="3175" cap="flat">
              <a:noFill/>
              <a:miter lim="400000"/>
            </a:ln>
            <a:effectLst/>
          </p:spPr>
          <p:txBody>
            <a:bodyPr wrap="square" lIns="27698" tIns="27698" rIns="27698" bIns="27698" numCol="1" anchor="ctr">
              <a:noAutofit/>
            </a:bodyPr>
            <a:lstStyle/>
            <a:p>
              <a:pPr algn="ctr" defTabSz="277495" hangingPunct="0">
                <a:defRPr sz="1600">
                  <a:latin typeface="Calibri" panose="020F0502020204030204"/>
                  <a:ea typeface="Calibri" panose="020F0502020204030204"/>
                  <a:cs typeface="Calibri" panose="020F0502020204030204"/>
                  <a:sym typeface="Calibri" panose="020F0502020204030204"/>
                </a:defRPr>
              </a:pPr>
              <a:endParaRPr sz="1600" kern="0">
                <a:solidFill>
                  <a:srgbClr val="FFFFFF"/>
                </a:solidFill>
                <a:latin typeface="Huawei Sans" panose="020C0503030203020204" pitchFamily="34" charset="0"/>
                <a:ea typeface="方正兰亭黑简体" panose="02000000000000000000" pitchFamily="2" charset="-122"/>
                <a:cs typeface="Calibri" panose="020F0502020204030204"/>
                <a:sym typeface="Huawei Sans" panose="020C0503030203020204" pitchFamily="34" charset="0"/>
              </a:endParaRPr>
            </a:p>
          </p:txBody>
        </p:sp>
      </p:grpSp>
      <p:grpSp>
        <p:nvGrpSpPr>
          <p:cNvPr id="32" name="组合 31"/>
          <p:cNvGrpSpPr/>
          <p:nvPr/>
        </p:nvGrpSpPr>
        <p:grpSpPr>
          <a:xfrm>
            <a:off x="8656806" y="5146291"/>
            <a:ext cx="2352117" cy="845785"/>
            <a:chOff x="6383275" y="5174043"/>
            <a:chExt cx="2258529" cy="952091"/>
          </a:xfrm>
        </p:grpSpPr>
        <p:sp>
          <p:nvSpPr>
            <p:cNvPr id="33" name="矩形: 圆角 159"/>
            <p:cNvSpPr/>
            <p:nvPr/>
          </p:nvSpPr>
          <p:spPr>
            <a:xfrm>
              <a:off x="6383275" y="5174043"/>
              <a:ext cx="2258529" cy="952091"/>
            </a:xfrm>
            <a:prstGeom prst="roundRect">
              <a:avLst>
                <a:gd name="adj" fmla="val 7371"/>
              </a:avLst>
            </a:prstGeom>
            <a:noFill/>
            <a:ln w="3175">
              <a:solidFill>
                <a:srgbClr val="E7E6E6">
                  <a:lumMod val="90000"/>
                </a:srgbClr>
              </a:solidFill>
              <a:miter lim="400000"/>
            </a:ln>
          </p:spPr>
          <p:txBody>
            <a:bodyPr lIns="27698" tIns="27698" rIns="27698" bIns="27698" anchor="ctr">
              <a:noAutofit/>
            </a:bodyPr>
            <a:lstStyle/>
            <a:p>
              <a:pPr algn="ctr" defTabSz="840740" hangingPunct="0">
                <a:defRPr sz="11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1600" kern="0" dirty="0">
                <a:solidFill>
                  <a:srgbClr val="F2F2F2"/>
                </a:solidFill>
                <a:latin typeface="Huawei Sans" panose="020C0503030203020204" pitchFamily="34" charset="0"/>
                <a:ea typeface="方正兰亭黑简体" panose="02000000000000000000" pitchFamily="2" charset="-122"/>
                <a:cs typeface="微软雅黑" panose="020B0503020204020204" charset="-122"/>
                <a:sym typeface="Huawei Sans" panose="020C0503030203020204" pitchFamily="34" charset="0"/>
              </a:endParaRPr>
            </a:p>
          </p:txBody>
        </p:sp>
        <p:sp>
          <p:nvSpPr>
            <p:cNvPr id="34" name="矩形 179"/>
            <p:cNvSpPr txBox="1"/>
            <p:nvPr/>
          </p:nvSpPr>
          <p:spPr>
            <a:xfrm>
              <a:off x="7171698" y="5239107"/>
              <a:ext cx="764728" cy="209825"/>
            </a:xfrm>
            <a:prstGeom prst="rect">
              <a:avLst/>
            </a:prstGeom>
            <a:ln w="3175">
              <a:miter lim="400000"/>
            </a:ln>
          </p:spPr>
          <p:txBody>
            <a:bodyPr wrap="none" lIns="27698" tIns="27698" rIns="27698" bIns="27698">
              <a:noAutofit/>
            </a:bodyPr>
            <a:lstStyle>
              <a:lvl1pPr algn="r" defTabSz="430530">
                <a:defRPr sz="2600">
                  <a:solidFill>
                    <a:srgbClr val="FFC000"/>
                  </a:solidFill>
                  <a:latin typeface="FZLanTingHei-B-GBK"/>
                  <a:ea typeface="FZLanTingHei-B-GBK"/>
                  <a:cs typeface="FZLanTingHei-B-GBK"/>
                  <a:sym typeface="FZLanTingHei-B-GBK"/>
                </a:defRPr>
              </a:lvl1pPr>
            </a:lstStyle>
            <a:p>
              <a:pPr algn="ctr" hangingPunct="0">
                <a:defRPr/>
              </a:pPr>
              <a:r>
                <a:rPr lang="zh-CN" altLang="en-US" sz="1400" b="1"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模型</a:t>
              </a:r>
              <a:r>
                <a:rPr sz="1400" b="1" kern="0" dirty="0" err="1">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驱动</a:t>
              </a:r>
              <a:endParaRPr sz="1400" b="1"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矩形 172"/>
            <p:cNvSpPr txBox="1"/>
            <p:nvPr/>
          </p:nvSpPr>
          <p:spPr>
            <a:xfrm>
              <a:off x="6574341" y="5689238"/>
              <a:ext cx="1918215" cy="179846"/>
            </a:xfrm>
            <a:prstGeom prst="rect">
              <a:avLst/>
            </a:prstGeom>
            <a:ln w="3175">
              <a:miter lim="400000"/>
            </a:ln>
          </p:spPr>
          <p:txBody>
            <a:bodyPr lIns="0" tIns="0" rIns="0" bIns="0" anchor="ctr">
              <a:noAutofit/>
            </a:bodyPr>
            <a:lstStyle/>
            <a:p>
              <a:pPr algn="ctr" defTabSz="749300" hangingPunct="0">
                <a:defRPr sz="2200">
                  <a:latin typeface="方正兰亭黑简体" panose="02000000000000000000" pitchFamily="2" charset="-122"/>
                  <a:ea typeface="方正兰亭黑简体" panose="02000000000000000000" pitchFamily="2" charset="-122"/>
                  <a:cs typeface="方正兰亭黑简体" panose="02000000000000000000" pitchFamily="2" charset="-122"/>
                  <a:sym typeface="方正兰亭黑简体" panose="02000000000000000000" pitchFamily="2" charset="-122"/>
                </a:defRPr>
              </a:pPr>
              <a:r>
                <a:rPr sz="1200" kern="0" dirty="0">
                  <a:solidFill>
                    <a:prstClr val="black"/>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 |</a:t>
              </a:r>
              <a:r>
                <a:rPr lang="en-US" altLang="zh-CN" sz="1200" kern="0" dirty="0">
                  <a:solidFill>
                    <a:prstClr val="black"/>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 NLP</a:t>
              </a:r>
              <a:r>
                <a:rPr lang="zh-CN" altLang="en-US" sz="1200" kern="0" dirty="0">
                  <a:solidFill>
                    <a:prstClr val="black"/>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 </a:t>
              </a:r>
              <a:r>
                <a:rPr lang="en-US" altLang="zh-CN" sz="1200" kern="0" dirty="0">
                  <a:solidFill>
                    <a:prstClr val="black"/>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 </a:t>
              </a:r>
              <a:r>
                <a:rPr sz="1200" kern="0" dirty="0">
                  <a:solidFill>
                    <a:prstClr val="black"/>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 </a:t>
              </a:r>
              <a:r>
                <a:rPr sz="1200" kern="0" dirty="0" err="1">
                  <a:solidFill>
                    <a:prstClr val="black"/>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语音</a:t>
              </a:r>
              <a:r>
                <a:rPr sz="1200" kern="0" dirty="0">
                  <a:solidFill>
                    <a:prstClr val="black"/>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 | </a:t>
              </a:r>
              <a:r>
                <a:rPr sz="1200" kern="0" dirty="0" err="1">
                  <a:solidFill>
                    <a:prstClr val="black"/>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语义</a:t>
              </a:r>
              <a:r>
                <a:rPr sz="1200" kern="0" dirty="0">
                  <a:solidFill>
                    <a:prstClr val="black"/>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 | </a:t>
              </a:r>
              <a:r>
                <a:rPr sz="1200" kern="0" dirty="0" err="1">
                  <a:solidFill>
                    <a:prstClr val="black"/>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情感</a:t>
              </a:r>
              <a:endParaRPr sz="1200" kern="0" dirty="0">
                <a:solidFill>
                  <a:prstClr val="black"/>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endParaRPr>
            </a:p>
          </p:txBody>
        </p:sp>
      </p:grpSp>
      <p:grpSp>
        <p:nvGrpSpPr>
          <p:cNvPr id="36" name="组合 35"/>
          <p:cNvGrpSpPr/>
          <p:nvPr/>
        </p:nvGrpSpPr>
        <p:grpSpPr>
          <a:xfrm>
            <a:off x="2447450" y="5126498"/>
            <a:ext cx="2247416" cy="845785"/>
            <a:chOff x="580345" y="5181541"/>
            <a:chExt cx="2231922" cy="952091"/>
          </a:xfrm>
        </p:grpSpPr>
        <p:sp>
          <p:nvSpPr>
            <p:cNvPr id="37" name="矩形: 圆角 159"/>
            <p:cNvSpPr/>
            <p:nvPr/>
          </p:nvSpPr>
          <p:spPr>
            <a:xfrm>
              <a:off x="580345" y="5181541"/>
              <a:ext cx="2231922" cy="952091"/>
            </a:xfrm>
            <a:prstGeom prst="roundRect">
              <a:avLst>
                <a:gd name="adj" fmla="val 7371"/>
              </a:avLst>
            </a:prstGeom>
            <a:noFill/>
            <a:ln w="3175">
              <a:solidFill>
                <a:srgbClr val="E7E6E6">
                  <a:lumMod val="90000"/>
                </a:srgbClr>
              </a:solidFill>
              <a:miter lim="400000"/>
            </a:ln>
          </p:spPr>
          <p:txBody>
            <a:bodyPr lIns="27698" tIns="27698" rIns="27698" bIns="27698" anchor="ctr">
              <a:noAutofit/>
            </a:bodyPr>
            <a:lstStyle/>
            <a:p>
              <a:pPr algn="ctr" defTabSz="840740" hangingPunct="0">
                <a:defRPr sz="11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1600" kern="0" dirty="0">
                <a:solidFill>
                  <a:srgbClr val="F2F2F2"/>
                </a:solidFill>
                <a:latin typeface="Huawei Sans" panose="020C0503030203020204" pitchFamily="34" charset="0"/>
                <a:ea typeface="方正兰亭黑简体" panose="02000000000000000000" pitchFamily="2" charset="-122"/>
                <a:cs typeface="微软雅黑" panose="020B0503020204020204" charset="-122"/>
                <a:sym typeface="Huawei Sans" panose="020C0503030203020204" pitchFamily="34" charset="0"/>
              </a:endParaRPr>
            </a:p>
          </p:txBody>
        </p:sp>
        <p:sp>
          <p:nvSpPr>
            <p:cNvPr id="38" name="矩形 179"/>
            <p:cNvSpPr txBox="1"/>
            <p:nvPr/>
          </p:nvSpPr>
          <p:spPr>
            <a:xfrm>
              <a:off x="1341828" y="5248361"/>
              <a:ext cx="764728" cy="209825"/>
            </a:xfrm>
            <a:prstGeom prst="rect">
              <a:avLst/>
            </a:prstGeom>
            <a:ln w="3175">
              <a:miter lim="400000"/>
            </a:ln>
          </p:spPr>
          <p:txBody>
            <a:bodyPr wrap="none" lIns="27698" tIns="27698" rIns="27698" bIns="27698">
              <a:noAutofit/>
            </a:bodyPr>
            <a:lstStyle>
              <a:lvl1pPr algn="r" defTabSz="430530">
                <a:defRPr sz="2600">
                  <a:solidFill>
                    <a:srgbClr val="FFC000"/>
                  </a:solidFill>
                  <a:latin typeface="FZLanTingHei-B-GBK"/>
                  <a:ea typeface="FZLanTingHei-B-GBK"/>
                  <a:cs typeface="FZLanTingHei-B-GBK"/>
                  <a:sym typeface="FZLanTingHei-B-GBK"/>
                </a:defRPr>
              </a:lvl1pPr>
            </a:lstStyle>
            <a:p>
              <a:pPr algn="ctr" hangingPunct="0">
                <a:defRPr/>
              </a:pPr>
              <a:r>
                <a:rPr lang="zh-CN" altLang="en-US" sz="1400" b="1"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rPr>
                <a:t>模型生成</a:t>
              </a:r>
              <a:endParaRPr sz="1400" b="1" kern="0" dirty="0">
                <a:solidFill>
                  <a:prstClr val="black"/>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9" name="矩形 205"/>
            <p:cNvSpPr txBox="1"/>
            <p:nvPr/>
          </p:nvSpPr>
          <p:spPr>
            <a:xfrm>
              <a:off x="625585" y="5764261"/>
              <a:ext cx="2110506" cy="173111"/>
            </a:xfrm>
            <a:prstGeom prst="rect">
              <a:avLst/>
            </a:prstGeom>
            <a:ln w="3175">
              <a:miter lim="400000"/>
            </a:ln>
          </p:spPr>
          <p:txBody>
            <a:bodyPr wrap="square" lIns="0" tIns="0" rIns="0" bIns="0" anchor="ctr">
              <a:noAutofit/>
            </a:bodyPr>
            <a:lstStyle/>
            <a:p>
              <a:pPr algn="ctr" defTabSz="749300" hangingPunct="0">
                <a:defRPr sz="2200">
                  <a:latin typeface="方正兰亭黑简体" panose="02000000000000000000" pitchFamily="2" charset="-122"/>
                  <a:ea typeface="方正兰亭黑简体" panose="02000000000000000000" pitchFamily="2" charset="-122"/>
                  <a:cs typeface="方正兰亭黑简体" panose="02000000000000000000" pitchFamily="2" charset="-122"/>
                  <a:sym typeface="方正兰亭黑简体" panose="02000000000000000000" pitchFamily="2" charset="-122"/>
                </a:defRPr>
              </a:pPr>
              <a:r>
                <a:rPr sz="1200" kern="0" dirty="0" err="1">
                  <a:solidFill>
                    <a:prstClr val="black"/>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形象数据</a:t>
              </a:r>
              <a:r>
                <a:rPr sz="1200" kern="0" dirty="0">
                  <a:solidFill>
                    <a:prstClr val="black"/>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 | </a:t>
              </a:r>
              <a:r>
                <a:rPr sz="1200" kern="0" dirty="0" err="1">
                  <a:solidFill>
                    <a:prstClr val="black"/>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动作数据</a:t>
              </a:r>
              <a:r>
                <a:rPr sz="1200" kern="0" dirty="0">
                  <a:solidFill>
                    <a:prstClr val="black"/>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 | </a:t>
              </a:r>
              <a:r>
                <a:rPr sz="1200" kern="0" dirty="0" err="1">
                  <a:solidFill>
                    <a:prstClr val="black"/>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表情数据</a:t>
              </a:r>
              <a:r>
                <a:rPr sz="1200" kern="0" dirty="0">
                  <a:solidFill>
                    <a:prstClr val="black"/>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 | </a:t>
              </a:r>
              <a:r>
                <a:rPr sz="1200" kern="0" dirty="0" err="1">
                  <a:solidFill>
                    <a:prstClr val="black"/>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声音数据</a:t>
              </a:r>
              <a:r>
                <a:rPr sz="1200" kern="0" dirty="0">
                  <a:solidFill>
                    <a:prstClr val="black"/>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 | …</a:t>
              </a:r>
              <a:endParaRPr sz="1200" kern="0" dirty="0">
                <a:solidFill>
                  <a:prstClr val="black"/>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endParaRPr>
            </a:p>
          </p:txBody>
        </p:sp>
      </p:grpSp>
      <p:sp>
        <p:nvSpPr>
          <p:cNvPr id="40" name="矩形: 圆角 39"/>
          <p:cNvSpPr/>
          <p:nvPr/>
        </p:nvSpPr>
        <p:spPr>
          <a:xfrm>
            <a:off x="2377545" y="1368559"/>
            <a:ext cx="2520897" cy="1398011"/>
          </a:xfrm>
          <a:prstGeom prst="roundRect">
            <a:avLst>
              <a:gd name="adj" fmla="val 5603"/>
            </a:avLst>
          </a:prstGeom>
          <a:gradFill flip="none" rotWithShape="1">
            <a:gsLst>
              <a:gs pos="0">
                <a:srgbClr val="DDDDDD">
                  <a:lumMod val="50000"/>
                  <a:alpha val="0"/>
                </a:srgbClr>
              </a:gs>
              <a:gs pos="50000">
                <a:srgbClr val="DDDDDD">
                  <a:lumMod val="50000"/>
                  <a:alpha val="10000"/>
                </a:srgbClr>
              </a:gs>
              <a:gs pos="100000">
                <a:srgbClr val="DDDDDD">
                  <a:lumMod val="50000"/>
                  <a:alpha val="0"/>
                </a:srgbClr>
              </a:gs>
            </a:gsLst>
            <a:lin ang="5400000" scaled="1"/>
            <a:tileRect/>
          </a:gradFill>
          <a:ln w="12700" cap="flat" cmpd="sng" algn="ctr">
            <a:solidFill>
              <a:srgbClr val="FFFFFF">
                <a:lumMod val="9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1" name="直接连接符 40"/>
          <p:cNvCxnSpPr/>
          <p:nvPr/>
        </p:nvCxnSpPr>
        <p:spPr>
          <a:xfrm>
            <a:off x="2495282" y="1763441"/>
            <a:ext cx="2297402" cy="0"/>
          </a:xfrm>
          <a:prstGeom prst="line">
            <a:avLst/>
          </a:prstGeom>
          <a:noFill/>
          <a:ln w="6350" cap="flat" cmpd="sng" algn="ctr">
            <a:solidFill>
              <a:srgbClr val="C00000"/>
            </a:solidFill>
            <a:prstDash val="solid"/>
            <a:miter lim="800000"/>
          </a:ln>
          <a:effectLst/>
        </p:spPr>
      </p:cxnSp>
      <p:sp>
        <p:nvSpPr>
          <p:cNvPr id="42" name="矩形 41"/>
          <p:cNvSpPr/>
          <p:nvPr/>
        </p:nvSpPr>
        <p:spPr>
          <a:xfrm>
            <a:off x="3096000" y="1483780"/>
            <a:ext cx="1136023" cy="295433"/>
          </a:xfrm>
          <a:prstGeom prst="rect">
            <a:avLst/>
          </a:prstGeom>
          <a:noFill/>
          <a:ln w="12700" cap="flat" cmpd="sng" algn="ctr">
            <a:noFill/>
            <a:prstDash val="solid"/>
            <a:miter lim="800000"/>
          </a:ln>
          <a:effectLst/>
        </p:spPr>
        <p:txBody>
          <a:bodyPr wrap="square" lIns="79215" tIns="39608" rIns="79215" bIns="39608" rtlCol="0" anchor="ctr">
            <a:spAutoFit/>
          </a:bodyPr>
          <a:lstStyle/>
          <a:p>
            <a:pPr marL="0" marR="0" lvl="0" indent="0" algn="ctr" defTabSz="79184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形象更真实</a:t>
            </a:r>
            <a:endParaRPr kumimoji="0" lang="zh-CN" altLang="en-US" sz="14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3" name="文本框 42"/>
          <p:cNvSpPr txBox="1"/>
          <p:nvPr/>
        </p:nvSpPr>
        <p:spPr>
          <a:xfrm>
            <a:off x="2377545" y="1835261"/>
            <a:ext cx="2644372" cy="894989"/>
          </a:xfrm>
          <a:prstGeom prst="rect">
            <a:avLst/>
          </a:prstGeom>
          <a:noFill/>
        </p:spPr>
        <p:txBody>
          <a:bodyPr wrap="square" rtlCol="0">
            <a:spAutoFit/>
          </a:bodyPr>
          <a:lstStyle/>
          <a:p>
            <a:pPr marL="88900" indent="-88900">
              <a:lnSpc>
                <a:spcPct val="150000"/>
              </a:lnSpc>
              <a:buFont typeface="Arial" panose="020B0604020202020204" pitchFamily="34" charset="0"/>
              <a:buChar char="•"/>
              <a:defRP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母语训练一次，</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20+</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语言自动生成，口型匹配度</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&gt;95%</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，精准驱动</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88900" indent="-88900">
              <a:lnSpc>
                <a:spcPct val="150000"/>
              </a:lnSpc>
              <a:buFont typeface="Arial" panose="020B0604020202020204" pitchFamily="34" charset="0"/>
              <a:buChar char="•"/>
              <a:defRP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走动、持物等多场景建模更自然</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4" name="矩形: 圆角 43"/>
          <p:cNvSpPr/>
          <p:nvPr/>
        </p:nvSpPr>
        <p:spPr>
          <a:xfrm>
            <a:off x="8579516" y="1367486"/>
            <a:ext cx="2338620" cy="1398011"/>
          </a:xfrm>
          <a:prstGeom prst="roundRect">
            <a:avLst>
              <a:gd name="adj" fmla="val 5603"/>
            </a:avLst>
          </a:prstGeom>
          <a:gradFill flip="none" rotWithShape="1">
            <a:gsLst>
              <a:gs pos="0">
                <a:srgbClr val="DDDDDD">
                  <a:lumMod val="50000"/>
                  <a:alpha val="0"/>
                </a:srgbClr>
              </a:gs>
              <a:gs pos="50000">
                <a:srgbClr val="DDDDDD">
                  <a:lumMod val="50000"/>
                  <a:alpha val="10000"/>
                </a:srgbClr>
              </a:gs>
              <a:gs pos="100000">
                <a:srgbClr val="DDDDDD">
                  <a:lumMod val="50000"/>
                  <a:alpha val="0"/>
                </a:srgbClr>
              </a:gs>
            </a:gsLst>
            <a:lin ang="5400000" scaled="1"/>
            <a:tileRect/>
          </a:gradFill>
          <a:ln w="12700" cap="flat" cmpd="sng" algn="ctr">
            <a:solidFill>
              <a:srgbClr val="FFFFFF">
                <a:lumMod val="9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45" name="直接连接符 44"/>
          <p:cNvCxnSpPr/>
          <p:nvPr/>
        </p:nvCxnSpPr>
        <p:spPr>
          <a:xfrm flipV="1">
            <a:off x="8643910" y="1763441"/>
            <a:ext cx="2255264" cy="15772"/>
          </a:xfrm>
          <a:prstGeom prst="line">
            <a:avLst/>
          </a:prstGeom>
          <a:noFill/>
          <a:ln w="6350" cap="flat" cmpd="sng" algn="ctr">
            <a:solidFill>
              <a:srgbClr val="C00000"/>
            </a:solidFill>
            <a:prstDash val="solid"/>
            <a:miter lim="800000"/>
          </a:ln>
          <a:effectLst/>
        </p:spPr>
      </p:cxnSp>
      <p:sp>
        <p:nvSpPr>
          <p:cNvPr id="46" name="矩形 45"/>
          <p:cNvSpPr/>
          <p:nvPr/>
        </p:nvSpPr>
        <p:spPr>
          <a:xfrm>
            <a:off x="9276218" y="1462789"/>
            <a:ext cx="1136023" cy="295433"/>
          </a:xfrm>
          <a:prstGeom prst="rect">
            <a:avLst/>
          </a:prstGeom>
          <a:noFill/>
          <a:ln w="12700" cap="flat" cmpd="sng" algn="ctr">
            <a:noFill/>
            <a:prstDash val="solid"/>
            <a:miter lim="800000"/>
          </a:ln>
          <a:effectLst/>
        </p:spPr>
        <p:txBody>
          <a:bodyPr wrap="square" lIns="79215" tIns="39608" rIns="79215" bIns="39608" rtlCol="0" anchor="ctr">
            <a:spAutoFit/>
          </a:bodyPr>
          <a:lstStyle/>
          <a:p>
            <a:pPr marL="0" marR="0" lvl="0" indent="0" algn="ctr" defTabSz="79184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交互更智能</a:t>
            </a:r>
            <a:endParaRPr kumimoji="0" lang="zh-CN" altLang="en-US" sz="14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7" name="文本框 46"/>
          <p:cNvSpPr txBox="1"/>
          <p:nvPr/>
        </p:nvSpPr>
        <p:spPr>
          <a:xfrm>
            <a:off x="8643910" y="1835261"/>
            <a:ext cx="2255264" cy="617990"/>
          </a:xfrm>
          <a:prstGeom prst="rect">
            <a:avLst/>
          </a:prstGeom>
          <a:noFill/>
        </p:spPr>
        <p:txBody>
          <a:bodyPr wrap="square" rtlCol="0">
            <a:spAutoFit/>
          </a:bodyPr>
          <a:lstStyle/>
          <a:p>
            <a:pPr marL="88900" indent="-88900">
              <a:lnSpc>
                <a:spcPct val="150000"/>
              </a:lnSpc>
              <a:buFont typeface="Arial" panose="020B0604020202020204" pitchFamily="34" charset="0"/>
              <a:buChar char="•"/>
              <a:defRP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结合</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NLP</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大模型，交互更智能</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marL="88900" indent="-88900">
              <a:lnSpc>
                <a:spcPct val="150000"/>
              </a:lnSpc>
              <a:buFont typeface="Arial" panose="020B0604020202020204" pitchFamily="34" charset="0"/>
              <a:buChar char="•"/>
              <a:defRP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动作、表情丰富，自然灵动</a:t>
            </a:r>
            <a:endPar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8" name="矩形: 圆角 47"/>
          <p:cNvSpPr/>
          <p:nvPr/>
        </p:nvSpPr>
        <p:spPr>
          <a:xfrm>
            <a:off x="5369976" y="1339250"/>
            <a:ext cx="2713679" cy="1536930"/>
          </a:xfrm>
          <a:prstGeom prst="roundRect">
            <a:avLst>
              <a:gd name="adj" fmla="val 5603"/>
            </a:avLst>
          </a:prstGeom>
          <a:gradFill flip="none" rotWithShape="1">
            <a:gsLst>
              <a:gs pos="0">
                <a:srgbClr val="DDDDDD">
                  <a:lumMod val="50000"/>
                  <a:alpha val="0"/>
                </a:srgbClr>
              </a:gs>
              <a:gs pos="50000">
                <a:srgbClr val="DDDDDD">
                  <a:lumMod val="50000"/>
                  <a:alpha val="10000"/>
                </a:srgbClr>
              </a:gs>
              <a:gs pos="100000">
                <a:srgbClr val="DDDDDD">
                  <a:lumMod val="50000"/>
                  <a:alpha val="0"/>
                </a:srgbClr>
              </a:gs>
            </a:gsLst>
            <a:lin ang="5400000" scaled="1"/>
            <a:tileRect/>
          </a:gradFill>
          <a:ln w="12700" cap="flat" cmpd="sng" algn="ctr">
            <a:solidFill>
              <a:srgbClr val="FFFFFF">
                <a:lumMod val="9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矩形 48"/>
          <p:cNvSpPr/>
          <p:nvPr/>
        </p:nvSpPr>
        <p:spPr>
          <a:xfrm>
            <a:off x="5788560" y="2192713"/>
            <a:ext cx="183669" cy="462153"/>
          </a:xfrm>
          <a:prstGeom prst="rect">
            <a:avLst/>
          </a:prstGeom>
          <a:gradFill flip="none" rotWithShape="1">
            <a:gsLst>
              <a:gs pos="0">
                <a:srgbClr val="DDDDDD">
                  <a:lumMod val="50000"/>
                  <a:alpha val="72000"/>
                </a:srgbClr>
              </a:gs>
              <a:gs pos="100000">
                <a:srgbClr val="FFFFFF"/>
              </a:gs>
            </a:gsLst>
            <a:lin ang="5400000" scaled="1"/>
            <a:tileRect/>
          </a:gradFill>
          <a:ln w="31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0" name="矩形 49"/>
          <p:cNvSpPr/>
          <p:nvPr/>
        </p:nvSpPr>
        <p:spPr>
          <a:xfrm>
            <a:off x="6251517" y="2448813"/>
            <a:ext cx="183669" cy="240015"/>
          </a:xfrm>
          <a:prstGeom prst="rect">
            <a:avLst/>
          </a:prstGeom>
          <a:gradFill flip="none" rotWithShape="1">
            <a:gsLst>
              <a:gs pos="0">
                <a:srgbClr val="C00000"/>
              </a:gs>
              <a:gs pos="100000">
                <a:srgbClr val="FFFFFF"/>
              </a:gs>
            </a:gsLst>
            <a:lin ang="5400000" scaled="1"/>
            <a:tileRect/>
          </a:gradFill>
          <a:ln w="31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1" name="矩形 50"/>
          <p:cNvSpPr/>
          <p:nvPr/>
        </p:nvSpPr>
        <p:spPr>
          <a:xfrm>
            <a:off x="7029409" y="2203830"/>
            <a:ext cx="183669" cy="462153"/>
          </a:xfrm>
          <a:prstGeom prst="rect">
            <a:avLst/>
          </a:prstGeom>
          <a:gradFill flip="none" rotWithShape="1">
            <a:gsLst>
              <a:gs pos="0">
                <a:srgbClr val="DDDDDD">
                  <a:lumMod val="50000"/>
                  <a:alpha val="72000"/>
                </a:srgbClr>
              </a:gs>
              <a:gs pos="100000">
                <a:srgbClr val="FFFFFF"/>
              </a:gs>
            </a:gsLst>
            <a:lin ang="5400000" scaled="1"/>
            <a:tileRect/>
          </a:gradFill>
          <a:ln w="31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矩形 51"/>
          <p:cNvSpPr/>
          <p:nvPr/>
        </p:nvSpPr>
        <p:spPr>
          <a:xfrm>
            <a:off x="7459111" y="2421556"/>
            <a:ext cx="183669" cy="240015"/>
          </a:xfrm>
          <a:prstGeom prst="rect">
            <a:avLst/>
          </a:prstGeom>
          <a:gradFill flip="none" rotWithShape="1">
            <a:gsLst>
              <a:gs pos="0">
                <a:srgbClr val="C00000"/>
              </a:gs>
              <a:gs pos="100000">
                <a:srgbClr val="FFFFFF"/>
              </a:gs>
            </a:gsLst>
            <a:lin ang="5400000" scaled="1"/>
            <a:tileRect/>
          </a:gradFill>
          <a:ln w="31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53" name="直接连接符 52"/>
          <p:cNvCxnSpPr/>
          <p:nvPr/>
        </p:nvCxnSpPr>
        <p:spPr>
          <a:xfrm>
            <a:off x="5444837" y="1744366"/>
            <a:ext cx="2605843" cy="0"/>
          </a:xfrm>
          <a:prstGeom prst="line">
            <a:avLst/>
          </a:prstGeom>
          <a:noFill/>
          <a:ln w="6350" cap="flat" cmpd="sng" algn="ctr">
            <a:solidFill>
              <a:srgbClr val="C00000"/>
            </a:solidFill>
            <a:prstDash val="solid"/>
            <a:miter lim="800000"/>
          </a:ln>
          <a:effectLst/>
        </p:spPr>
      </p:cxnSp>
      <p:sp>
        <p:nvSpPr>
          <p:cNvPr id="54" name="矩形 53"/>
          <p:cNvSpPr/>
          <p:nvPr/>
        </p:nvSpPr>
        <p:spPr>
          <a:xfrm>
            <a:off x="6096337" y="1462423"/>
            <a:ext cx="1136023" cy="295433"/>
          </a:xfrm>
          <a:prstGeom prst="rect">
            <a:avLst/>
          </a:prstGeom>
          <a:noFill/>
          <a:ln w="12700" cap="flat" cmpd="sng" algn="ctr">
            <a:noFill/>
            <a:prstDash val="solid"/>
            <a:miter lim="800000"/>
          </a:ln>
          <a:effectLst/>
        </p:spPr>
        <p:txBody>
          <a:bodyPr wrap="square" lIns="79215" tIns="39608" rIns="79215" bIns="39608" rtlCol="0" anchor="ctr">
            <a:spAutoFit/>
          </a:bodyPr>
          <a:lstStyle/>
          <a:p>
            <a:pPr marL="0" marR="0" lvl="0" indent="0" algn="ctr" defTabSz="79184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制作更高效</a:t>
            </a:r>
            <a:endParaRPr kumimoji="0" lang="zh-CN" altLang="en-US" sz="14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55" name="直接连接符 54"/>
          <p:cNvCxnSpPr/>
          <p:nvPr/>
        </p:nvCxnSpPr>
        <p:spPr>
          <a:xfrm flipV="1">
            <a:off x="5998266" y="2654866"/>
            <a:ext cx="777939" cy="0"/>
          </a:xfrm>
          <a:prstGeom prst="line">
            <a:avLst/>
          </a:prstGeom>
          <a:noFill/>
          <a:ln w="6350" cap="flat" cmpd="sng" algn="ctr">
            <a:solidFill>
              <a:srgbClr val="666666">
                <a:lumMod val="60000"/>
                <a:lumOff val="40000"/>
              </a:srgbClr>
            </a:solidFill>
            <a:prstDash val="solid"/>
            <a:miter lim="800000"/>
          </a:ln>
          <a:effectLst/>
        </p:spPr>
      </p:cxnSp>
      <p:sp>
        <p:nvSpPr>
          <p:cNvPr id="56" name="文本框 55"/>
          <p:cNvSpPr txBox="1"/>
          <p:nvPr/>
        </p:nvSpPr>
        <p:spPr>
          <a:xfrm>
            <a:off x="5788560" y="2691514"/>
            <a:ext cx="307777" cy="184666"/>
          </a:xfrm>
          <a:prstGeom prst="rect">
            <a:avLst/>
          </a:prstGeom>
          <a:noFill/>
        </p:spPr>
        <p:txBody>
          <a:bodyPr wrap="none" lIns="0" tIns="0" rIns="0" bIns="0" rtlCol="0">
            <a:spAutoFit/>
          </a:bodyPr>
          <a:lstStyle/>
          <a:p>
            <a:pPr>
              <a:defRPr/>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业界</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文本框 56"/>
          <p:cNvSpPr txBox="1"/>
          <p:nvPr/>
        </p:nvSpPr>
        <p:spPr>
          <a:xfrm>
            <a:off x="6221711" y="2691514"/>
            <a:ext cx="461665" cy="184666"/>
          </a:xfrm>
          <a:prstGeom prst="rect">
            <a:avLst/>
          </a:prstGeom>
          <a:noFill/>
        </p:spPr>
        <p:txBody>
          <a:bodyPr wrap="none" lIns="0" tIns="0" rIns="0" bIns="0" rtlCol="0">
            <a:spAutoFit/>
          </a:bodyPr>
          <a:lstStyle/>
          <a:p>
            <a:pPr>
              <a:defRPr/>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华为云</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Freeform 5"/>
          <p:cNvSpPr/>
          <p:nvPr/>
        </p:nvSpPr>
        <p:spPr bwMode="auto">
          <a:xfrm rot="8060023" flipH="1">
            <a:off x="6046850" y="2190936"/>
            <a:ext cx="100942" cy="178346"/>
          </a:xfrm>
          <a:custGeom>
            <a:avLst/>
            <a:gdLst>
              <a:gd name="T0" fmla="*/ 46 w 96"/>
              <a:gd name="T1" fmla="*/ 49 h 122"/>
              <a:gd name="T2" fmla="*/ 34 w 96"/>
              <a:gd name="T3" fmla="*/ 49 h 122"/>
              <a:gd name="T4" fmla="*/ 31 w 96"/>
              <a:gd name="T5" fmla="*/ 48 h 122"/>
              <a:gd name="T6" fmla="*/ 32 w 96"/>
              <a:gd name="T7" fmla="*/ 44 h 122"/>
              <a:gd name="T8" fmla="*/ 60 w 96"/>
              <a:gd name="T9" fmla="*/ 3 h 122"/>
              <a:gd name="T10" fmla="*/ 66 w 96"/>
              <a:gd name="T11" fmla="*/ 3 h 122"/>
              <a:gd name="T12" fmla="*/ 95 w 96"/>
              <a:gd name="T13" fmla="*/ 44 h 122"/>
              <a:gd name="T14" fmla="*/ 95 w 96"/>
              <a:gd name="T15" fmla="*/ 48 h 122"/>
              <a:gd name="T16" fmla="*/ 92 w 96"/>
              <a:gd name="T17" fmla="*/ 49 h 122"/>
              <a:gd name="T18" fmla="*/ 80 w 96"/>
              <a:gd name="T19" fmla="*/ 49 h 122"/>
              <a:gd name="T20" fmla="*/ 74 w 96"/>
              <a:gd name="T21" fmla="*/ 75 h 122"/>
              <a:gd name="T22" fmla="*/ 22 w 96"/>
              <a:gd name="T23" fmla="*/ 119 h 122"/>
              <a:gd name="T24" fmla="*/ 7 w 96"/>
              <a:gd name="T25" fmla="*/ 122 h 122"/>
              <a:gd name="T26" fmla="*/ 2 w 96"/>
              <a:gd name="T27" fmla="*/ 121 h 122"/>
              <a:gd name="T28" fmla="*/ 0 w 96"/>
              <a:gd name="T29" fmla="*/ 119 h 122"/>
              <a:gd name="T30" fmla="*/ 2 w 96"/>
              <a:gd name="T31" fmla="*/ 116 h 122"/>
              <a:gd name="T32" fmla="*/ 5 w 96"/>
              <a:gd name="T33" fmla="*/ 114 h 122"/>
              <a:gd name="T34" fmla="*/ 45 w 96"/>
              <a:gd name="T35" fmla="*/ 63 h 122"/>
              <a:gd name="T36" fmla="*/ 46 w 96"/>
              <a:gd name="T37" fmla="*/ 4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46" y="49"/>
                </a:moveTo>
                <a:cubicBezTo>
                  <a:pt x="42" y="49"/>
                  <a:pt x="38" y="49"/>
                  <a:pt x="34" y="49"/>
                </a:cubicBezTo>
                <a:cubicBezTo>
                  <a:pt x="33" y="49"/>
                  <a:pt x="31" y="48"/>
                  <a:pt x="31" y="48"/>
                </a:cubicBezTo>
                <a:cubicBezTo>
                  <a:pt x="30" y="47"/>
                  <a:pt x="31" y="45"/>
                  <a:pt x="32" y="44"/>
                </a:cubicBezTo>
                <a:cubicBezTo>
                  <a:pt x="41" y="30"/>
                  <a:pt x="51" y="17"/>
                  <a:pt x="60" y="3"/>
                </a:cubicBezTo>
                <a:cubicBezTo>
                  <a:pt x="62" y="0"/>
                  <a:pt x="64" y="0"/>
                  <a:pt x="66" y="3"/>
                </a:cubicBezTo>
                <a:cubicBezTo>
                  <a:pt x="76" y="17"/>
                  <a:pt x="85" y="30"/>
                  <a:pt x="95" y="44"/>
                </a:cubicBezTo>
                <a:cubicBezTo>
                  <a:pt x="95" y="45"/>
                  <a:pt x="96" y="47"/>
                  <a:pt x="95" y="48"/>
                </a:cubicBezTo>
                <a:cubicBezTo>
                  <a:pt x="95" y="49"/>
                  <a:pt x="93" y="49"/>
                  <a:pt x="92" y="49"/>
                </a:cubicBezTo>
                <a:cubicBezTo>
                  <a:pt x="88" y="49"/>
                  <a:pt x="84" y="49"/>
                  <a:pt x="80" y="49"/>
                </a:cubicBezTo>
                <a:cubicBezTo>
                  <a:pt x="79" y="58"/>
                  <a:pt x="77" y="67"/>
                  <a:pt x="74" y="75"/>
                </a:cubicBezTo>
                <a:cubicBezTo>
                  <a:pt x="64" y="99"/>
                  <a:pt x="46" y="113"/>
                  <a:pt x="22" y="119"/>
                </a:cubicBezTo>
                <a:cubicBezTo>
                  <a:pt x="17" y="120"/>
                  <a:pt x="12" y="121"/>
                  <a:pt x="7" y="122"/>
                </a:cubicBezTo>
                <a:cubicBezTo>
                  <a:pt x="6" y="122"/>
                  <a:pt x="4" y="122"/>
                  <a:pt x="2" y="121"/>
                </a:cubicBezTo>
                <a:cubicBezTo>
                  <a:pt x="2" y="121"/>
                  <a:pt x="0" y="120"/>
                  <a:pt x="0" y="119"/>
                </a:cubicBezTo>
                <a:cubicBezTo>
                  <a:pt x="0" y="118"/>
                  <a:pt x="1" y="117"/>
                  <a:pt x="2" y="116"/>
                </a:cubicBezTo>
                <a:cubicBezTo>
                  <a:pt x="3" y="115"/>
                  <a:pt x="4" y="115"/>
                  <a:pt x="5" y="114"/>
                </a:cubicBezTo>
                <a:cubicBezTo>
                  <a:pt x="29" y="105"/>
                  <a:pt x="42" y="87"/>
                  <a:pt x="45" y="63"/>
                </a:cubicBezTo>
                <a:cubicBezTo>
                  <a:pt x="46" y="58"/>
                  <a:pt x="46" y="54"/>
                  <a:pt x="46" y="49"/>
                </a:cubicBezTo>
                <a:close/>
              </a:path>
            </a:pathLst>
          </a:custGeom>
          <a:gradFill>
            <a:gsLst>
              <a:gs pos="100000">
                <a:srgbClr val="D80000">
                  <a:alpha val="0"/>
                </a:srgbClr>
              </a:gs>
              <a:gs pos="0">
                <a:srgbClr val="D80000"/>
              </a:gs>
            </a:gsLst>
            <a:lin ang="5400000"/>
          </a:gradFill>
          <a:ln w="25400" cap="flat" cmpd="sng" algn="ctr">
            <a:noFill/>
            <a:prstDash val="solid"/>
          </a:ln>
          <a:effectLst/>
        </p:spPr>
        <p:txBody>
          <a:bodyPr rot="0" spcFirstLastPara="0" vert="horz" wrap="square" lIns="12845" tIns="6422" rIns="12845" bIns="6422" numCol="1" spcCol="0" rtlCol="0" fromWordArt="0" anchor="ctr" anchorCtr="0" forceAA="0" compatLnSpc="1">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635" algn="l" defTabSz="1371600" rtl="0" eaLnBrk="1" latinLnBrk="0" hangingPunct="1">
              <a:defRPr sz="2700" kern="1200">
                <a:solidFill>
                  <a:schemeClr val="tx1"/>
                </a:solidFill>
                <a:latin typeface="+mn-lt"/>
                <a:ea typeface="+mn-ea"/>
                <a:cs typeface="+mn-cs"/>
              </a:defRPr>
            </a:lvl6pPr>
            <a:lvl7pPr marL="4115435" algn="l" defTabSz="1371600" rtl="0" eaLnBrk="1" latinLnBrk="0" hangingPunct="1">
              <a:defRPr sz="2700" kern="1200">
                <a:solidFill>
                  <a:schemeClr val="tx1"/>
                </a:solidFill>
                <a:latin typeface="+mn-lt"/>
                <a:ea typeface="+mn-ea"/>
                <a:cs typeface="+mn-cs"/>
              </a:defRPr>
            </a:lvl7pPr>
            <a:lvl8pPr marL="4801235" algn="l" defTabSz="1371600" rtl="0" eaLnBrk="1" latinLnBrk="0" hangingPunct="1">
              <a:defRPr sz="2700" kern="1200">
                <a:solidFill>
                  <a:schemeClr val="tx1"/>
                </a:solidFill>
                <a:latin typeface="+mn-lt"/>
                <a:ea typeface="+mn-ea"/>
                <a:cs typeface="+mn-cs"/>
              </a:defRPr>
            </a:lvl8pPr>
            <a:lvl9pPr marL="5487035" algn="l" defTabSz="1371600" rtl="0" eaLnBrk="1" latinLnBrk="0" hangingPunct="1">
              <a:defRPr sz="2700" kern="1200">
                <a:solidFill>
                  <a:schemeClr val="tx1"/>
                </a:solidFill>
                <a:latin typeface="+mn-lt"/>
                <a:ea typeface="+mn-ea"/>
                <a:cs typeface="+mn-cs"/>
              </a:defRPr>
            </a:lvl9pPr>
          </a:lstStyle>
          <a:p>
            <a:pPr algn="ctr" defTabSz="128270">
              <a:defRPr/>
            </a:pPr>
            <a:endParaRPr lang="zh-CN" altLang="en-US" sz="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文本框 58"/>
          <p:cNvSpPr txBox="1"/>
          <p:nvPr/>
        </p:nvSpPr>
        <p:spPr>
          <a:xfrm>
            <a:off x="5614183" y="1995188"/>
            <a:ext cx="658835" cy="184666"/>
          </a:xfrm>
          <a:prstGeom prst="rect">
            <a:avLst/>
          </a:prstGeom>
          <a:noFill/>
        </p:spPr>
        <p:txBody>
          <a:bodyPr wrap="none" lIns="0" tIns="0" rIns="0" bIns="0" rtlCol="0">
            <a:spAutoFit/>
          </a:bodyPr>
          <a:lstStyle/>
          <a:p>
            <a:pPr>
              <a:defRPr/>
            </a:pPr>
            <a:r>
              <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6~12</a:t>
            </a: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小时</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文本框 59"/>
          <p:cNvSpPr txBox="1"/>
          <p:nvPr/>
        </p:nvSpPr>
        <p:spPr>
          <a:xfrm>
            <a:off x="6184398" y="2248824"/>
            <a:ext cx="394339" cy="184666"/>
          </a:xfrm>
          <a:prstGeom prst="rect">
            <a:avLst/>
          </a:prstGeom>
          <a:noFill/>
        </p:spPr>
        <p:txBody>
          <a:bodyPr wrap="none" lIns="0" tIns="0" rIns="0" bIns="0" rtlCol="0">
            <a:spAutoFit/>
          </a:bodyPr>
          <a:lstStyle/>
          <a:p>
            <a:pPr>
              <a:defRPr/>
            </a:pPr>
            <a:r>
              <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3</a:t>
            </a: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小时</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61" name="直接连接符 60"/>
          <p:cNvCxnSpPr/>
          <p:nvPr/>
        </p:nvCxnSpPr>
        <p:spPr>
          <a:xfrm>
            <a:off x="6974019" y="2654866"/>
            <a:ext cx="780147" cy="0"/>
          </a:xfrm>
          <a:prstGeom prst="line">
            <a:avLst/>
          </a:prstGeom>
          <a:noFill/>
          <a:ln w="6350" cap="flat" cmpd="sng" algn="ctr">
            <a:solidFill>
              <a:srgbClr val="666666">
                <a:lumMod val="60000"/>
                <a:lumOff val="40000"/>
              </a:srgbClr>
            </a:solidFill>
            <a:prstDash val="solid"/>
            <a:miter lim="800000"/>
          </a:ln>
          <a:effectLst/>
        </p:spPr>
      </p:cxnSp>
      <p:sp>
        <p:nvSpPr>
          <p:cNvPr id="62" name="文本框 61"/>
          <p:cNvSpPr txBox="1"/>
          <p:nvPr/>
        </p:nvSpPr>
        <p:spPr>
          <a:xfrm>
            <a:off x="7019311" y="2677659"/>
            <a:ext cx="270908" cy="184666"/>
          </a:xfrm>
          <a:prstGeom prst="rect">
            <a:avLst/>
          </a:prstGeom>
          <a:noFill/>
        </p:spPr>
        <p:txBody>
          <a:bodyPr wrap="none" lIns="0" tIns="0" rIns="0" bIns="0" rtlCol="0">
            <a:spAutoFit/>
          </a:bodyPr>
          <a:lstStyle/>
          <a:p>
            <a:pPr>
              <a:defRPr/>
            </a:pPr>
            <a:r>
              <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N</a:t>
            </a: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卡</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文本框 62"/>
          <p:cNvSpPr txBox="1"/>
          <p:nvPr/>
        </p:nvSpPr>
        <p:spPr>
          <a:xfrm>
            <a:off x="7414434" y="2677659"/>
            <a:ext cx="461665" cy="184666"/>
          </a:xfrm>
          <a:prstGeom prst="rect">
            <a:avLst/>
          </a:prstGeom>
          <a:noFill/>
        </p:spPr>
        <p:txBody>
          <a:bodyPr wrap="none" lIns="0" tIns="0" rIns="0" bIns="0" rtlCol="0">
            <a:spAutoFit/>
          </a:bodyPr>
          <a:lstStyle/>
          <a:p>
            <a:pPr>
              <a:defRPr/>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华为云</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Freeform 5"/>
          <p:cNvSpPr/>
          <p:nvPr/>
        </p:nvSpPr>
        <p:spPr bwMode="auto">
          <a:xfrm rot="8060023" flipH="1">
            <a:off x="7284506" y="2218813"/>
            <a:ext cx="100942" cy="178346"/>
          </a:xfrm>
          <a:custGeom>
            <a:avLst/>
            <a:gdLst>
              <a:gd name="T0" fmla="*/ 46 w 96"/>
              <a:gd name="T1" fmla="*/ 49 h 122"/>
              <a:gd name="T2" fmla="*/ 34 w 96"/>
              <a:gd name="T3" fmla="*/ 49 h 122"/>
              <a:gd name="T4" fmla="*/ 31 w 96"/>
              <a:gd name="T5" fmla="*/ 48 h 122"/>
              <a:gd name="T6" fmla="*/ 32 w 96"/>
              <a:gd name="T7" fmla="*/ 44 h 122"/>
              <a:gd name="T8" fmla="*/ 60 w 96"/>
              <a:gd name="T9" fmla="*/ 3 h 122"/>
              <a:gd name="T10" fmla="*/ 66 w 96"/>
              <a:gd name="T11" fmla="*/ 3 h 122"/>
              <a:gd name="T12" fmla="*/ 95 w 96"/>
              <a:gd name="T13" fmla="*/ 44 h 122"/>
              <a:gd name="T14" fmla="*/ 95 w 96"/>
              <a:gd name="T15" fmla="*/ 48 h 122"/>
              <a:gd name="T16" fmla="*/ 92 w 96"/>
              <a:gd name="T17" fmla="*/ 49 h 122"/>
              <a:gd name="T18" fmla="*/ 80 w 96"/>
              <a:gd name="T19" fmla="*/ 49 h 122"/>
              <a:gd name="T20" fmla="*/ 74 w 96"/>
              <a:gd name="T21" fmla="*/ 75 h 122"/>
              <a:gd name="T22" fmla="*/ 22 w 96"/>
              <a:gd name="T23" fmla="*/ 119 h 122"/>
              <a:gd name="T24" fmla="*/ 7 w 96"/>
              <a:gd name="T25" fmla="*/ 122 h 122"/>
              <a:gd name="T26" fmla="*/ 2 w 96"/>
              <a:gd name="T27" fmla="*/ 121 h 122"/>
              <a:gd name="T28" fmla="*/ 0 w 96"/>
              <a:gd name="T29" fmla="*/ 119 h 122"/>
              <a:gd name="T30" fmla="*/ 2 w 96"/>
              <a:gd name="T31" fmla="*/ 116 h 122"/>
              <a:gd name="T32" fmla="*/ 5 w 96"/>
              <a:gd name="T33" fmla="*/ 114 h 122"/>
              <a:gd name="T34" fmla="*/ 45 w 96"/>
              <a:gd name="T35" fmla="*/ 63 h 122"/>
              <a:gd name="T36" fmla="*/ 46 w 96"/>
              <a:gd name="T37" fmla="*/ 4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46" y="49"/>
                </a:moveTo>
                <a:cubicBezTo>
                  <a:pt x="42" y="49"/>
                  <a:pt x="38" y="49"/>
                  <a:pt x="34" y="49"/>
                </a:cubicBezTo>
                <a:cubicBezTo>
                  <a:pt x="33" y="49"/>
                  <a:pt x="31" y="48"/>
                  <a:pt x="31" y="48"/>
                </a:cubicBezTo>
                <a:cubicBezTo>
                  <a:pt x="30" y="47"/>
                  <a:pt x="31" y="45"/>
                  <a:pt x="32" y="44"/>
                </a:cubicBezTo>
                <a:cubicBezTo>
                  <a:pt x="41" y="30"/>
                  <a:pt x="51" y="17"/>
                  <a:pt x="60" y="3"/>
                </a:cubicBezTo>
                <a:cubicBezTo>
                  <a:pt x="62" y="0"/>
                  <a:pt x="64" y="0"/>
                  <a:pt x="66" y="3"/>
                </a:cubicBezTo>
                <a:cubicBezTo>
                  <a:pt x="76" y="17"/>
                  <a:pt x="85" y="30"/>
                  <a:pt x="95" y="44"/>
                </a:cubicBezTo>
                <a:cubicBezTo>
                  <a:pt x="95" y="45"/>
                  <a:pt x="96" y="47"/>
                  <a:pt x="95" y="48"/>
                </a:cubicBezTo>
                <a:cubicBezTo>
                  <a:pt x="95" y="49"/>
                  <a:pt x="93" y="49"/>
                  <a:pt x="92" y="49"/>
                </a:cubicBezTo>
                <a:cubicBezTo>
                  <a:pt x="88" y="49"/>
                  <a:pt x="84" y="49"/>
                  <a:pt x="80" y="49"/>
                </a:cubicBezTo>
                <a:cubicBezTo>
                  <a:pt x="79" y="58"/>
                  <a:pt x="77" y="67"/>
                  <a:pt x="74" y="75"/>
                </a:cubicBezTo>
                <a:cubicBezTo>
                  <a:pt x="64" y="99"/>
                  <a:pt x="46" y="113"/>
                  <a:pt x="22" y="119"/>
                </a:cubicBezTo>
                <a:cubicBezTo>
                  <a:pt x="17" y="120"/>
                  <a:pt x="12" y="121"/>
                  <a:pt x="7" y="122"/>
                </a:cubicBezTo>
                <a:cubicBezTo>
                  <a:pt x="6" y="122"/>
                  <a:pt x="4" y="122"/>
                  <a:pt x="2" y="121"/>
                </a:cubicBezTo>
                <a:cubicBezTo>
                  <a:pt x="2" y="121"/>
                  <a:pt x="0" y="120"/>
                  <a:pt x="0" y="119"/>
                </a:cubicBezTo>
                <a:cubicBezTo>
                  <a:pt x="0" y="118"/>
                  <a:pt x="1" y="117"/>
                  <a:pt x="2" y="116"/>
                </a:cubicBezTo>
                <a:cubicBezTo>
                  <a:pt x="3" y="115"/>
                  <a:pt x="4" y="115"/>
                  <a:pt x="5" y="114"/>
                </a:cubicBezTo>
                <a:cubicBezTo>
                  <a:pt x="29" y="105"/>
                  <a:pt x="42" y="87"/>
                  <a:pt x="45" y="63"/>
                </a:cubicBezTo>
                <a:cubicBezTo>
                  <a:pt x="46" y="58"/>
                  <a:pt x="46" y="54"/>
                  <a:pt x="46" y="49"/>
                </a:cubicBezTo>
                <a:close/>
              </a:path>
            </a:pathLst>
          </a:custGeom>
          <a:gradFill>
            <a:gsLst>
              <a:gs pos="100000">
                <a:srgbClr val="D80000">
                  <a:alpha val="0"/>
                </a:srgbClr>
              </a:gs>
              <a:gs pos="0">
                <a:srgbClr val="D80000"/>
              </a:gs>
            </a:gsLst>
            <a:lin ang="5400000"/>
          </a:gradFill>
          <a:ln w="25400" cap="flat" cmpd="sng" algn="ctr">
            <a:noFill/>
            <a:prstDash val="solid"/>
          </a:ln>
          <a:effectLst/>
        </p:spPr>
        <p:txBody>
          <a:bodyPr rot="0" spcFirstLastPara="0" vert="horz" wrap="square" lIns="12845" tIns="6422" rIns="12845" bIns="6422" numCol="1" spcCol="0" rtlCol="0" fromWordArt="0" anchor="ctr" anchorCtr="0" forceAA="0" compatLnSpc="1">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635" algn="l" defTabSz="1371600" rtl="0" eaLnBrk="1" latinLnBrk="0" hangingPunct="1">
              <a:defRPr sz="2700" kern="1200">
                <a:solidFill>
                  <a:schemeClr val="tx1"/>
                </a:solidFill>
                <a:latin typeface="+mn-lt"/>
                <a:ea typeface="+mn-ea"/>
                <a:cs typeface="+mn-cs"/>
              </a:defRPr>
            </a:lvl6pPr>
            <a:lvl7pPr marL="4115435" algn="l" defTabSz="1371600" rtl="0" eaLnBrk="1" latinLnBrk="0" hangingPunct="1">
              <a:defRPr sz="2700" kern="1200">
                <a:solidFill>
                  <a:schemeClr val="tx1"/>
                </a:solidFill>
                <a:latin typeface="+mn-lt"/>
                <a:ea typeface="+mn-ea"/>
                <a:cs typeface="+mn-cs"/>
              </a:defRPr>
            </a:lvl7pPr>
            <a:lvl8pPr marL="4801235" algn="l" defTabSz="1371600" rtl="0" eaLnBrk="1" latinLnBrk="0" hangingPunct="1">
              <a:defRPr sz="2700" kern="1200">
                <a:solidFill>
                  <a:schemeClr val="tx1"/>
                </a:solidFill>
                <a:latin typeface="+mn-lt"/>
                <a:ea typeface="+mn-ea"/>
                <a:cs typeface="+mn-cs"/>
              </a:defRPr>
            </a:lvl8pPr>
            <a:lvl9pPr marL="5487035" algn="l" defTabSz="1371600" rtl="0" eaLnBrk="1" latinLnBrk="0" hangingPunct="1">
              <a:defRPr sz="2700" kern="1200">
                <a:solidFill>
                  <a:schemeClr val="tx1"/>
                </a:solidFill>
                <a:latin typeface="+mn-lt"/>
                <a:ea typeface="+mn-ea"/>
                <a:cs typeface="+mn-cs"/>
              </a:defRPr>
            </a:lvl9pPr>
          </a:lstStyle>
          <a:p>
            <a:pPr algn="ctr" defTabSz="128270">
              <a:defRPr/>
            </a:pPr>
            <a:endParaRPr lang="zh-CN" altLang="en-US" sz="6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文本框 64"/>
          <p:cNvSpPr txBox="1"/>
          <p:nvPr/>
        </p:nvSpPr>
        <p:spPr>
          <a:xfrm>
            <a:off x="7009033" y="1997024"/>
            <a:ext cx="418384" cy="184666"/>
          </a:xfrm>
          <a:prstGeom prst="rect">
            <a:avLst/>
          </a:prstGeom>
          <a:noFill/>
        </p:spPr>
        <p:txBody>
          <a:bodyPr wrap="none" lIns="0" tIns="0" rIns="0" bIns="0" rtlCol="0">
            <a:spAutoFit/>
          </a:bodyPr>
          <a:lstStyle/>
          <a:p>
            <a:pPr>
              <a:defRPr/>
            </a:pPr>
            <a:r>
              <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3~5</a:t>
            </a: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路</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文本框 65"/>
          <p:cNvSpPr txBox="1"/>
          <p:nvPr/>
        </p:nvSpPr>
        <p:spPr>
          <a:xfrm>
            <a:off x="7476068" y="2220090"/>
            <a:ext cx="327013" cy="184666"/>
          </a:xfrm>
          <a:prstGeom prst="rect">
            <a:avLst/>
          </a:prstGeom>
          <a:noFill/>
        </p:spPr>
        <p:txBody>
          <a:bodyPr wrap="none" lIns="0" tIns="0" rIns="0" bIns="0" rtlCol="0">
            <a:spAutoFit/>
          </a:bodyPr>
          <a:lstStyle/>
          <a:p>
            <a:pPr>
              <a:defRPr/>
            </a:pPr>
            <a:r>
              <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20</a:t>
            </a: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路</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文本框 66"/>
          <p:cNvSpPr txBox="1"/>
          <p:nvPr/>
        </p:nvSpPr>
        <p:spPr>
          <a:xfrm>
            <a:off x="5752249" y="1823455"/>
            <a:ext cx="923330" cy="184666"/>
          </a:xfrm>
          <a:prstGeom prst="rect">
            <a:avLst/>
          </a:prstGeom>
          <a:noFill/>
        </p:spPr>
        <p:txBody>
          <a:bodyPr wrap="none" lIns="0" tIns="0" rIns="0" bIns="0" rtlCol="0">
            <a:spAutoFit/>
          </a:bodyPr>
          <a:lstStyle/>
          <a:p>
            <a:pPr>
              <a:defRPr/>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模型生成时间</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文本框 67"/>
          <p:cNvSpPr txBox="1"/>
          <p:nvPr/>
        </p:nvSpPr>
        <p:spPr>
          <a:xfrm>
            <a:off x="6819533" y="1831926"/>
            <a:ext cx="1264122" cy="184666"/>
          </a:xfrm>
          <a:prstGeom prst="rect">
            <a:avLst/>
          </a:prstGeom>
          <a:noFill/>
        </p:spPr>
        <p:txBody>
          <a:bodyPr wrap="square" lIns="0" tIns="0" rIns="0" bIns="0" rtlCol="0">
            <a:spAutoFit/>
          </a:bodyPr>
          <a:lstStyle/>
          <a:p>
            <a:pPr>
              <a:defRPr/>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训练和推理并发数</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文本框 68"/>
          <p:cNvSpPr txBox="1"/>
          <p:nvPr/>
        </p:nvSpPr>
        <p:spPr>
          <a:xfrm>
            <a:off x="6093603" y="3991771"/>
            <a:ext cx="1179545" cy="276999"/>
          </a:xfrm>
          <a:prstGeom prst="rect">
            <a:avLst/>
          </a:prstGeom>
          <a:gradFill flip="none" rotWithShape="1">
            <a:gsLst>
              <a:gs pos="0">
                <a:srgbClr val="FFFFFF">
                  <a:alpha val="0"/>
                </a:srgbClr>
              </a:gs>
              <a:gs pos="100000">
                <a:srgbClr val="FFFFFF">
                  <a:lumMod val="85000"/>
                </a:srgbClr>
              </a:gs>
            </a:gsLst>
            <a:lin ang="10800000" scaled="1"/>
            <a:tileRect/>
          </a:gradFill>
        </p:spPr>
        <p:txBody>
          <a:bodyPr wrap="square" lIns="0" tIns="0" rIns="0" bIns="0" rtlCol="0" anchor="ctr">
            <a:spAutoFit/>
          </a:bodyPr>
          <a:lstStyle>
            <a:defPPr>
              <a:defRPr lang="en-US"/>
            </a:defPPr>
            <a:lvl1pPr algn="ctr">
              <a:defRPr kumimoji="1" sz="1400" b="1">
                <a:latin typeface="微软雅黑" panose="020B0503020204020204" charset="-122"/>
                <a:ea typeface="微软雅黑" panose="020B050302020402020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视频直播</a:t>
            </a:r>
            <a:endParaRPr kumimoji="1" lang="zh-CN" altLang="en-US" sz="18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文本框 69"/>
          <p:cNvSpPr txBox="1"/>
          <p:nvPr/>
        </p:nvSpPr>
        <p:spPr>
          <a:xfrm>
            <a:off x="3119807" y="3991771"/>
            <a:ext cx="1053333" cy="276999"/>
          </a:xfrm>
          <a:prstGeom prst="rect">
            <a:avLst/>
          </a:prstGeom>
          <a:gradFill flip="none" rotWithShape="1">
            <a:gsLst>
              <a:gs pos="0">
                <a:srgbClr val="FFFFFF">
                  <a:alpha val="0"/>
                </a:srgbClr>
              </a:gs>
              <a:gs pos="100000">
                <a:srgbClr val="FFFFFF">
                  <a:lumMod val="85000"/>
                </a:srgbClr>
              </a:gs>
            </a:gsLst>
            <a:lin ang="10800000" scaled="1"/>
            <a:tileRect/>
          </a:gradFill>
        </p:spPr>
        <p:txBody>
          <a:bodyPr wrap="square" lIns="0" tIns="0" rIns="0" bIns="0" rtlCol="0" anchor="ctr">
            <a:spAutoFit/>
          </a:bodyPr>
          <a:lstStyle>
            <a:defPPr>
              <a:defRPr lang="en-US"/>
            </a:defPPr>
            <a:lvl1pPr algn="ctr">
              <a:defRPr kumimoji="1" sz="1400" b="1">
                <a:latin typeface="微软雅黑" panose="020B0503020204020204" charset="-122"/>
                <a:ea typeface="微软雅黑" panose="020B050302020402020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视频制作</a:t>
            </a:r>
            <a:endParaRPr kumimoji="1" lang="zh-CN" altLang="en-US" sz="18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文本框 70"/>
          <p:cNvSpPr txBox="1"/>
          <p:nvPr/>
        </p:nvSpPr>
        <p:spPr>
          <a:xfrm>
            <a:off x="9334968" y="4006500"/>
            <a:ext cx="939347" cy="276999"/>
          </a:xfrm>
          <a:prstGeom prst="rect">
            <a:avLst/>
          </a:prstGeom>
          <a:gradFill flip="none" rotWithShape="1">
            <a:gsLst>
              <a:gs pos="0">
                <a:srgbClr val="FFFFFF">
                  <a:alpha val="0"/>
                </a:srgbClr>
              </a:gs>
              <a:gs pos="100000">
                <a:srgbClr val="FFFFFF">
                  <a:lumMod val="85000"/>
                </a:srgbClr>
              </a:gs>
            </a:gsLst>
            <a:lin ang="10800000" scaled="1"/>
            <a:tileRect/>
          </a:gradFill>
        </p:spPr>
        <p:txBody>
          <a:bodyPr wrap="square" lIns="0" tIns="0" rIns="0" bIns="0" rtlCol="0" anchor="ctr">
            <a:spAutoFit/>
          </a:bodyPr>
          <a:lstStyle>
            <a:defPPr>
              <a:defRPr lang="en-US"/>
            </a:defPPr>
            <a:lvl1pPr algn="ctr">
              <a:defRPr kumimoji="1" sz="1400" b="1">
                <a:latin typeface="微软雅黑" panose="020B0503020204020204" charset="-122"/>
                <a:ea typeface="微软雅黑" panose="020B0503020204020204" charset="-122"/>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智能交互</a:t>
            </a:r>
            <a:endParaRPr kumimoji="1" lang="zh-CN" altLang="en-US" sz="1800" b="1"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文本框 71"/>
          <p:cNvSpPr txBox="1"/>
          <p:nvPr/>
        </p:nvSpPr>
        <p:spPr>
          <a:xfrm>
            <a:off x="5369976" y="3192012"/>
            <a:ext cx="2644372" cy="553998"/>
          </a:xfrm>
          <a:prstGeom prst="rect">
            <a:avLst/>
          </a:prstGeom>
          <a:noFill/>
        </p:spPr>
        <p:txBody>
          <a:bodyPr wrap="square" rtlCol="0">
            <a:spAutoFit/>
          </a:bodyPr>
          <a:lstStyle/>
          <a:p>
            <a:pPr algn="ctr" defTabSz="589280">
              <a:defRPr/>
            </a:pPr>
            <a:r>
              <a:rPr lang="zh-CN" altLang="en-US"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数字人解决方案</a:t>
            </a:r>
            <a:endParaRPr lang="en-US" altLang="zh-CN"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defTabSz="589280">
              <a:defRPr/>
            </a:pP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分身数字人 </a:t>
            </a:r>
            <a:r>
              <a:rPr lang="en-US" altLang="zh-CN"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 3D</a:t>
            </a: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数字人</a:t>
            </a:r>
            <a:endParaRPr lang="zh-CN" altLang="en-US" sz="1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文本框 75"/>
          <p:cNvSpPr txBox="1"/>
          <p:nvPr/>
        </p:nvSpPr>
        <p:spPr>
          <a:xfrm>
            <a:off x="601574" y="2406338"/>
            <a:ext cx="1077218" cy="184666"/>
          </a:xfrm>
          <a:prstGeom prst="rect">
            <a:avLst/>
          </a:prstGeom>
          <a:noFill/>
        </p:spPr>
        <p:txBody>
          <a:bodyPr wrap="none" lIns="0" tIns="0" rIns="0" bIns="0" rtlCol="0">
            <a:spAutoFit/>
          </a:bodyPr>
          <a:lstStyle/>
          <a:p>
            <a:r>
              <a:rPr kumimoji="1" lang="zh-CN" altLang="en-US" sz="12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真人拍摄成本高</a:t>
            </a:r>
            <a:endParaRPr kumimoji="1" lang="en-US" altLang="zh-CN" sz="12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文本框 76"/>
          <p:cNvSpPr txBox="1"/>
          <p:nvPr/>
        </p:nvSpPr>
        <p:spPr>
          <a:xfrm>
            <a:off x="601574" y="2623065"/>
            <a:ext cx="1077219" cy="399981"/>
          </a:xfrm>
          <a:prstGeom prst="rect">
            <a:avLst/>
          </a:prstGeom>
          <a:noFill/>
        </p:spPr>
        <p:txBody>
          <a:bodyPr wrap="none" lIns="0" tIns="0" rIns="0" bIns="0" rtlCol="0">
            <a:spAutoFit/>
          </a:bodyPr>
          <a:lstStyle/>
          <a:p>
            <a:pPr algn="ctr">
              <a:lnSpc>
                <a:spcPts val="1600"/>
              </a:lnSpc>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依赖主播经验</a:t>
            </a:r>
            <a:endPar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lnSpc>
                <a:spcPts val="1600"/>
              </a:lnSpc>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受限场地、时间</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文本框 77"/>
          <p:cNvSpPr txBox="1"/>
          <p:nvPr/>
        </p:nvSpPr>
        <p:spPr>
          <a:xfrm>
            <a:off x="579689" y="4682951"/>
            <a:ext cx="1077218" cy="184666"/>
          </a:xfrm>
          <a:prstGeom prst="rect">
            <a:avLst/>
          </a:prstGeom>
          <a:noFill/>
        </p:spPr>
        <p:txBody>
          <a:bodyPr wrap="none" lIns="0" tIns="0" rIns="0" bIns="0" rtlCol="0">
            <a:spAutoFit/>
          </a:bodyPr>
          <a:lstStyle/>
          <a:p>
            <a:r>
              <a:rPr kumimoji="1" lang="zh-CN" altLang="en-US" sz="12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普通训练效果差</a:t>
            </a:r>
            <a:endParaRPr kumimoji="1" lang="en-US" altLang="zh-CN" sz="12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9" name="文本框 78"/>
          <p:cNvSpPr txBox="1"/>
          <p:nvPr/>
        </p:nvSpPr>
        <p:spPr>
          <a:xfrm>
            <a:off x="425801" y="4950310"/>
            <a:ext cx="1384995" cy="605166"/>
          </a:xfrm>
          <a:prstGeom prst="rect">
            <a:avLst/>
          </a:prstGeom>
          <a:noFill/>
        </p:spPr>
        <p:txBody>
          <a:bodyPr wrap="none" lIns="0" tIns="0" rIns="0" bIns="0" rtlCol="0">
            <a:spAutoFit/>
          </a:bodyPr>
          <a:lstStyle/>
          <a:p>
            <a:pPr algn="ctr">
              <a:lnSpc>
                <a:spcPts val="1600"/>
              </a:lnSpc>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口型驱动不准</a:t>
            </a:r>
            <a:endPar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lnSpc>
                <a:spcPts val="1600"/>
              </a:lnSpc>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表情僵化，动作单一</a:t>
            </a:r>
            <a:endPar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lnSpc>
                <a:spcPts val="1600"/>
              </a:lnSpc>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交付时间长</a:t>
            </a:r>
            <a:endPar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80" name="直接连接符 75"/>
          <p:cNvCxnSpPr/>
          <p:nvPr/>
        </p:nvCxnSpPr>
        <p:spPr>
          <a:xfrm flipH="1">
            <a:off x="231427" y="3515411"/>
            <a:ext cx="1773742" cy="0"/>
          </a:xfrm>
          <a:prstGeom prst="line">
            <a:avLst/>
          </a:prstGeom>
          <a:noFill/>
          <a:ln w="9525" cap="flat" cmpd="sng" algn="ctr">
            <a:gradFill flip="none" rotWithShape="1">
              <a:gsLst>
                <a:gs pos="0">
                  <a:srgbClr val="D3D3D3">
                    <a:alpha val="20000"/>
                  </a:srgbClr>
                </a:gs>
                <a:gs pos="50000">
                  <a:srgbClr val="FFFFFF">
                    <a:lumMod val="50000"/>
                  </a:srgbClr>
                </a:gs>
                <a:gs pos="100000">
                  <a:srgbClr val="D3D3D3">
                    <a:alpha val="20000"/>
                  </a:srgbClr>
                </a:gs>
              </a:gsLst>
              <a:lin ang="0" scaled="1"/>
              <a:tileRect/>
            </a:gradFill>
            <a:prstDash val="solid"/>
            <a:miter lim="800000"/>
          </a:ln>
          <a:effectLst/>
        </p:spPr>
      </p:cxnSp>
      <p:sp>
        <p:nvSpPr>
          <p:cNvPr id="81" name="圆角矩形"/>
          <p:cNvSpPr/>
          <p:nvPr/>
        </p:nvSpPr>
        <p:spPr>
          <a:xfrm>
            <a:off x="433476" y="1776043"/>
            <a:ext cx="1404840" cy="281762"/>
          </a:xfrm>
          <a:prstGeom prst="roundRect">
            <a:avLst>
              <a:gd name="adj" fmla="val 50000"/>
            </a:avLst>
          </a:prstGeom>
          <a:gradFill flip="none" rotWithShape="1">
            <a:gsLst>
              <a:gs pos="100000">
                <a:srgbClr val="D3D3D3">
                  <a:alpha val="28000"/>
                </a:srgbClr>
              </a:gs>
              <a:gs pos="0">
                <a:srgbClr val="D3D3D3">
                  <a:alpha val="0"/>
                </a:srgbClr>
              </a:gs>
            </a:gsLst>
            <a:path path="circle">
              <a:fillToRect l="50000" t="50000" r="50000" b="50000"/>
            </a:path>
            <a:tileRect/>
          </a:gradFill>
          <a:ln w="12700">
            <a:miter lim="400000"/>
          </a:ln>
        </p:spPr>
        <p:txBody>
          <a:bodyPr lIns="19358" tIns="19358" rIns="19358" bIns="19358" anchor="ctr"/>
          <a:lstStyle/>
          <a:p>
            <a:pPr algn="ctr" defTabSz="257810" hangingPunct="0">
              <a:defRPr/>
            </a:pPr>
            <a:r>
              <a:rPr lang="zh-CN" altLang="en-US"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传统方式</a:t>
            </a:r>
            <a:endParaRPr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2" name="圆角矩形"/>
          <p:cNvSpPr/>
          <p:nvPr/>
        </p:nvSpPr>
        <p:spPr>
          <a:xfrm>
            <a:off x="452438" y="4001737"/>
            <a:ext cx="1300649" cy="281762"/>
          </a:xfrm>
          <a:prstGeom prst="roundRect">
            <a:avLst>
              <a:gd name="adj" fmla="val 50000"/>
            </a:avLst>
          </a:prstGeom>
          <a:gradFill flip="none" rotWithShape="1">
            <a:gsLst>
              <a:gs pos="100000">
                <a:srgbClr val="D3D3D3">
                  <a:alpha val="28000"/>
                </a:srgbClr>
              </a:gs>
              <a:gs pos="0">
                <a:srgbClr val="D3D3D3">
                  <a:alpha val="0"/>
                </a:srgbClr>
              </a:gs>
            </a:gsLst>
            <a:path path="circle">
              <a:fillToRect l="50000" t="50000" r="50000" b="50000"/>
            </a:path>
            <a:tileRect/>
          </a:gradFill>
          <a:ln w="12700">
            <a:miter lim="400000"/>
          </a:ln>
        </p:spPr>
        <p:txBody>
          <a:bodyPr lIns="19358" tIns="19358" rIns="19358" bIns="19358" anchor="ctr"/>
          <a:lstStyle/>
          <a:p>
            <a:pPr algn="ctr" defTabSz="257810" hangingPunct="0">
              <a:defRPr/>
            </a:pPr>
            <a:r>
              <a:rPr lang="zh-CN" altLang="en-US"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数字人方式</a:t>
            </a:r>
            <a:endParaRPr sz="1200" b="1"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3" name="等腰三角形 82"/>
          <p:cNvSpPr/>
          <p:nvPr/>
        </p:nvSpPr>
        <p:spPr>
          <a:xfrm flipV="1">
            <a:off x="897923" y="2169828"/>
            <a:ext cx="440751" cy="172301"/>
          </a:xfrm>
          <a:prstGeom prst="triangle">
            <a:avLst/>
          </a:prstGeom>
          <a:gradFill>
            <a:gsLst>
              <a:gs pos="0">
                <a:srgbClr val="FFFFFF">
                  <a:lumMod val="75000"/>
                </a:srgbClr>
              </a:gs>
              <a:gs pos="100000">
                <a:srgbClr val="FFFFFF">
                  <a:lumMod val="95000"/>
                  <a:alpha val="0"/>
                </a:srgbClr>
              </a:gs>
            </a:gsLst>
            <a:lin ang="5400000" scaled="0"/>
          </a:gradFill>
          <a:ln w="3175" cap="flat" cmpd="sng" algn="ctr">
            <a:gradFill>
              <a:gsLst>
                <a:gs pos="0">
                  <a:srgbClr val="FFFFFF">
                    <a:lumMod val="95000"/>
                    <a:alpha val="50000"/>
                  </a:srgbClr>
                </a:gs>
                <a:gs pos="100000">
                  <a:srgbClr val="FFFFFF">
                    <a:lumMod val="95000"/>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4" name="等腰三角形 83"/>
          <p:cNvSpPr/>
          <p:nvPr/>
        </p:nvSpPr>
        <p:spPr>
          <a:xfrm flipV="1">
            <a:off x="897923" y="4429693"/>
            <a:ext cx="440751" cy="172301"/>
          </a:xfrm>
          <a:prstGeom prst="triangle">
            <a:avLst/>
          </a:prstGeom>
          <a:gradFill>
            <a:gsLst>
              <a:gs pos="0">
                <a:srgbClr val="FFFFFF">
                  <a:lumMod val="75000"/>
                </a:srgbClr>
              </a:gs>
              <a:gs pos="100000">
                <a:srgbClr val="FFFFFF">
                  <a:lumMod val="95000"/>
                  <a:alpha val="0"/>
                </a:srgbClr>
              </a:gs>
            </a:gsLst>
            <a:lin ang="5400000" scaled="0"/>
          </a:gradFill>
          <a:ln w="3175" cap="flat" cmpd="sng" algn="ctr">
            <a:gradFill>
              <a:gsLst>
                <a:gs pos="0">
                  <a:srgbClr val="FFFFFF">
                    <a:lumMod val="95000"/>
                    <a:alpha val="50000"/>
                  </a:srgbClr>
                </a:gs>
                <a:gs pos="100000">
                  <a:srgbClr val="FFFFFF">
                    <a:lumMod val="95000"/>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5" name="矩形 84"/>
          <p:cNvSpPr/>
          <p:nvPr/>
        </p:nvSpPr>
        <p:spPr>
          <a:xfrm>
            <a:off x="5312192" y="4617693"/>
            <a:ext cx="2816826" cy="283983"/>
          </a:xfrm>
          <a:prstGeom prst="rect">
            <a:avLst/>
          </a:prstGeom>
        </p:spPr>
        <p:txBody>
          <a:bodyPr wrap="none" anchor="ctr">
            <a:noAutofit/>
          </a:bodyPr>
          <a:lstStyle/>
          <a:p>
            <a:pPr algn="ctr" defTabSz="476250" hangingPunct="0">
              <a:defRPr/>
            </a:pPr>
            <a:r>
              <a:rPr lang="en-US" sz="1400" b="1" kern="0" dirty="0" err="1">
                <a:solidFill>
                  <a:srgbClr val="C00000"/>
                </a:solidFill>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rPr>
              <a:t>MetaStudio</a:t>
            </a:r>
            <a:r>
              <a:rPr lang="en-US" altLang="zh-CN" sz="1400" b="1" kern="0" dirty="0">
                <a:solidFill>
                  <a:srgbClr val="C00000"/>
                </a:solidFill>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rPr>
              <a:t> </a:t>
            </a:r>
            <a:r>
              <a:rPr lang="zh-CN" altLang="en-US" sz="1400" b="1" kern="0" dirty="0">
                <a:solidFill>
                  <a:srgbClr val="C00000"/>
                </a:solidFill>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rPr>
              <a:t>数字内容生产线</a:t>
            </a:r>
            <a:endParaRPr lang="en-US" sz="1400" b="1" kern="0" dirty="0">
              <a:solidFill>
                <a:srgbClr val="C00000"/>
              </a:solidFill>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sym typeface="Huawei Sans" panose="020C0503030203020204" pitchFamily="34" charset="0"/>
              </a:rPr>
              <a:t>CodeArts</a:t>
            </a:r>
            <a:r>
              <a:rPr lang="zh-CN" altLang="en-US" dirty="0">
                <a:sym typeface="Huawei Sans" panose="020C0503030203020204" pitchFamily="34" charset="0"/>
              </a:rPr>
              <a:t>：智能化软件开发生产线，加速企业应用现代化</a:t>
            </a:r>
            <a:endParaRPr lang="zh-CN" altLang="en-US" dirty="0">
              <a:sym typeface="Huawei Sans" panose="020C0503030203020204" pitchFamily="34" charset="0"/>
            </a:endParaRPr>
          </a:p>
        </p:txBody>
      </p:sp>
      <p:pic>
        <p:nvPicPr>
          <p:cNvPr id="3" name="Picture 27" descr="화살표3"/>
          <p:cNvPicPr>
            <a:picLocks noChangeAspect="1" noChangeArrowheads="1"/>
          </p:cNvPicPr>
          <p:nvPr/>
        </p:nvPicPr>
        <p:blipFill>
          <a:blip r:embed="rId1" cstate="screen">
            <a:duotone>
              <a:srgbClr val="A5A5A5">
                <a:shade val="45000"/>
                <a:satMod val="135000"/>
              </a:srgbClr>
              <a:prstClr val="white"/>
            </a:duotone>
            <a:extLst>
              <a:ext uri="{BEBA8EAE-BF5A-486C-A8C5-ECC9F3942E4B}">
                <a14:imgProps xmlns:a14="http://schemas.microsoft.com/office/drawing/2010/main">
                  <a14:imgLayer r:embed="rId2">
                    <a14:imgEffect>
                      <a14:saturation sat="0"/>
                    </a14:imgEffect>
                  </a14:imgLayer>
                </a14:imgProps>
              </a:ext>
            </a:extLst>
          </a:blip>
          <a:srcRect/>
          <a:stretch>
            <a:fillRect/>
          </a:stretch>
        </p:blipFill>
        <p:spPr bwMode="auto">
          <a:xfrm rot="10800000" flipV="1">
            <a:off x="2858313" y="4996484"/>
            <a:ext cx="2324429" cy="492070"/>
          </a:xfrm>
          <a:prstGeom prst="rect">
            <a:avLst/>
          </a:prstGeom>
          <a:noFill/>
          <a:ln w="9525">
            <a:noFill/>
            <a:miter lim="800000"/>
            <a:headEnd/>
            <a:tailEnd/>
          </a:ln>
        </p:spPr>
      </p:pic>
      <p:sp>
        <p:nvSpPr>
          <p:cNvPr id="7" name="矩形 6"/>
          <p:cNvSpPr/>
          <p:nvPr/>
        </p:nvSpPr>
        <p:spPr>
          <a:xfrm>
            <a:off x="8723472" y="2101097"/>
            <a:ext cx="2877711" cy="523220"/>
          </a:xfrm>
          <a:prstGeom prst="rect">
            <a:avLst/>
          </a:prstGeom>
        </p:spPr>
        <p:txBody>
          <a:bodyPr wrap="none" anchor="ctr" anchorCtr="0">
            <a:spAutoFit/>
          </a:bodyPr>
          <a:lstStyle/>
          <a:p>
            <a:pPr algn="ctr"/>
            <a:r>
              <a:rPr lang="zh-CN" altLang="en-US" sz="1400" b="1"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着眼效率、质量、安全、组织认知</a:t>
            </a:r>
            <a:endParaRPr lang="en-US" altLang="zh-CN" sz="1400" b="1"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algn="ctr"/>
            <a:r>
              <a:rPr lang="zh-CN" altLang="en-US" sz="1400" b="1"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全面赋能企业快速实现数字化转型</a:t>
            </a:r>
            <a:endParaRPr lang="en-US" altLang="zh-CN" sz="1400" b="1"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8" name="矩形 7"/>
          <p:cNvSpPr/>
          <p:nvPr/>
        </p:nvSpPr>
        <p:spPr>
          <a:xfrm>
            <a:off x="8445110" y="3221293"/>
            <a:ext cx="1193229" cy="276999"/>
          </a:xfrm>
          <a:prstGeom prst="rect">
            <a:avLst/>
          </a:prstGeom>
        </p:spPr>
        <p:txBody>
          <a:bodyPr wrap="square">
            <a:spAutoFit/>
          </a:bodyPr>
          <a:lstStyle/>
          <a:p>
            <a:pPr algn="ctr"/>
            <a:r>
              <a:rPr lang="zh-CN" altLang="en-US" sz="1200" dirty="0">
                <a:solidFill>
                  <a:prstClr val="black">
                    <a:lumMod val="85000"/>
                    <a:lumOff val="15000"/>
                  </a:prstClr>
                </a:solidFill>
                <a:latin typeface="Huawei Sans" panose="020C0503030203020204" pitchFamily="34" charset="0"/>
                <a:ea typeface="方正兰亭黑简体" panose="02000000000000000000" pitchFamily="2" charset="-122"/>
                <a:sym typeface="Huawei Sans" panose="020C0503030203020204" pitchFamily="34" charset="0"/>
              </a:rPr>
              <a:t>版本交付周期</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文本框 8"/>
          <p:cNvSpPr txBox="1"/>
          <p:nvPr/>
        </p:nvSpPr>
        <p:spPr>
          <a:xfrm>
            <a:off x="8599380" y="2893516"/>
            <a:ext cx="1035106" cy="276999"/>
          </a:xfrm>
          <a:prstGeom prst="rect">
            <a:avLst/>
          </a:prstGeom>
          <a:noFill/>
        </p:spPr>
        <p:txBody>
          <a:bodyPr wrap="square" lIns="0" tIns="0" rIns="0" bIns="0" rtlCol="0">
            <a:spAutoFit/>
          </a:bodyPr>
          <a:lstStyle/>
          <a:p>
            <a:pPr algn="ctr"/>
            <a:r>
              <a:rPr kumimoji="1" lang="zh-CN" altLang="en-US"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周→天</a:t>
            </a:r>
            <a:endParaRPr kumimoji="1" lang="zh-CN" altLang="en-US"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矩形 9"/>
          <p:cNvSpPr/>
          <p:nvPr/>
        </p:nvSpPr>
        <p:spPr>
          <a:xfrm>
            <a:off x="9870057" y="2762513"/>
            <a:ext cx="577401" cy="460895"/>
          </a:xfrm>
          <a:prstGeom prst="rect">
            <a:avLst/>
          </a:prstGeom>
        </p:spPr>
        <p:txBody>
          <a:bodyPr wrap="none">
            <a:spAutoFit/>
          </a:bodyPr>
          <a:lstStyle/>
          <a:p>
            <a:pPr algn="ctr" fontAlgn="base">
              <a:lnSpc>
                <a:spcPct val="150000"/>
              </a:lnSpc>
              <a:spcBef>
                <a:spcPct val="0"/>
              </a:spcBef>
              <a:spcAft>
                <a:spcPct val="0"/>
              </a:spcAft>
            </a:pPr>
            <a:r>
              <a:rPr kumimoji="1" lang="en-US" altLang="zh-CN"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80+</a:t>
            </a:r>
            <a:endParaRPr kumimoji="1" lang="en-US" altLang="zh-CN"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 name="矩形 10"/>
          <p:cNvSpPr/>
          <p:nvPr/>
        </p:nvSpPr>
        <p:spPr>
          <a:xfrm>
            <a:off x="9519358" y="3221293"/>
            <a:ext cx="1316060" cy="276999"/>
          </a:xfrm>
          <a:prstGeom prst="rect">
            <a:avLst/>
          </a:prstGeom>
        </p:spPr>
        <p:txBody>
          <a:bodyPr wrap="square">
            <a:spAutoFit/>
          </a:bodyPr>
          <a:lstStyle/>
          <a:p>
            <a:pPr algn="ctr"/>
            <a:r>
              <a:rPr lang="zh-CN" altLang="en-US" sz="1200" dirty="0">
                <a:solidFill>
                  <a:prstClr val="black">
                    <a:lumMod val="85000"/>
                    <a:lumOff val="15000"/>
                  </a:prstClr>
                </a:solidFill>
                <a:latin typeface="Huawei Sans" panose="020C0503030203020204" pitchFamily="34" charset="0"/>
                <a:ea typeface="方正兰亭黑简体" panose="02000000000000000000" pitchFamily="2" charset="-122"/>
                <a:sym typeface="Huawei Sans" panose="020C0503030203020204" pitchFamily="34" charset="0"/>
              </a:rPr>
              <a:t>业务系统上线</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矩形 11"/>
          <p:cNvSpPr/>
          <p:nvPr/>
        </p:nvSpPr>
        <p:spPr>
          <a:xfrm>
            <a:off x="10835418" y="3166534"/>
            <a:ext cx="800219" cy="340991"/>
          </a:xfrm>
          <a:prstGeom prst="rect">
            <a:avLst/>
          </a:prstGeom>
        </p:spPr>
        <p:txBody>
          <a:bodyPr wrap="none">
            <a:spAutoFit/>
          </a:bodyPr>
          <a:lstStyle/>
          <a:p>
            <a:pPr>
              <a:lnSpc>
                <a:spcPct val="150000"/>
              </a:lnSpc>
              <a:defRPr/>
            </a:pPr>
            <a:r>
              <a:rPr lang="zh-CN" altLang="en-US" sz="1200" dirty="0">
                <a:solidFill>
                  <a:prstClr val="black">
                    <a:lumMod val="85000"/>
                    <a:lumOff val="15000"/>
                  </a:prstClr>
                </a:solidFill>
                <a:latin typeface="Huawei Sans" panose="020C0503030203020204" pitchFamily="34" charset="0"/>
                <a:ea typeface="方正兰亭黑简体" panose="02000000000000000000" pitchFamily="2" charset="-122"/>
                <a:sym typeface="Huawei Sans" panose="020C0503030203020204" pitchFamily="34" charset="0"/>
              </a:rPr>
              <a:t>代码问题</a:t>
            </a:r>
            <a:endParaRPr lang="zh-CN" altLang="en-US" sz="1200"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矩形 12"/>
          <p:cNvSpPr/>
          <p:nvPr/>
        </p:nvSpPr>
        <p:spPr>
          <a:xfrm>
            <a:off x="10639341" y="2851961"/>
            <a:ext cx="966931" cy="369332"/>
          </a:xfrm>
          <a:prstGeom prst="rect">
            <a:avLst/>
          </a:prstGeom>
        </p:spPr>
        <p:txBody>
          <a:bodyPr wrap="none">
            <a:spAutoFit/>
          </a:bodyPr>
          <a:lstStyle/>
          <a:p>
            <a:r>
              <a:rPr lang="en-US" altLang="zh-CN" b="1" dirty="0">
                <a:solidFill>
                  <a:srgbClr val="C7000A"/>
                </a:solidFill>
                <a:latin typeface="Huawei Sans" panose="020C0503030203020204" pitchFamily="34" charset="0"/>
                <a:ea typeface="方正兰亭黑简体" panose="02000000000000000000" pitchFamily="2" charset="-122"/>
                <a:sym typeface="Huawei Sans" panose="020C0503030203020204" pitchFamily="34" charset="0"/>
              </a:rPr>
              <a:t>71.74%</a:t>
            </a:r>
            <a:endParaRPr lang="zh-CN" altLang="en-US"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下箭头 211"/>
          <p:cNvSpPr/>
          <p:nvPr/>
        </p:nvSpPr>
        <p:spPr>
          <a:xfrm>
            <a:off x="11595595" y="2873001"/>
            <a:ext cx="163220" cy="263498"/>
          </a:xfrm>
          <a:custGeom>
            <a:avLst/>
            <a:gdLst/>
            <a:ahLst/>
            <a:cxnLst>
              <a:cxn ang="0">
                <a:pos x="wd2" y="hd2"/>
              </a:cxn>
              <a:cxn ang="5400000">
                <a:pos x="wd2" y="hd2"/>
              </a:cxn>
              <a:cxn ang="10800000">
                <a:pos x="wd2" y="hd2"/>
              </a:cxn>
              <a:cxn ang="16200000">
                <a:pos x="wd2" y="hd2"/>
              </a:cxn>
            </a:cxnLst>
            <a:rect l="0" t="0" r="r" b="b"/>
            <a:pathLst>
              <a:path w="21600" h="21600" extrusionOk="0">
                <a:moveTo>
                  <a:pt x="0" y="13136"/>
                </a:moveTo>
                <a:lnTo>
                  <a:pt x="5400" y="13136"/>
                </a:lnTo>
                <a:lnTo>
                  <a:pt x="5400" y="0"/>
                </a:lnTo>
                <a:lnTo>
                  <a:pt x="16200" y="0"/>
                </a:lnTo>
                <a:lnTo>
                  <a:pt x="16200" y="13136"/>
                </a:lnTo>
                <a:lnTo>
                  <a:pt x="21600" y="13136"/>
                </a:lnTo>
                <a:lnTo>
                  <a:pt x="10800" y="21600"/>
                </a:lnTo>
                <a:close/>
              </a:path>
            </a:pathLst>
          </a:custGeom>
          <a:gradFill flip="none" rotWithShape="1">
            <a:gsLst>
              <a:gs pos="0">
                <a:srgbClr val="C7000A"/>
              </a:gs>
              <a:gs pos="100000">
                <a:srgbClr val="C7000A">
                  <a:alpha val="0"/>
                </a:srgbClr>
              </a:gs>
            </a:gsLst>
            <a:lin ang="16200000" scaled="0"/>
          </a:gradFill>
          <a:ln w="25400" cap="flat">
            <a:noFill/>
            <a:miter lim="400000"/>
          </a:ln>
          <a:effectLst/>
        </p:spPr>
        <p:txBody>
          <a:bodyPr wrap="square" lIns="45702" tIns="45702" rIns="45702" bIns="45702" numCol="1" anchor="ctr">
            <a:noAutofit/>
          </a:bodyPr>
          <a:lstStyle/>
          <a:p>
            <a:pPr>
              <a:defRPr sz="7200">
                <a:solidFill>
                  <a:srgbClr val="FFFFFF"/>
                </a:solidFill>
                <a:latin typeface="方正兰亭黑简体" panose="02000000000000000000" pitchFamily="2" charset="-122"/>
                <a:ea typeface="方正兰亭黑简体" panose="02000000000000000000" pitchFamily="2" charset="-122"/>
                <a:cs typeface="方正兰亭黑简体" panose="02000000000000000000" pitchFamily="2" charset="-122"/>
                <a:sym typeface="方正兰亭黑简体" panose="02000000000000000000" pitchFamily="2" charset="-122"/>
              </a:defRPr>
            </a:pPr>
            <a:endParaRPr sz="6600" kern="0">
              <a:solidFill>
                <a:srgbClr val="FFFFFF"/>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endParaRPr>
          </a:p>
        </p:txBody>
      </p:sp>
      <p:grpSp>
        <p:nvGrpSpPr>
          <p:cNvPr id="15" name="组合 14"/>
          <p:cNvGrpSpPr/>
          <p:nvPr/>
        </p:nvGrpSpPr>
        <p:grpSpPr>
          <a:xfrm>
            <a:off x="8809222" y="5168499"/>
            <a:ext cx="2800766" cy="674831"/>
            <a:chOff x="651300" y="5587896"/>
            <a:chExt cx="11226385" cy="674831"/>
          </a:xfrm>
        </p:grpSpPr>
        <p:grpSp>
          <p:nvGrpSpPr>
            <p:cNvPr id="16" name="组合 15"/>
            <p:cNvGrpSpPr/>
            <p:nvPr/>
          </p:nvGrpSpPr>
          <p:grpSpPr>
            <a:xfrm>
              <a:off x="651300" y="5587896"/>
              <a:ext cx="11226385" cy="674831"/>
              <a:chOff x="1115036" y="6988666"/>
              <a:chExt cx="10904554" cy="661182"/>
            </a:xfrm>
          </p:grpSpPr>
          <p:sp>
            <p:nvSpPr>
              <p:cNvPr id="18" name="矩形 55"/>
              <p:cNvSpPr/>
              <p:nvPr/>
            </p:nvSpPr>
            <p:spPr>
              <a:xfrm>
                <a:off x="1115036" y="7279543"/>
                <a:ext cx="10904554" cy="370305"/>
              </a:xfrm>
              <a:prstGeom prst="rect">
                <a:avLst/>
              </a:prstGeom>
              <a:solidFill>
                <a:srgbClr val="FFFFFF">
                  <a:lumMod val="65000"/>
                  <a:alpha val="50000"/>
                </a:srgbClr>
              </a:solidFill>
              <a:ln w="12700">
                <a:miter lim="400000"/>
              </a:ln>
            </p:spPr>
            <p:txBody>
              <a:bodyPr lIns="13425" tIns="13425" rIns="13425" bIns="13425" anchor="ctr"/>
              <a:lstStyle/>
              <a:p>
                <a:pPr marL="0" marR="0" lvl="0" indent="0" algn="ctr" defTabSz="461010" eaLnBrk="1" fontAlgn="auto" latinLnBrk="0" hangingPunct="0">
                  <a:lnSpc>
                    <a:spcPct val="140000"/>
                  </a:lnSpc>
                  <a:spcBef>
                    <a:spcPts val="0"/>
                  </a:spcBef>
                  <a:spcAft>
                    <a:spcPts val="0"/>
                  </a:spcAft>
                  <a:buClrTx/>
                  <a:buSzTx/>
                  <a:buFontTx/>
                  <a:buNone/>
                  <a:defRPr sz="700" b="1">
                    <a:solidFill>
                      <a:srgbClr val="FFFFFF"/>
                    </a:solidFill>
                    <a:effectLst>
                      <a:outerShdw blurRad="38100" dist="38100" dir="2700000" rotWithShape="0">
                        <a:srgbClr val="000000">
                          <a:alpha val="43137"/>
                        </a:srgbClr>
                      </a:outerShdw>
                    </a:effectLst>
                    <a:latin typeface="Arial" panose="020B0604020202020204"/>
                    <a:ea typeface="Arial" panose="020B0604020202020204"/>
                    <a:cs typeface="Arial" panose="020B0604020202020204"/>
                    <a:sym typeface="Arial" panose="020B0604020202020204"/>
                  </a:defRPr>
                </a:pPr>
                <a:endParaRPr kumimoji="0" sz="600" b="1" i="0" u="none" strike="noStrike" kern="0" cap="none" spc="0" normalizeH="0" baseline="0" noProof="0">
                  <a:ln>
                    <a:noFill/>
                  </a:ln>
                  <a:solidFill>
                    <a:srgbClr val="FFFFFF"/>
                  </a:solidFill>
                  <a:effectLst>
                    <a:outerShdw blurRad="38100" dist="38100" dir="2700000" rotWithShape="0">
                      <a:srgbClr val="000000">
                        <a:alpha val="43137"/>
                      </a:srgbClr>
                    </a:outerShdw>
                  </a:effectLst>
                  <a:uLnTx/>
                  <a:uFillTx/>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endParaRPr>
              </a:p>
            </p:txBody>
          </p:sp>
          <p:sp>
            <p:nvSpPr>
              <p:cNvPr id="19" name="Freeform 35"/>
              <p:cNvSpPr/>
              <p:nvPr/>
            </p:nvSpPr>
            <p:spPr>
              <a:xfrm>
                <a:off x="1115036" y="6988666"/>
                <a:ext cx="10904554" cy="291024"/>
              </a:xfrm>
              <a:custGeom>
                <a:avLst/>
                <a:gdLst/>
                <a:ahLst/>
                <a:cxnLst>
                  <a:cxn ang="0">
                    <a:pos x="wd2" y="hd2"/>
                  </a:cxn>
                  <a:cxn ang="5400000">
                    <a:pos x="wd2" y="hd2"/>
                  </a:cxn>
                  <a:cxn ang="10800000">
                    <a:pos x="wd2" y="hd2"/>
                  </a:cxn>
                  <a:cxn ang="16200000">
                    <a:pos x="wd2" y="hd2"/>
                  </a:cxn>
                </a:cxnLst>
                <a:rect l="0" t="0" r="r" b="b"/>
                <a:pathLst>
                  <a:path w="21600" h="21600" extrusionOk="0">
                    <a:moveTo>
                      <a:pt x="19572" y="0"/>
                    </a:moveTo>
                    <a:lnTo>
                      <a:pt x="2028" y="0"/>
                    </a:lnTo>
                    <a:lnTo>
                      <a:pt x="0" y="21600"/>
                    </a:lnTo>
                    <a:lnTo>
                      <a:pt x="21600" y="21600"/>
                    </a:lnTo>
                    <a:lnTo>
                      <a:pt x="19572" y="0"/>
                    </a:lnTo>
                    <a:close/>
                  </a:path>
                </a:pathLst>
              </a:custGeom>
              <a:gradFill>
                <a:gsLst>
                  <a:gs pos="0">
                    <a:srgbClr val="666666">
                      <a:lumMod val="60000"/>
                      <a:lumOff val="40000"/>
                      <a:alpha val="0"/>
                    </a:srgbClr>
                  </a:gs>
                  <a:gs pos="100000">
                    <a:srgbClr val="666666">
                      <a:lumMod val="60000"/>
                      <a:lumOff val="40000"/>
                      <a:alpha val="30000"/>
                    </a:srgbClr>
                  </a:gs>
                </a:gsLst>
                <a:lin ang="5400000"/>
              </a:gradFill>
              <a:ln w="12700">
                <a:miter lim="400000"/>
              </a:ln>
            </p:spPr>
            <p:txBody>
              <a:bodyPr lIns="13425" tIns="13425" rIns="13425" bIns="13425"/>
              <a:lstStyle/>
              <a:p>
                <a:pPr marL="0" marR="0" lvl="0" indent="0" algn="ctr" defTabSz="461010" eaLnBrk="1" fontAlgn="auto" latinLnBrk="0" hangingPunct="0">
                  <a:lnSpc>
                    <a:spcPct val="140000"/>
                  </a:lnSpc>
                  <a:spcBef>
                    <a:spcPts val="0"/>
                  </a:spcBef>
                  <a:spcAft>
                    <a:spcPts val="0"/>
                  </a:spcAft>
                  <a:buClrTx/>
                  <a:buSzTx/>
                  <a:buFontTx/>
                  <a:buNone/>
                  <a:defRPr sz="700" b="1">
                    <a:solidFill>
                      <a:srgbClr val="FFFFFF"/>
                    </a:solidFill>
                    <a:effectLst>
                      <a:outerShdw blurRad="38100" dist="38100" dir="2700000" rotWithShape="0">
                        <a:srgbClr val="000000">
                          <a:alpha val="43137"/>
                        </a:srgbClr>
                      </a:outerShdw>
                    </a:effectLst>
                    <a:latin typeface="Arial" panose="020B0604020202020204"/>
                    <a:ea typeface="Arial" panose="020B0604020202020204"/>
                    <a:cs typeface="Arial" panose="020B0604020202020204"/>
                    <a:sym typeface="Arial" panose="020B0604020202020204"/>
                  </a:defRPr>
                </a:pPr>
                <a:endParaRPr kumimoji="0" sz="600" b="1" i="0" u="none" strike="noStrike" kern="0" cap="none" spc="0" normalizeH="0" baseline="0" noProof="0">
                  <a:ln>
                    <a:noFill/>
                  </a:ln>
                  <a:solidFill>
                    <a:srgbClr val="FFFFFF"/>
                  </a:solidFill>
                  <a:effectLst>
                    <a:outerShdw blurRad="38100" dist="38100" dir="2700000" rotWithShape="0">
                      <a:srgbClr val="000000">
                        <a:alpha val="43137"/>
                      </a:srgbClr>
                    </a:outerShdw>
                  </a:effectLst>
                  <a:uLnTx/>
                  <a:uFillTx/>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endParaRPr>
              </a:p>
            </p:txBody>
          </p:sp>
        </p:grpSp>
        <p:sp>
          <p:nvSpPr>
            <p:cNvPr id="17" name="矩形 16"/>
            <p:cNvSpPr/>
            <p:nvPr/>
          </p:nvSpPr>
          <p:spPr>
            <a:xfrm>
              <a:off x="1304597" y="5913207"/>
              <a:ext cx="9787107" cy="338554"/>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C7000B"/>
                  </a:solidFill>
                  <a:effectLst/>
                  <a:uLnTx/>
                  <a:uFillTx/>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rPr>
                <a:t>一站式研发管理解决方案</a:t>
              </a:r>
              <a:endParaRPr kumimoji="0" lang="zh-CN" altLang="en-US" sz="1800" b="1" i="0" u="none" strike="noStrike" kern="0" cap="none" spc="0" normalizeH="0" baseline="0" noProof="0" dirty="0">
                <a:ln>
                  <a:noFill/>
                </a:ln>
                <a:solidFill>
                  <a:srgbClr val="C7000B"/>
                </a:solidFill>
                <a:effectLst/>
                <a:uLnTx/>
                <a:uFillTx/>
                <a:latin typeface="Huawei Sans" panose="020C0503030203020204" pitchFamily="34" charset="0"/>
                <a:ea typeface="方正兰亭黑简体" panose="02000000000000000000" pitchFamily="2" charset="-122"/>
                <a:cs typeface="Times New Roman" panose="02020603050405020304" pitchFamily="18" charset="0"/>
                <a:sym typeface="Huawei Sans" panose="020C0503030203020204" pitchFamily="34" charset="0"/>
              </a:endParaRPr>
            </a:p>
          </p:txBody>
        </p:sp>
      </p:grpSp>
      <p:grpSp>
        <p:nvGrpSpPr>
          <p:cNvPr id="20" name="组合 19"/>
          <p:cNvGrpSpPr/>
          <p:nvPr/>
        </p:nvGrpSpPr>
        <p:grpSpPr>
          <a:xfrm>
            <a:off x="8718122" y="3737150"/>
            <a:ext cx="692843" cy="360830"/>
            <a:chOff x="8449047" y="3696435"/>
            <a:chExt cx="692843" cy="360830"/>
          </a:xfrm>
        </p:grpSpPr>
        <p:pic>
          <p:nvPicPr>
            <p:cNvPr id="21" name="图像" descr="图像"/>
            <p:cNvPicPr>
              <a:picLocks noChangeAspect="1"/>
            </p:cNvPicPr>
            <p:nvPr/>
          </p:nvPicPr>
          <p:blipFill>
            <a:blip r:embed="rId3">
              <a:duotone>
                <a:prstClr val="black"/>
                <a:srgbClr val="666666">
                  <a:tint val="45000"/>
                  <a:satMod val="400000"/>
                </a:srgbClr>
              </a:duotone>
            </a:blip>
            <a:stretch>
              <a:fillRect/>
            </a:stretch>
          </p:blipFill>
          <p:spPr>
            <a:xfrm>
              <a:off x="8449047" y="3838699"/>
              <a:ext cx="692843" cy="218566"/>
            </a:xfrm>
            <a:prstGeom prst="rect">
              <a:avLst/>
            </a:prstGeom>
            <a:noFill/>
            <a:ln w="25400">
              <a:miter lim="400000"/>
              <a:headEnd/>
              <a:tailEnd/>
            </a:ln>
          </p:spPr>
        </p:pic>
        <p:sp>
          <p:nvSpPr>
            <p:cNvPr id="22" name="矩形 21"/>
            <p:cNvSpPr/>
            <p:nvPr/>
          </p:nvSpPr>
          <p:spPr>
            <a:xfrm>
              <a:off x="8523598" y="3696435"/>
              <a:ext cx="543739" cy="276999"/>
            </a:xfrm>
            <a:prstGeom prst="rect">
              <a:avLst/>
            </a:prstGeom>
          </p:spPr>
          <p:txBody>
            <a:bodyPr wrap="square">
              <a:spAutoFit/>
            </a:bodyPr>
            <a:lstStyle/>
            <a:p>
              <a:pPr algn="ct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快运</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3" name="组合 22"/>
          <p:cNvGrpSpPr/>
          <p:nvPr/>
        </p:nvGrpSpPr>
        <p:grpSpPr>
          <a:xfrm>
            <a:off x="9440225" y="3737150"/>
            <a:ext cx="692843" cy="360830"/>
            <a:chOff x="8449047" y="3696435"/>
            <a:chExt cx="692843" cy="360830"/>
          </a:xfrm>
        </p:grpSpPr>
        <p:pic>
          <p:nvPicPr>
            <p:cNvPr id="24" name="图像" descr="图像"/>
            <p:cNvPicPr>
              <a:picLocks noChangeAspect="1"/>
            </p:cNvPicPr>
            <p:nvPr/>
          </p:nvPicPr>
          <p:blipFill>
            <a:blip r:embed="rId3">
              <a:duotone>
                <a:prstClr val="black"/>
                <a:srgbClr val="666666">
                  <a:tint val="45000"/>
                  <a:satMod val="400000"/>
                </a:srgbClr>
              </a:duotone>
            </a:blip>
            <a:stretch>
              <a:fillRect/>
            </a:stretch>
          </p:blipFill>
          <p:spPr>
            <a:xfrm>
              <a:off x="8449047" y="3838699"/>
              <a:ext cx="692843" cy="218566"/>
            </a:xfrm>
            <a:prstGeom prst="rect">
              <a:avLst/>
            </a:prstGeom>
            <a:noFill/>
            <a:ln w="25400">
              <a:miter lim="400000"/>
              <a:headEnd/>
              <a:tailEnd/>
            </a:ln>
          </p:spPr>
        </p:pic>
        <p:sp>
          <p:nvSpPr>
            <p:cNvPr id="25" name="矩形 24"/>
            <p:cNvSpPr/>
            <p:nvPr/>
          </p:nvSpPr>
          <p:spPr>
            <a:xfrm>
              <a:off x="8523598" y="3696435"/>
              <a:ext cx="543739" cy="276999"/>
            </a:xfrm>
            <a:prstGeom prst="rect">
              <a:avLst/>
            </a:prstGeom>
          </p:spPr>
          <p:txBody>
            <a:bodyPr wrap="square">
              <a:spAutoFit/>
            </a:bodyPr>
            <a:lstStyle/>
            <a:p>
              <a:pPr algn="ct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整车</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6" name="组合 25"/>
          <p:cNvGrpSpPr/>
          <p:nvPr/>
        </p:nvGrpSpPr>
        <p:grpSpPr>
          <a:xfrm>
            <a:off x="10162328" y="3737150"/>
            <a:ext cx="692843" cy="360830"/>
            <a:chOff x="8449047" y="3696435"/>
            <a:chExt cx="692843" cy="360830"/>
          </a:xfrm>
        </p:grpSpPr>
        <p:pic>
          <p:nvPicPr>
            <p:cNvPr id="27" name="图像" descr="图像"/>
            <p:cNvPicPr>
              <a:picLocks noChangeAspect="1"/>
            </p:cNvPicPr>
            <p:nvPr/>
          </p:nvPicPr>
          <p:blipFill>
            <a:blip r:embed="rId3">
              <a:duotone>
                <a:prstClr val="black"/>
                <a:srgbClr val="666666">
                  <a:tint val="45000"/>
                  <a:satMod val="400000"/>
                </a:srgbClr>
              </a:duotone>
            </a:blip>
            <a:stretch>
              <a:fillRect/>
            </a:stretch>
          </p:blipFill>
          <p:spPr>
            <a:xfrm>
              <a:off x="8449047" y="3838699"/>
              <a:ext cx="692843" cy="218566"/>
            </a:xfrm>
            <a:prstGeom prst="rect">
              <a:avLst/>
            </a:prstGeom>
            <a:noFill/>
            <a:ln w="25400">
              <a:miter lim="400000"/>
              <a:headEnd/>
              <a:tailEnd/>
            </a:ln>
          </p:spPr>
        </p:pic>
        <p:sp>
          <p:nvSpPr>
            <p:cNvPr id="28" name="矩形 27"/>
            <p:cNvSpPr/>
            <p:nvPr/>
          </p:nvSpPr>
          <p:spPr>
            <a:xfrm>
              <a:off x="8523598" y="3696435"/>
              <a:ext cx="543739" cy="276999"/>
            </a:xfrm>
            <a:prstGeom prst="rect">
              <a:avLst/>
            </a:prstGeom>
          </p:spPr>
          <p:txBody>
            <a:bodyPr wrap="square">
              <a:spAutoFit/>
            </a:bodyPr>
            <a:lstStyle/>
            <a:p>
              <a:pPr algn="ct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仓储</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9" name="组合 28"/>
          <p:cNvGrpSpPr/>
          <p:nvPr/>
        </p:nvGrpSpPr>
        <p:grpSpPr>
          <a:xfrm>
            <a:off x="10884431" y="3737150"/>
            <a:ext cx="692843" cy="360830"/>
            <a:chOff x="8449047" y="3696435"/>
            <a:chExt cx="692843" cy="360830"/>
          </a:xfrm>
        </p:grpSpPr>
        <p:pic>
          <p:nvPicPr>
            <p:cNvPr id="30" name="图像" descr="图像"/>
            <p:cNvPicPr>
              <a:picLocks noChangeAspect="1"/>
            </p:cNvPicPr>
            <p:nvPr/>
          </p:nvPicPr>
          <p:blipFill>
            <a:blip r:embed="rId3">
              <a:duotone>
                <a:prstClr val="black"/>
                <a:srgbClr val="666666">
                  <a:tint val="45000"/>
                  <a:satMod val="400000"/>
                </a:srgbClr>
              </a:duotone>
            </a:blip>
            <a:stretch>
              <a:fillRect/>
            </a:stretch>
          </p:blipFill>
          <p:spPr>
            <a:xfrm>
              <a:off x="8449047" y="3838699"/>
              <a:ext cx="692843" cy="218566"/>
            </a:xfrm>
            <a:prstGeom prst="rect">
              <a:avLst/>
            </a:prstGeom>
            <a:noFill/>
            <a:ln w="25400">
              <a:miter lim="400000"/>
              <a:headEnd/>
              <a:tailEnd/>
            </a:ln>
          </p:spPr>
        </p:pic>
        <p:sp>
          <p:nvSpPr>
            <p:cNvPr id="31" name="矩形 30"/>
            <p:cNvSpPr/>
            <p:nvPr/>
          </p:nvSpPr>
          <p:spPr>
            <a:xfrm>
              <a:off x="8449048" y="3696435"/>
              <a:ext cx="692842" cy="276999"/>
            </a:xfrm>
            <a:prstGeom prst="rect">
              <a:avLst/>
            </a:prstGeom>
          </p:spPr>
          <p:txBody>
            <a:bodyPr wrap="square">
              <a:spAutoFit/>
            </a:bodyPr>
            <a:lstStyle/>
            <a:p>
              <a:pPr algn="ctr"/>
              <a:r>
                <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供应链</a:t>
              </a:r>
              <a:endParaRPr lang="zh-CN" altLang="en-US" sz="12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2" name="文本框 31"/>
          <p:cNvSpPr txBox="1"/>
          <p:nvPr/>
        </p:nvSpPr>
        <p:spPr>
          <a:xfrm>
            <a:off x="8693224" y="4721513"/>
            <a:ext cx="3016797" cy="430887"/>
          </a:xfrm>
          <a:prstGeom prst="rect">
            <a:avLst/>
          </a:prstGeom>
          <a:noFill/>
        </p:spPr>
        <p:txBody>
          <a:bodyPr wrap="square" lIns="0" tIns="0" rIns="0" bIns="0" rtlCol="0">
            <a:spAutoFit/>
          </a:bodyPr>
          <a:lstStyle/>
          <a:p>
            <a:pPr algn="ctr"/>
            <a:r>
              <a:rPr kumimoji="1" lang="zh-CN" altLang="en-US" sz="14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面向四大业务场景</a:t>
            </a:r>
            <a:endParaRPr kumimoji="1" lang="en-US" altLang="zh-CN" sz="14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r>
              <a:rPr kumimoji="1" lang="zh-CN" altLang="en-US" sz="14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提供</a:t>
            </a:r>
            <a:r>
              <a:rPr kumimoji="1" lang="en-US" altLang="zh-CN" sz="14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80+</a:t>
            </a:r>
            <a:r>
              <a:rPr kumimoji="1" lang="zh-CN" altLang="en-US" sz="14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业务系统应用</a:t>
            </a:r>
            <a:endParaRPr kumimoji="1" lang="zh-CN" altLang="en-US" sz="14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3" name="组合 32"/>
          <p:cNvGrpSpPr/>
          <p:nvPr/>
        </p:nvGrpSpPr>
        <p:grpSpPr>
          <a:xfrm>
            <a:off x="443125" y="2661912"/>
            <a:ext cx="7584743" cy="1443339"/>
            <a:chOff x="703877" y="2951284"/>
            <a:chExt cx="7584743" cy="1443339"/>
          </a:xfrm>
        </p:grpSpPr>
        <p:sp>
          <p:nvSpPr>
            <p:cNvPr id="34" name="文本框 255"/>
            <p:cNvSpPr txBox="1"/>
            <p:nvPr/>
          </p:nvSpPr>
          <p:spPr>
            <a:xfrm>
              <a:off x="2867909" y="3048108"/>
              <a:ext cx="677173" cy="184666"/>
            </a:xfrm>
            <a:prstGeom prst="rect">
              <a:avLst/>
            </a:prstGeom>
            <a:noFill/>
            <a:ln w="3175" cap="flat">
              <a:noFill/>
              <a:miter lim="400000"/>
            </a:ln>
            <a:effectLst/>
          </p:spPr>
          <p:txBody>
            <a:bodyPr wrap="square" lIns="0" tIns="0" rIns="0" bIns="0" numCol="1" anchor="ctr">
              <a:spAutoFit/>
            </a:bodyPr>
            <a:lstStyle>
              <a:lvl1pPr algn="ctr">
                <a:defRPr sz="2000" b="0" spc="100">
                  <a:latin typeface="FZLanTingHeiS-R-GB"/>
                  <a:ea typeface="FZLanTingHeiS-R-GB"/>
                  <a:cs typeface="FZLanTingHeiS-R-GB"/>
                  <a:sym typeface="FZLanTingHeiS-R-GB"/>
                </a:defRPr>
              </a:lvl1pPr>
            </a:lstStyle>
            <a:p>
              <a:pPr marL="0" marR="0" lvl="0" indent="0" algn="r" defTabSz="72263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安全可信</a:t>
              </a:r>
              <a:endParaRPr kumimoji="0"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5" name="组合 34"/>
            <p:cNvGrpSpPr/>
            <p:nvPr/>
          </p:nvGrpSpPr>
          <p:grpSpPr>
            <a:xfrm>
              <a:off x="3634857" y="2951284"/>
              <a:ext cx="383102" cy="383103"/>
              <a:chOff x="5362730" y="4320310"/>
              <a:chExt cx="383102" cy="383103"/>
            </a:xfrm>
          </p:grpSpPr>
          <p:sp>
            <p:nvSpPr>
              <p:cNvPr id="96" name="矩形: 圆角 58"/>
              <p:cNvSpPr/>
              <p:nvPr/>
            </p:nvSpPr>
            <p:spPr>
              <a:xfrm>
                <a:off x="5362730" y="4320310"/>
                <a:ext cx="383102" cy="383103"/>
              </a:xfrm>
              <a:prstGeom prst="roundRect">
                <a:avLst>
                  <a:gd name="adj" fmla="val 50000"/>
                </a:avLst>
              </a:prstGeom>
              <a:gradFill>
                <a:gsLst>
                  <a:gs pos="0">
                    <a:srgbClr val="666666">
                      <a:lumMod val="60000"/>
                      <a:lumOff val="40000"/>
                      <a:alpha val="0"/>
                    </a:srgbClr>
                  </a:gs>
                  <a:gs pos="100000">
                    <a:srgbClr val="666666">
                      <a:lumMod val="60000"/>
                      <a:lumOff val="40000"/>
                      <a:alpha val="40000"/>
                    </a:srgbClr>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sz="12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97" name="anquan.pdf" descr="anquan.pdf"/>
              <p:cNvPicPr>
                <a:picLocks noChangeAspect="1"/>
              </p:cNvPicPr>
              <p:nvPr/>
            </p:nvPicPr>
            <p:blipFill>
              <a:blip r:embed="rId4" cstate="screen">
                <a:duotone>
                  <a:prstClr val="black"/>
                  <a:srgbClr val="666666">
                    <a:lumMod val="75000"/>
                    <a:tint val="45000"/>
                    <a:satMod val="400000"/>
                  </a:srgbClr>
                </a:duotone>
                <a:extLst>
                  <a:ext uri="{BEBA8EAE-BF5A-486C-A8C5-ECC9F3942E4B}">
                    <a14:imgProps xmlns:a14="http://schemas.microsoft.com/office/drawing/2010/main">
                      <a14:imgLayer r:embed="rId5">
                        <a14:imgEffect>
                          <a14:artisticGlowEdges trans="15000"/>
                        </a14:imgEffect>
                        <a14:imgEffect>
                          <a14:brightnessContrast bright="-40000"/>
                        </a14:imgEffect>
                        <a14:imgEffect>
                          <a14:saturation sat="0"/>
                        </a14:imgEffect>
                      </a14:imgLayer>
                    </a14:imgProps>
                  </a:ext>
                </a:extLst>
              </a:blip>
              <a:stretch>
                <a:fillRect/>
              </a:stretch>
            </p:blipFill>
            <p:spPr>
              <a:xfrm>
                <a:off x="5458378" y="4394754"/>
                <a:ext cx="191808" cy="234212"/>
              </a:xfrm>
              <a:prstGeom prst="rect">
                <a:avLst/>
              </a:prstGeom>
            </p:spPr>
          </p:pic>
        </p:grpSp>
        <p:grpSp>
          <p:nvGrpSpPr>
            <p:cNvPr id="36" name="组合 35"/>
            <p:cNvGrpSpPr/>
            <p:nvPr/>
          </p:nvGrpSpPr>
          <p:grpSpPr>
            <a:xfrm>
              <a:off x="4266256" y="3305994"/>
              <a:ext cx="383102" cy="383103"/>
              <a:chOff x="5903188" y="3644040"/>
              <a:chExt cx="506098" cy="506098"/>
            </a:xfrm>
          </p:grpSpPr>
          <p:sp>
            <p:nvSpPr>
              <p:cNvPr id="94" name="矩形: 圆角 58"/>
              <p:cNvSpPr/>
              <p:nvPr/>
            </p:nvSpPr>
            <p:spPr>
              <a:xfrm>
                <a:off x="5903188" y="3644040"/>
                <a:ext cx="506098" cy="506098"/>
              </a:xfrm>
              <a:prstGeom prst="roundRect">
                <a:avLst>
                  <a:gd name="adj" fmla="val 50000"/>
                </a:avLst>
              </a:prstGeom>
              <a:gradFill>
                <a:gsLst>
                  <a:gs pos="0">
                    <a:srgbClr val="666666">
                      <a:lumMod val="60000"/>
                      <a:lumOff val="40000"/>
                      <a:alpha val="0"/>
                    </a:srgbClr>
                  </a:gs>
                  <a:gs pos="100000">
                    <a:srgbClr val="666666">
                      <a:lumMod val="60000"/>
                      <a:lumOff val="40000"/>
                      <a:alpha val="40000"/>
                    </a:srgbClr>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sz="12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95" name="liuchengguanli-.pdf" descr="liuchengguanli-.pdf"/>
              <p:cNvPicPr>
                <a:picLocks noChangeAspect="1"/>
              </p:cNvPicPr>
              <p:nvPr/>
            </p:nvPicPr>
            <p:blipFill>
              <a:blip r:embed="rId6" cstate="screen">
                <a:duotone>
                  <a:prstClr val="black"/>
                  <a:srgbClr val="666666">
                    <a:lumMod val="75000"/>
                    <a:tint val="45000"/>
                    <a:satMod val="400000"/>
                  </a:srgbClr>
                </a:duotone>
                <a:extLst>
                  <a:ext uri="{BEBA8EAE-BF5A-486C-A8C5-ECC9F3942E4B}">
                    <a14:imgProps xmlns:a14="http://schemas.microsoft.com/office/drawing/2010/main">
                      <a14:imgLayer r:embed="rId7">
                        <a14:imgEffect>
                          <a14:artisticGlowEdges trans="15000"/>
                        </a14:imgEffect>
                        <a14:imgEffect>
                          <a14:brightnessContrast bright="-40000" contrast="40000"/>
                        </a14:imgEffect>
                        <a14:imgEffect>
                          <a14:saturation sat="0"/>
                        </a14:imgEffect>
                      </a14:imgLayer>
                    </a14:imgProps>
                  </a:ext>
                </a:extLst>
              </a:blip>
              <a:stretch>
                <a:fillRect/>
              </a:stretch>
            </p:blipFill>
            <p:spPr>
              <a:xfrm>
                <a:off x="6042664" y="3755978"/>
                <a:ext cx="227147" cy="282221"/>
              </a:xfrm>
              <a:prstGeom prst="rect">
                <a:avLst/>
              </a:prstGeom>
              <a:ln w="3175" cap="flat">
                <a:noFill/>
                <a:miter lim="400000"/>
                <a:headEnd/>
                <a:tailEnd/>
              </a:ln>
              <a:effectLst/>
            </p:spPr>
          </p:pic>
        </p:grpSp>
        <p:sp>
          <p:nvSpPr>
            <p:cNvPr id="37" name="文本框 254"/>
            <p:cNvSpPr txBox="1"/>
            <p:nvPr/>
          </p:nvSpPr>
          <p:spPr>
            <a:xfrm>
              <a:off x="4625464" y="3405212"/>
              <a:ext cx="1029129" cy="184666"/>
            </a:xfrm>
            <a:prstGeom prst="rect">
              <a:avLst/>
            </a:prstGeom>
            <a:noFill/>
            <a:ln w="3175" cap="flat">
              <a:noFill/>
              <a:miter lim="400000"/>
            </a:ln>
            <a:effectLst/>
          </p:spPr>
          <p:txBody>
            <a:bodyPr wrap="none" lIns="0" tIns="0" rIns="0" bIns="0" numCol="1" anchor="ctr">
              <a:spAutoFit/>
            </a:bodyPr>
            <a:lstStyle/>
            <a:p>
              <a:pPr marL="0" marR="0" lvl="0" indent="0" algn="ctr" defTabSz="722630" eaLnBrk="1" fontAlgn="auto" latinLnBrk="0" hangingPunct="0">
                <a:lnSpc>
                  <a:spcPct val="100000"/>
                </a:lnSpc>
                <a:spcBef>
                  <a:spcPts val="0"/>
                </a:spcBef>
                <a:spcAft>
                  <a:spcPts val="0"/>
                </a:spcAft>
                <a:buClrTx/>
                <a:buSzTx/>
                <a:buFontTx/>
                <a:buNone/>
                <a:defRPr sz="2000" b="0" spc="100">
                  <a:latin typeface="FZLanTingHeiS-R-GB"/>
                  <a:ea typeface="FZLanTingHeiS-R-GB"/>
                  <a:cs typeface="FZLanTingHeiS-R-GB"/>
                  <a:sym typeface="FZLanTingHeiS-R-GB"/>
                </a:defRPr>
              </a:pPr>
              <a:r>
                <a:rPr kumimoji="0" sz="1200" b="0" i="0" u="none" strike="noStrike" kern="0" cap="none" spc="1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FZLanTingHeiS-R-GB"/>
                  <a:sym typeface="Huawei Sans" panose="020C0503030203020204" pitchFamily="34" charset="0"/>
                </a:rPr>
                <a:t>CI</a:t>
              </a:r>
              <a:r>
                <a:rPr kumimoji="0" lang="en-US" sz="1200" b="0" i="0" u="none" strike="noStrike" kern="0" cap="none" spc="1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FZLanTingHeiS-R-GB"/>
                  <a:sym typeface="Huawei Sans" panose="020C0503030203020204" pitchFamily="34" charset="0"/>
                </a:rPr>
                <a:t>/</a:t>
              </a:r>
              <a:r>
                <a:rPr kumimoji="0" sz="1200" b="0" i="0" u="none" strike="noStrike" kern="0" cap="none" spc="1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FZLanTingHeiS-R-GB"/>
                  <a:sym typeface="Huawei Sans" panose="020C0503030203020204" pitchFamily="34" charset="0"/>
                </a:rPr>
                <a:t>CD</a:t>
              </a:r>
              <a:r>
                <a:rPr kumimoji="0" lang="en-US" altLang="zh-CN" sz="1200" b="0" i="0" u="none" strike="noStrike" kern="0" cap="none" spc="1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FZLanTingHeiS-R-GB"/>
                  <a:sym typeface="Huawei Sans" panose="020C0503030203020204" pitchFamily="34" charset="0"/>
                </a:rPr>
                <a:t> </a:t>
              </a:r>
              <a:r>
                <a:rPr kumimoji="0" sz="1200" b="0" i="0" u="none" strike="noStrike" kern="0" cap="none" spc="100" normalizeH="0" baseline="0" noProof="0" dirty="0" err="1">
                  <a:ln>
                    <a:noFill/>
                  </a:ln>
                  <a:solidFill>
                    <a:srgbClr val="1D1D1A"/>
                  </a:solidFill>
                  <a:effectLst/>
                  <a:uLnTx/>
                  <a:uFillTx/>
                  <a:latin typeface="Huawei Sans" panose="020C0503030203020204" pitchFamily="34" charset="0"/>
                  <a:ea typeface="方正兰亭黑简体" panose="02000000000000000000" pitchFamily="2" charset="-122"/>
                  <a:cs typeface="FZLanTingHeiS-R-GB"/>
                  <a:sym typeface="Huawei Sans" panose="020C0503030203020204" pitchFamily="34" charset="0"/>
                </a:rPr>
                <a:t>流水线</a:t>
              </a:r>
              <a:endParaRPr kumimoji="0" sz="1200" b="0" i="0" u="none" strike="noStrike" kern="0" cap="none" spc="10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FZLanTingHeiS-R-GB"/>
                <a:sym typeface="Huawei Sans" panose="020C0503030203020204" pitchFamily="34" charset="0"/>
              </a:endParaRPr>
            </a:p>
          </p:txBody>
        </p:sp>
        <p:grpSp>
          <p:nvGrpSpPr>
            <p:cNvPr id="38" name="组合 37"/>
            <p:cNvGrpSpPr/>
            <p:nvPr/>
          </p:nvGrpSpPr>
          <p:grpSpPr>
            <a:xfrm>
              <a:off x="2450856" y="3822152"/>
              <a:ext cx="615553" cy="572471"/>
              <a:chOff x="4488391" y="5340263"/>
              <a:chExt cx="615553" cy="572471"/>
            </a:xfrm>
          </p:grpSpPr>
          <p:grpSp>
            <p:nvGrpSpPr>
              <p:cNvPr id="90" name="组合 89"/>
              <p:cNvGrpSpPr/>
              <p:nvPr/>
            </p:nvGrpSpPr>
            <p:grpSpPr>
              <a:xfrm>
                <a:off x="4604582" y="5340263"/>
                <a:ext cx="383167" cy="383920"/>
                <a:chOff x="4114268" y="4309582"/>
                <a:chExt cx="506183" cy="507178"/>
              </a:xfrm>
            </p:grpSpPr>
            <p:sp>
              <p:nvSpPr>
                <p:cNvPr id="92" name="矩形: 圆角 58"/>
                <p:cNvSpPr/>
                <p:nvPr/>
              </p:nvSpPr>
              <p:spPr>
                <a:xfrm>
                  <a:off x="4114268" y="4309582"/>
                  <a:ext cx="506183" cy="507178"/>
                </a:xfrm>
                <a:prstGeom prst="roundRect">
                  <a:avLst>
                    <a:gd name="adj" fmla="val 50000"/>
                  </a:avLst>
                </a:prstGeom>
                <a:gradFill>
                  <a:gsLst>
                    <a:gs pos="0">
                      <a:srgbClr val="666666">
                        <a:lumMod val="60000"/>
                        <a:lumOff val="40000"/>
                        <a:alpha val="0"/>
                      </a:srgbClr>
                    </a:gs>
                    <a:gs pos="100000">
                      <a:srgbClr val="666666">
                        <a:lumMod val="60000"/>
                        <a:lumOff val="40000"/>
                        <a:alpha val="40000"/>
                      </a:srgbClr>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sz="12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93" name="tuoguan.pdf" descr="tuoguan.pdf"/>
                <p:cNvPicPr>
                  <a:picLocks noChangeAspect="1"/>
                </p:cNvPicPr>
                <p:nvPr/>
              </p:nvPicPr>
              <p:blipFill>
                <a:blip r:embed="rId8" cstate="screen">
                  <a:duotone>
                    <a:prstClr val="black"/>
                    <a:srgbClr val="666666">
                      <a:lumMod val="75000"/>
                      <a:tint val="45000"/>
                      <a:satMod val="400000"/>
                    </a:srgbClr>
                  </a:duotone>
                  <a:extLst>
                    <a:ext uri="{BEBA8EAE-BF5A-486C-A8C5-ECC9F3942E4B}">
                      <a14:imgProps xmlns:a14="http://schemas.microsoft.com/office/drawing/2010/main">
                        <a14:imgLayer r:embed="rId9">
                          <a14:imgEffect>
                            <a14:artisticGlowEdges trans="15000"/>
                          </a14:imgEffect>
                          <a14:imgEffect>
                            <a14:brightnessContrast bright="-40000" contrast="-20000"/>
                          </a14:imgEffect>
                        </a14:imgLayer>
                      </a14:imgProps>
                    </a:ext>
                  </a:extLst>
                </a:blip>
                <a:stretch>
                  <a:fillRect/>
                </a:stretch>
              </p:blipFill>
              <p:spPr>
                <a:xfrm>
                  <a:off x="4245196" y="4470897"/>
                  <a:ext cx="244364" cy="184571"/>
                </a:xfrm>
                <a:prstGeom prst="rect">
                  <a:avLst/>
                </a:prstGeom>
                <a:ln w="3175" cap="flat">
                  <a:noFill/>
                  <a:miter lim="400000"/>
                  <a:headEnd/>
                  <a:tailEnd/>
                </a:ln>
                <a:effectLst/>
              </p:spPr>
            </p:pic>
          </p:grpSp>
          <p:sp>
            <p:nvSpPr>
              <p:cNvPr id="91" name="文本框 203"/>
              <p:cNvSpPr txBox="1"/>
              <p:nvPr/>
            </p:nvSpPr>
            <p:spPr>
              <a:xfrm>
                <a:off x="4488391" y="5728068"/>
                <a:ext cx="615553" cy="184666"/>
              </a:xfrm>
              <a:prstGeom prst="rect">
                <a:avLst/>
              </a:prstGeom>
              <a:noFill/>
              <a:ln w="3175" cap="flat">
                <a:noFill/>
                <a:miter lim="400000"/>
              </a:ln>
              <a:effectLst/>
            </p:spPr>
            <p:txBody>
              <a:bodyPr wrap="none" lIns="0" tIns="0" rIns="0" bIns="0" numCol="1" anchor="ctr">
                <a:spAutoFit/>
              </a:bodyPr>
              <a:lstStyle>
                <a:lvl1pPr algn="ctr">
                  <a:defRPr sz="2000" b="0" spc="100">
                    <a:latin typeface="FZLanTingHeiS-R-GB"/>
                    <a:ea typeface="FZLanTingHeiS-R-GB"/>
                    <a:cs typeface="FZLanTingHeiS-R-GB"/>
                    <a:sym typeface="FZLanTingHeiS-R-GB"/>
                  </a:defRPr>
                </a:lvl1pPr>
              </a:lstStyle>
              <a:p>
                <a:pPr marL="0" marR="0" lvl="0" indent="0" algn="ctr" defTabSz="72263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代码托管</a:t>
                </a:r>
                <a:endParaRPr kumimoji="0"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9" name="组合 38"/>
            <p:cNvGrpSpPr/>
            <p:nvPr/>
          </p:nvGrpSpPr>
          <p:grpSpPr>
            <a:xfrm>
              <a:off x="3371157" y="3822152"/>
              <a:ext cx="615553" cy="572471"/>
              <a:chOff x="5176665" y="5340263"/>
              <a:chExt cx="615553" cy="572471"/>
            </a:xfrm>
          </p:grpSpPr>
          <p:grpSp>
            <p:nvGrpSpPr>
              <p:cNvPr id="86" name="组合 85"/>
              <p:cNvGrpSpPr/>
              <p:nvPr/>
            </p:nvGrpSpPr>
            <p:grpSpPr>
              <a:xfrm>
                <a:off x="5268178" y="5340263"/>
                <a:ext cx="383167" cy="383920"/>
                <a:chOff x="4976771" y="4309586"/>
                <a:chExt cx="506183" cy="507178"/>
              </a:xfrm>
            </p:grpSpPr>
            <p:sp>
              <p:nvSpPr>
                <p:cNvPr id="88" name="矩形: 圆角 58"/>
                <p:cNvSpPr/>
                <p:nvPr/>
              </p:nvSpPr>
              <p:spPr>
                <a:xfrm>
                  <a:off x="4976771" y="4309586"/>
                  <a:ext cx="506183" cy="507178"/>
                </a:xfrm>
                <a:prstGeom prst="roundRect">
                  <a:avLst>
                    <a:gd name="adj" fmla="val 50000"/>
                  </a:avLst>
                </a:prstGeom>
                <a:gradFill>
                  <a:gsLst>
                    <a:gs pos="0">
                      <a:srgbClr val="666666">
                        <a:lumMod val="60000"/>
                        <a:lumOff val="40000"/>
                        <a:alpha val="0"/>
                      </a:srgbClr>
                    </a:gs>
                    <a:gs pos="100000">
                      <a:srgbClr val="666666">
                        <a:lumMod val="60000"/>
                        <a:lumOff val="40000"/>
                        <a:alpha val="40000"/>
                      </a:srgbClr>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sz="12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89" name="jianchajihua.pdf" descr="jianchajihua.pdf"/>
                <p:cNvPicPr>
                  <a:picLocks noChangeAspect="1"/>
                </p:cNvPicPr>
                <p:nvPr/>
              </p:nvPicPr>
              <p:blipFill>
                <a:blip r:embed="rId10" cstate="screen">
                  <a:duotone>
                    <a:prstClr val="black"/>
                    <a:srgbClr val="666666">
                      <a:lumMod val="75000"/>
                      <a:tint val="45000"/>
                      <a:satMod val="400000"/>
                    </a:srgbClr>
                  </a:duotone>
                  <a:extLst>
                    <a:ext uri="{BEBA8EAE-BF5A-486C-A8C5-ECC9F3942E4B}">
                      <a14:imgProps xmlns:a14="http://schemas.microsoft.com/office/drawing/2010/main">
                        <a14:imgLayer r:embed="rId11">
                          <a14:imgEffect>
                            <a14:artisticGlowEdges trans="15000"/>
                          </a14:imgEffect>
                          <a14:imgEffect>
                            <a14:brightnessContrast bright="-40000"/>
                          </a14:imgEffect>
                        </a14:imgLayer>
                      </a14:imgProps>
                    </a:ext>
                  </a:extLst>
                </a:blip>
                <a:stretch>
                  <a:fillRect/>
                </a:stretch>
              </p:blipFill>
              <p:spPr>
                <a:xfrm>
                  <a:off x="5107701" y="4443254"/>
                  <a:ext cx="244364" cy="239834"/>
                </a:xfrm>
                <a:prstGeom prst="rect">
                  <a:avLst/>
                </a:prstGeom>
                <a:ln w="3175" cap="flat">
                  <a:noFill/>
                  <a:miter lim="400000"/>
                  <a:headEnd/>
                  <a:tailEnd/>
                </a:ln>
                <a:effectLst/>
              </p:spPr>
            </p:pic>
          </p:grpSp>
          <p:sp>
            <p:nvSpPr>
              <p:cNvPr id="87" name="文本框 205"/>
              <p:cNvSpPr txBox="1"/>
              <p:nvPr/>
            </p:nvSpPr>
            <p:spPr>
              <a:xfrm>
                <a:off x="5176665" y="5728068"/>
                <a:ext cx="615553" cy="184666"/>
              </a:xfrm>
              <a:prstGeom prst="rect">
                <a:avLst/>
              </a:prstGeom>
              <a:noFill/>
              <a:ln w="3175" cap="flat">
                <a:noFill/>
                <a:miter lim="400000"/>
              </a:ln>
              <a:effectLst/>
            </p:spPr>
            <p:txBody>
              <a:bodyPr wrap="none" lIns="0" tIns="0" rIns="0" bIns="0" numCol="1" anchor="ctr">
                <a:spAutoFit/>
              </a:bodyPr>
              <a:lstStyle>
                <a:lvl1pPr algn="ctr">
                  <a:defRPr sz="2000" b="0" spc="100">
                    <a:latin typeface="FZLanTingHeiS-R-GB"/>
                    <a:ea typeface="FZLanTingHeiS-R-GB"/>
                    <a:cs typeface="FZLanTingHeiS-R-GB"/>
                    <a:sym typeface="FZLanTingHeiS-R-GB"/>
                  </a:defRPr>
                </a:lvl1pPr>
              </a:lstStyle>
              <a:p>
                <a:pPr marL="0" marR="0" lvl="0" indent="0" algn="ctr" defTabSz="72263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代码检查</a:t>
                </a:r>
                <a:endParaRPr kumimoji="0"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0" name="组合 39"/>
            <p:cNvGrpSpPr/>
            <p:nvPr/>
          </p:nvGrpSpPr>
          <p:grpSpPr>
            <a:xfrm>
              <a:off x="4291458" y="3822152"/>
              <a:ext cx="615553" cy="572471"/>
              <a:chOff x="5820967" y="5340263"/>
              <a:chExt cx="615553" cy="572471"/>
            </a:xfrm>
          </p:grpSpPr>
          <p:grpSp>
            <p:nvGrpSpPr>
              <p:cNvPr id="82" name="组合 81"/>
              <p:cNvGrpSpPr/>
              <p:nvPr/>
            </p:nvGrpSpPr>
            <p:grpSpPr>
              <a:xfrm>
                <a:off x="5937159" y="5340263"/>
                <a:ext cx="383167" cy="383920"/>
                <a:chOff x="5839273" y="4309585"/>
                <a:chExt cx="506183" cy="507178"/>
              </a:xfrm>
            </p:grpSpPr>
            <p:sp>
              <p:nvSpPr>
                <p:cNvPr id="84" name="矩形: 圆角 58"/>
                <p:cNvSpPr/>
                <p:nvPr/>
              </p:nvSpPr>
              <p:spPr>
                <a:xfrm>
                  <a:off x="5839273" y="4309585"/>
                  <a:ext cx="506183" cy="507178"/>
                </a:xfrm>
                <a:prstGeom prst="roundRect">
                  <a:avLst>
                    <a:gd name="adj" fmla="val 50000"/>
                  </a:avLst>
                </a:prstGeom>
                <a:gradFill>
                  <a:gsLst>
                    <a:gs pos="0">
                      <a:srgbClr val="666666">
                        <a:lumMod val="60000"/>
                        <a:lumOff val="40000"/>
                        <a:alpha val="0"/>
                      </a:srgbClr>
                    </a:gs>
                    <a:gs pos="100000">
                      <a:srgbClr val="666666">
                        <a:lumMod val="60000"/>
                        <a:lumOff val="40000"/>
                        <a:alpha val="40000"/>
                      </a:srgbClr>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sz="12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85" name="bianyi.pdf" descr="bianyi.pdf"/>
                <p:cNvPicPr>
                  <a:picLocks noChangeAspect="1"/>
                </p:cNvPicPr>
                <p:nvPr/>
              </p:nvPicPr>
              <p:blipFill>
                <a:blip r:embed="rId12" cstate="screen">
                  <a:duotone>
                    <a:prstClr val="black"/>
                    <a:srgbClr val="666666">
                      <a:lumMod val="75000"/>
                      <a:tint val="45000"/>
                      <a:satMod val="400000"/>
                    </a:srgbClr>
                  </a:duotone>
                  <a:extLst>
                    <a:ext uri="{BEBA8EAE-BF5A-486C-A8C5-ECC9F3942E4B}">
                      <a14:imgProps xmlns:a14="http://schemas.microsoft.com/office/drawing/2010/main">
                        <a14:imgLayer r:embed="rId13">
                          <a14:imgEffect>
                            <a14:artisticGlowEdges trans="15000"/>
                          </a14:imgEffect>
                          <a14:imgEffect>
                            <a14:saturation sat="400000"/>
                          </a14:imgEffect>
                        </a14:imgLayer>
                      </a14:imgProps>
                    </a:ext>
                  </a:extLst>
                </a:blip>
                <a:stretch>
                  <a:fillRect/>
                </a:stretch>
              </p:blipFill>
              <p:spPr>
                <a:xfrm>
                  <a:off x="5970207" y="4444973"/>
                  <a:ext cx="244364" cy="236417"/>
                </a:xfrm>
                <a:prstGeom prst="rect">
                  <a:avLst/>
                </a:prstGeom>
                <a:ln w="3175" cap="flat">
                  <a:noFill/>
                  <a:miter lim="400000"/>
                  <a:headEnd/>
                  <a:tailEnd/>
                </a:ln>
                <a:effectLst/>
              </p:spPr>
            </p:pic>
          </p:grpSp>
          <p:sp>
            <p:nvSpPr>
              <p:cNvPr id="83" name="文本框 220"/>
              <p:cNvSpPr txBox="1"/>
              <p:nvPr/>
            </p:nvSpPr>
            <p:spPr>
              <a:xfrm>
                <a:off x="5820967" y="5728068"/>
                <a:ext cx="615553" cy="184666"/>
              </a:xfrm>
              <a:prstGeom prst="rect">
                <a:avLst/>
              </a:prstGeom>
              <a:noFill/>
              <a:ln w="3175" cap="flat">
                <a:noFill/>
                <a:miter lim="400000"/>
              </a:ln>
              <a:effectLst/>
            </p:spPr>
            <p:txBody>
              <a:bodyPr wrap="none" lIns="0" tIns="0" rIns="0" bIns="0" numCol="1" anchor="ctr">
                <a:spAutoFit/>
              </a:bodyPr>
              <a:lstStyle>
                <a:lvl1pPr algn="ctr">
                  <a:defRPr sz="2000" b="0" spc="100">
                    <a:latin typeface="FZLanTingHeiS-R-GB"/>
                    <a:ea typeface="FZLanTingHeiS-R-GB"/>
                    <a:cs typeface="FZLanTingHeiS-R-GB"/>
                    <a:sym typeface="FZLanTingHeiS-R-GB"/>
                  </a:defRPr>
                </a:lvl1pPr>
              </a:lstStyle>
              <a:p>
                <a:pPr marL="0" marR="0" lvl="0" indent="0" algn="ctr" defTabSz="72263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编译构建</a:t>
                </a:r>
                <a:endParaRPr kumimoji="0"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1" name="组合 40"/>
            <p:cNvGrpSpPr/>
            <p:nvPr/>
          </p:nvGrpSpPr>
          <p:grpSpPr>
            <a:xfrm>
              <a:off x="5241892" y="3822152"/>
              <a:ext cx="461666" cy="572471"/>
              <a:chOff x="6544582" y="5340263"/>
              <a:chExt cx="461666" cy="572471"/>
            </a:xfrm>
          </p:grpSpPr>
          <p:grpSp>
            <p:nvGrpSpPr>
              <p:cNvPr id="78" name="组合 77"/>
              <p:cNvGrpSpPr/>
              <p:nvPr/>
            </p:nvGrpSpPr>
            <p:grpSpPr>
              <a:xfrm>
                <a:off x="6583830" y="5340263"/>
                <a:ext cx="383167" cy="383920"/>
                <a:chOff x="6701776" y="4309583"/>
                <a:chExt cx="506183" cy="507178"/>
              </a:xfrm>
            </p:grpSpPr>
            <p:sp>
              <p:nvSpPr>
                <p:cNvPr id="80" name="矩形: 圆角 58"/>
                <p:cNvSpPr/>
                <p:nvPr/>
              </p:nvSpPr>
              <p:spPr>
                <a:xfrm>
                  <a:off x="6701776" y="4309583"/>
                  <a:ext cx="506183" cy="507178"/>
                </a:xfrm>
                <a:prstGeom prst="roundRect">
                  <a:avLst>
                    <a:gd name="adj" fmla="val 50000"/>
                  </a:avLst>
                </a:prstGeom>
                <a:gradFill>
                  <a:gsLst>
                    <a:gs pos="0">
                      <a:srgbClr val="666666">
                        <a:lumMod val="60000"/>
                        <a:lumOff val="40000"/>
                        <a:alpha val="0"/>
                      </a:srgbClr>
                    </a:gs>
                    <a:gs pos="100000">
                      <a:srgbClr val="666666">
                        <a:lumMod val="60000"/>
                        <a:lumOff val="40000"/>
                        <a:alpha val="40000"/>
                      </a:srgbClr>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sz="12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81" name="图片 80"/>
                <p:cNvPicPr>
                  <a:picLocks noChangeAspect="1"/>
                </p:cNvPicPr>
                <p:nvPr/>
              </p:nvPicPr>
              <p:blipFill>
                <a:blip r:embed="rId14" cstate="screen">
                  <a:duotone>
                    <a:prstClr val="black"/>
                    <a:srgbClr val="666666">
                      <a:lumMod val="75000"/>
                      <a:tint val="45000"/>
                      <a:satMod val="400000"/>
                    </a:srgbClr>
                  </a:duotone>
                  <a:extLst>
                    <a:ext uri="{BEBA8EAE-BF5A-486C-A8C5-ECC9F3942E4B}">
                      <a14:imgProps xmlns:a14="http://schemas.microsoft.com/office/drawing/2010/main">
                        <a14:imgLayer r:embed="rId15">
                          <a14:imgEffect>
                            <a14:artisticGlowEdges trans="15000"/>
                          </a14:imgEffect>
                          <a14:imgEffect>
                            <a14:brightnessContrast bright="-40000" contrast="40000"/>
                          </a14:imgEffect>
                        </a14:imgLayer>
                      </a14:imgProps>
                    </a:ext>
                  </a:extLst>
                </a:blip>
                <a:stretch>
                  <a:fillRect/>
                </a:stretch>
              </p:blipFill>
              <p:spPr>
                <a:xfrm>
                  <a:off x="6832684" y="4426077"/>
                  <a:ext cx="244364" cy="274189"/>
                </a:xfrm>
                <a:prstGeom prst="rect">
                  <a:avLst/>
                </a:prstGeom>
              </p:spPr>
            </p:pic>
          </p:grpSp>
          <p:sp>
            <p:nvSpPr>
              <p:cNvPr id="79" name="文本框 243"/>
              <p:cNvSpPr txBox="1"/>
              <p:nvPr/>
            </p:nvSpPr>
            <p:spPr>
              <a:xfrm>
                <a:off x="6544582" y="5728068"/>
                <a:ext cx="461666" cy="184666"/>
              </a:xfrm>
              <a:prstGeom prst="rect">
                <a:avLst/>
              </a:prstGeom>
              <a:noFill/>
              <a:ln w="3175" cap="flat">
                <a:noFill/>
                <a:miter lim="400000"/>
              </a:ln>
              <a:effectLst/>
            </p:spPr>
            <p:txBody>
              <a:bodyPr wrap="none" lIns="0" tIns="0" rIns="0" bIns="0" numCol="1" anchor="ctr">
                <a:spAutoFit/>
              </a:bodyPr>
              <a:lstStyle>
                <a:lvl1pPr algn="ctr">
                  <a:defRPr sz="2000" b="0" spc="100">
                    <a:latin typeface="FZLanTingHeiS-R-GB"/>
                    <a:ea typeface="FZLanTingHeiS-R-GB"/>
                    <a:cs typeface="FZLanTingHeiS-R-GB"/>
                    <a:sym typeface="FZLanTingHeiS-R-GB"/>
                  </a:defRPr>
                </a:lvl1pPr>
              </a:lstStyle>
              <a:p>
                <a:pPr marL="0" marR="0" lvl="0" indent="0" algn="ctr" defTabSz="72263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云测试</a:t>
                </a:r>
                <a:endParaRPr kumimoji="0"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2" name="组合 41"/>
            <p:cNvGrpSpPr/>
            <p:nvPr/>
          </p:nvGrpSpPr>
          <p:grpSpPr>
            <a:xfrm>
              <a:off x="6107818" y="3822152"/>
              <a:ext cx="383167" cy="572471"/>
              <a:chOff x="7241655" y="5340263"/>
              <a:chExt cx="383167" cy="572471"/>
            </a:xfrm>
          </p:grpSpPr>
          <p:grpSp>
            <p:nvGrpSpPr>
              <p:cNvPr id="74" name="组合 73"/>
              <p:cNvGrpSpPr/>
              <p:nvPr/>
            </p:nvGrpSpPr>
            <p:grpSpPr>
              <a:xfrm>
                <a:off x="7241655" y="5340263"/>
                <a:ext cx="383167" cy="383920"/>
                <a:chOff x="7564279" y="4309583"/>
                <a:chExt cx="506183" cy="507178"/>
              </a:xfrm>
            </p:grpSpPr>
            <p:sp>
              <p:nvSpPr>
                <p:cNvPr id="76" name="矩形: 圆角 58"/>
                <p:cNvSpPr/>
                <p:nvPr/>
              </p:nvSpPr>
              <p:spPr>
                <a:xfrm>
                  <a:off x="7564279" y="4309583"/>
                  <a:ext cx="506183" cy="507178"/>
                </a:xfrm>
                <a:prstGeom prst="roundRect">
                  <a:avLst>
                    <a:gd name="adj" fmla="val 50000"/>
                  </a:avLst>
                </a:prstGeom>
                <a:gradFill>
                  <a:gsLst>
                    <a:gs pos="0">
                      <a:srgbClr val="666666">
                        <a:lumMod val="60000"/>
                        <a:lumOff val="40000"/>
                        <a:alpha val="0"/>
                      </a:srgbClr>
                    </a:gs>
                    <a:gs pos="100000">
                      <a:srgbClr val="666666">
                        <a:lumMod val="60000"/>
                        <a:lumOff val="40000"/>
                        <a:alpha val="40000"/>
                      </a:srgbClr>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sz="12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7" name="icon_fabu.pdf" descr="icon_fabu.pdf"/>
                <p:cNvPicPr>
                  <a:picLocks noChangeAspect="1"/>
                </p:cNvPicPr>
                <p:nvPr/>
              </p:nvPicPr>
              <p:blipFill>
                <a:blip r:embed="rId16" cstate="screen">
                  <a:duotone>
                    <a:prstClr val="black"/>
                    <a:srgbClr val="666666">
                      <a:lumMod val="75000"/>
                      <a:tint val="45000"/>
                      <a:satMod val="400000"/>
                    </a:srgbClr>
                  </a:duotone>
                  <a:extLst>
                    <a:ext uri="{BEBA8EAE-BF5A-486C-A8C5-ECC9F3942E4B}">
                      <a14:imgProps xmlns:a14="http://schemas.microsoft.com/office/drawing/2010/main">
                        <a14:imgLayer r:embed="rId17">
                          <a14:imgEffect>
                            <a14:artisticGlowEdges trans="15000"/>
                          </a14:imgEffect>
                          <a14:imgEffect>
                            <a14:brightnessContrast bright="-40000" contrast="20000"/>
                          </a14:imgEffect>
                        </a14:imgLayer>
                      </a14:imgProps>
                    </a:ext>
                  </a:extLst>
                </a:blip>
                <a:stretch>
                  <a:fillRect/>
                </a:stretch>
              </p:blipFill>
              <p:spPr>
                <a:xfrm>
                  <a:off x="7695217" y="4449114"/>
                  <a:ext cx="244364" cy="228132"/>
                </a:xfrm>
                <a:prstGeom prst="rect">
                  <a:avLst/>
                </a:prstGeom>
                <a:ln w="3175" cap="flat">
                  <a:noFill/>
                  <a:miter lim="400000"/>
                  <a:headEnd/>
                  <a:tailEnd/>
                </a:ln>
                <a:effectLst/>
              </p:spPr>
            </p:pic>
          </p:grpSp>
          <p:sp>
            <p:nvSpPr>
              <p:cNvPr id="75" name="文本框 244"/>
              <p:cNvSpPr txBox="1"/>
              <p:nvPr/>
            </p:nvSpPr>
            <p:spPr>
              <a:xfrm>
                <a:off x="7279351" y="5728068"/>
                <a:ext cx="307778" cy="184666"/>
              </a:xfrm>
              <a:prstGeom prst="rect">
                <a:avLst/>
              </a:prstGeom>
              <a:noFill/>
              <a:ln w="3175" cap="flat">
                <a:noFill/>
                <a:miter lim="400000"/>
              </a:ln>
              <a:effectLst/>
            </p:spPr>
            <p:txBody>
              <a:bodyPr wrap="none" lIns="0" tIns="0" rIns="0" bIns="0" numCol="1" anchor="ctr">
                <a:spAutoFit/>
              </a:bodyPr>
              <a:lstStyle>
                <a:lvl1pPr algn="ctr">
                  <a:defRPr sz="2000" b="0" spc="100">
                    <a:latin typeface="FZLanTingHeiS-R-GB"/>
                    <a:ea typeface="FZLanTingHeiS-R-GB"/>
                    <a:cs typeface="FZLanTingHeiS-R-GB"/>
                    <a:sym typeface="FZLanTingHeiS-R-GB"/>
                  </a:defRPr>
                </a:lvl1pPr>
              </a:lstStyle>
              <a:p>
                <a:pPr marL="0" marR="0" lvl="0" indent="0" algn="ctr" defTabSz="72263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发布</a:t>
                </a:r>
                <a:endParaRPr kumimoji="0"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3" name="组合 42"/>
            <p:cNvGrpSpPr/>
            <p:nvPr/>
          </p:nvGrpSpPr>
          <p:grpSpPr>
            <a:xfrm>
              <a:off x="6860788" y="3822152"/>
              <a:ext cx="674865" cy="572471"/>
              <a:chOff x="7758573" y="5340263"/>
              <a:chExt cx="674865" cy="572471"/>
            </a:xfrm>
          </p:grpSpPr>
          <p:grpSp>
            <p:nvGrpSpPr>
              <p:cNvPr id="70" name="组合 69"/>
              <p:cNvGrpSpPr/>
              <p:nvPr/>
            </p:nvGrpSpPr>
            <p:grpSpPr>
              <a:xfrm>
                <a:off x="7904420" y="5340263"/>
                <a:ext cx="383167" cy="383920"/>
                <a:chOff x="8426781" y="4309585"/>
                <a:chExt cx="506183" cy="507178"/>
              </a:xfrm>
            </p:grpSpPr>
            <p:sp>
              <p:nvSpPr>
                <p:cNvPr id="72" name="矩形: 圆角 58"/>
                <p:cNvSpPr/>
                <p:nvPr/>
              </p:nvSpPr>
              <p:spPr>
                <a:xfrm>
                  <a:off x="8426781" y="4309585"/>
                  <a:ext cx="506183" cy="507178"/>
                </a:xfrm>
                <a:prstGeom prst="roundRect">
                  <a:avLst>
                    <a:gd name="adj" fmla="val 50000"/>
                  </a:avLst>
                </a:prstGeom>
                <a:gradFill>
                  <a:gsLst>
                    <a:gs pos="0">
                      <a:srgbClr val="666666">
                        <a:lumMod val="60000"/>
                        <a:lumOff val="40000"/>
                        <a:alpha val="0"/>
                      </a:srgbClr>
                    </a:gs>
                    <a:gs pos="100000">
                      <a:srgbClr val="666666">
                        <a:lumMod val="60000"/>
                        <a:lumOff val="40000"/>
                        <a:alpha val="40000"/>
                      </a:srgbClr>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sz="12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73" name="shangjia.pdf" descr="shangjia.pdf"/>
                <p:cNvPicPr>
                  <a:picLocks noChangeAspect="1"/>
                </p:cNvPicPr>
                <p:nvPr/>
              </p:nvPicPr>
              <p:blipFill>
                <a:blip r:embed="rId18" cstate="screen">
                  <a:duotone>
                    <a:prstClr val="black"/>
                    <a:srgbClr val="666666">
                      <a:lumMod val="75000"/>
                      <a:tint val="45000"/>
                      <a:satMod val="400000"/>
                    </a:srgbClr>
                  </a:duotone>
                  <a:extLst>
                    <a:ext uri="{BEBA8EAE-BF5A-486C-A8C5-ECC9F3942E4B}">
                      <a14:imgProps xmlns:a14="http://schemas.microsoft.com/office/drawing/2010/main">
                        <a14:imgLayer r:embed="rId19">
                          <a14:imgEffect>
                            <a14:artisticGlowEdges trans="15000"/>
                          </a14:imgEffect>
                          <a14:imgEffect>
                            <a14:brightnessContrast bright="-40000"/>
                          </a14:imgEffect>
                        </a14:imgLayer>
                      </a14:imgProps>
                    </a:ext>
                  </a:extLst>
                </a:blip>
                <a:stretch>
                  <a:fillRect/>
                </a:stretch>
              </p:blipFill>
              <p:spPr>
                <a:xfrm>
                  <a:off x="8557722" y="4450145"/>
                  <a:ext cx="244364" cy="226054"/>
                </a:xfrm>
                <a:prstGeom prst="rect">
                  <a:avLst/>
                </a:prstGeom>
                <a:ln w="3175" cap="flat">
                  <a:noFill/>
                  <a:miter lim="400000"/>
                  <a:headEnd/>
                  <a:tailEnd/>
                </a:ln>
                <a:effectLst/>
              </p:spPr>
            </p:pic>
          </p:grpSp>
          <p:sp>
            <p:nvSpPr>
              <p:cNvPr id="71" name="文本框 245"/>
              <p:cNvSpPr txBox="1"/>
              <p:nvPr/>
            </p:nvSpPr>
            <p:spPr>
              <a:xfrm>
                <a:off x="7758573" y="5728068"/>
                <a:ext cx="674865" cy="184666"/>
              </a:xfrm>
              <a:prstGeom prst="rect">
                <a:avLst/>
              </a:prstGeom>
              <a:noFill/>
              <a:ln w="3175" cap="flat">
                <a:noFill/>
                <a:miter lim="400000"/>
              </a:ln>
              <a:effectLst/>
            </p:spPr>
            <p:txBody>
              <a:bodyPr wrap="none" lIns="0" tIns="0" rIns="0" bIns="0" numCol="1" anchor="ctr">
                <a:spAutoFit/>
              </a:bodyPr>
              <a:lstStyle>
                <a:lvl1pPr algn="ctr">
                  <a:defRPr sz="2000" b="0" spc="100">
                    <a:latin typeface="FZLanTingHeiS-R-GB"/>
                    <a:ea typeface="FZLanTingHeiS-R-GB"/>
                    <a:cs typeface="FZLanTingHeiS-R-GB"/>
                    <a:sym typeface="FZLanTingHeiS-R-GB"/>
                  </a:defRPr>
                </a:lvl1pPr>
              </a:lstStyle>
              <a:p>
                <a:pPr marL="0" marR="0" lvl="0" indent="0" algn="ctr" defTabSz="72263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部署</a:t>
                </a:r>
                <a:r>
                  <a:rPr kumimoji="0"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r>
                  <a:rPr kumimoji="0" sz="1200" b="0" i="0" u="none" strike="noStrike" kern="0" cap="none" spc="0" normalizeH="0" baseline="0" noProof="0" dirty="0" err="1">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上架</a:t>
                </a:r>
                <a:endParaRPr kumimoji="0"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4" name="组合 43"/>
            <p:cNvGrpSpPr/>
            <p:nvPr/>
          </p:nvGrpSpPr>
          <p:grpSpPr>
            <a:xfrm>
              <a:off x="1693559" y="3822152"/>
              <a:ext cx="383167" cy="572471"/>
              <a:chOff x="3961663" y="5340263"/>
              <a:chExt cx="383167" cy="572471"/>
            </a:xfrm>
          </p:grpSpPr>
          <p:grpSp>
            <p:nvGrpSpPr>
              <p:cNvPr id="66" name="组合 65"/>
              <p:cNvGrpSpPr/>
              <p:nvPr/>
            </p:nvGrpSpPr>
            <p:grpSpPr>
              <a:xfrm>
                <a:off x="3961663" y="5340263"/>
                <a:ext cx="383167" cy="383920"/>
                <a:chOff x="3251766" y="4309583"/>
                <a:chExt cx="506183" cy="507178"/>
              </a:xfrm>
            </p:grpSpPr>
            <p:sp>
              <p:nvSpPr>
                <p:cNvPr id="68" name="矩形: 圆角 58"/>
                <p:cNvSpPr/>
                <p:nvPr/>
              </p:nvSpPr>
              <p:spPr>
                <a:xfrm>
                  <a:off x="3251766" y="4309583"/>
                  <a:ext cx="506183" cy="507178"/>
                </a:xfrm>
                <a:prstGeom prst="roundRect">
                  <a:avLst>
                    <a:gd name="adj" fmla="val 50000"/>
                  </a:avLst>
                </a:prstGeom>
                <a:gradFill>
                  <a:gsLst>
                    <a:gs pos="0">
                      <a:srgbClr val="666666">
                        <a:lumMod val="60000"/>
                        <a:lumOff val="40000"/>
                        <a:alpha val="0"/>
                      </a:srgbClr>
                    </a:gs>
                    <a:gs pos="100000">
                      <a:srgbClr val="666666">
                        <a:lumMod val="60000"/>
                        <a:lumOff val="40000"/>
                        <a:alpha val="40000"/>
                      </a:srgbClr>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sz="12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69" name="ruanjiankaifabao.pdf" descr="ruanjiankaifabao.pdf"/>
                <p:cNvPicPr>
                  <a:picLocks noChangeAspect="1"/>
                </p:cNvPicPr>
                <p:nvPr/>
              </p:nvPicPr>
              <p:blipFill>
                <a:blip r:embed="rId20" cstate="screen">
                  <a:duotone>
                    <a:prstClr val="black"/>
                    <a:srgbClr val="666666">
                      <a:lumMod val="75000"/>
                      <a:tint val="45000"/>
                      <a:satMod val="400000"/>
                    </a:srgbClr>
                  </a:duotone>
                  <a:extLst>
                    <a:ext uri="{BEBA8EAE-BF5A-486C-A8C5-ECC9F3942E4B}">
                      <a14:imgProps xmlns:a14="http://schemas.microsoft.com/office/drawing/2010/main">
                        <a14:imgLayer r:embed="rId21">
                          <a14:imgEffect>
                            <a14:artisticGlowEdges trans="15000"/>
                          </a14:imgEffect>
                          <a14:imgEffect>
                            <a14:colorTemperature colorTemp="4700"/>
                          </a14:imgEffect>
                        </a14:imgLayer>
                      </a14:imgProps>
                    </a:ext>
                  </a:extLst>
                </a:blip>
                <a:stretch>
                  <a:fillRect/>
                </a:stretch>
              </p:blipFill>
              <p:spPr>
                <a:xfrm>
                  <a:off x="3382691" y="4445159"/>
                  <a:ext cx="244364" cy="236031"/>
                </a:xfrm>
                <a:prstGeom prst="rect">
                  <a:avLst/>
                </a:prstGeom>
                <a:ln w="3175" cap="flat">
                  <a:noFill/>
                  <a:miter lim="400000"/>
                  <a:headEnd/>
                  <a:tailEnd/>
                </a:ln>
                <a:effectLst/>
              </p:spPr>
            </p:pic>
          </p:grpSp>
          <p:sp>
            <p:nvSpPr>
              <p:cNvPr id="67" name="文本框 242"/>
              <p:cNvSpPr txBox="1"/>
              <p:nvPr/>
            </p:nvSpPr>
            <p:spPr>
              <a:xfrm>
                <a:off x="4033021" y="5728068"/>
                <a:ext cx="240450" cy="184666"/>
              </a:xfrm>
              <a:prstGeom prst="rect">
                <a:avLst/>
              </a:prstGeom>
              <a:noFill/>
              <a:ln w="3175" cap="flat">
                <a:noFill/>
                <a:miter lim="400000"/>
              </a:ln>
              <a:effectLst/>
            </p:spPr>
            <p:txBody>
              <a:bodyPr wrap="none" lIns="0" tIns="0" rIns="0" bIns="0" numCol="1" anchor="ctr">
                <a:spAutoFit/>
              </a:bodyPr>
              <a:lstStyle>
                <a:lvl1pPr algn="ctr">
                  <a:defRPr sz="2000" b="0" spc="100">
                    <a:latin typeface="FZLanTingHeiS-R-GB"/>
                    <a:ea typeface="FZLanTingHeiS-R-GB"/>
                    <a:cs typeface="FZLanTingHeiS-R-GB"/>
                    <a:sym typeface="FZLanTingHeiS-R-GB"/>
                  </a:defRPr>
                </a:lvl1pPr>
              </a:lstStyle>
              <a:p>
                <a:pPr marL="0" marR="0" lvl="0" indent="0" algn="ctr" defTabSz="722630" eaLnBrk="1" fontAlgn="auto" latinLnBrk="0" hangingPunct="0">
                  <a:lnSpc>
                    <a:spcPct val="100000"/>
                  </a:lnSpc>
                  <a:spcBef>
                    <a:spcPts val="0"/>
                  </a:spcBef>
                  <a:spcAft>
                    <a:spcPts val="0"/>
                  </a:spcAft>
                  <a:buClrTx/>
                  <a:buSzTx/>
                  <a:buFontTx/>
                  <a:buNone/>
                  <a:defRPr/>
                </a:pPr>
                <a:r>
                  <a:rPr kumimoji="0" 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IDE</a:t>
                </a:r>
                <a:endParaRPr kumimoji="0"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45" name="组合 44"/>
            <p:cNvGrpSpPr/>
            <p:nvPr/>
          </p:nvGrpSpPr>
          <p:grpSpPr>
            <a:xfrm>
              <a:off x="7905453" y="3808150"/>
              <a:ext cx="383167" cy="572471"/>
              <a:chOff x="8557312" y="5340263"/>
              <a:chExt cx="383167" cy="572471"/>
            </a:xfrm>
          </p:grpSpPr>
          <p:grpSp>
            <p:nvGrpSpPr>
              <p:cNvPr id="62" name="组合 61"/>
              <p:cNvGrpSpPr/>
              <p:nvPr/>
            </p:nvGrpSpPr>
            <p:grpSpPr>
              <a:xfrm>
                <a:off x="8557312" y="5340263"/>
                <a:ext cx="383167" cy="383920"/>
                <a:chOff x="9289287" y="4309582"/>
                <a:chExt cx="506183" cy="507178"/>
              </a:xfrm>
            </p:grpSpPr>
            <p:sp>
              <p:nvSpPr>
                <p:cNvPr id="64" name="矩形: 圆角 55"/>
                <p:cNvSpPr/>
                <p:nvPr/>
              </p:nvSpPr>
              <p:spPr>
                <a:xfrm>
                  <a:off x="9289287" y="4309582"/>
                  <a:ext cx="506183" cy="507178"/>
                </a:xfrm>
                <a:prstGeom prst="roundRect">
                  <a:avLst>
                    <a:gd name="adj" fmla="val 50000"/>
                  </a:avLst>
                </a:prstGeom>
                <a:gradFill>
                  <a:gsLst>
                    <a:gs pos="0">
                      <a:srgbClr val="666666">
                        <a:lumMod val="60000"/>
                        <a:lumOff val="40000"/>
                        <a:alpha val="0"/>
                      </a:srgbClr>
                    </a:gs>
                    <a:gs pos="100000">
                      <a:srgbClr val="666666">
                        <a:lumMod val="60000"/>
                        <a:lumOff val="40000"/>
                        <a:alpha val="40000"/>
                      </a:srgbClr>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sz="12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65" name="yunwei.pdf" descr="yunwei.pdf"/>
                <p:cNvPicPr>
                  <a:picLocks noChangeAspect="1"/>
                </p:cNvPicPr>
                <p:nvPr/>
              </p:nvPicPr>
              <p:blipFill>
                <a:blip r:embed="rId22" cstate="screen">
                  <a:duotone>
                    <a:prstClr val="black"/>
                    <a:srgbClr val="666666">
                      <a:lumMod val="75000"/>
                      <a:tint val="45000"/>
                      <a:satMod val="400000"/>
                    </a:srgbClr>
                  </a:duotone>
                  <a:extLst>
                    <a:ext uri="{BEBA8EAE-BF5A-486C-A8C5-ECC9F3942E4B}">
                      <a14:imgProps xmlns:a14="http://schemas.microsoft.com/office/drawing/2010/main">
                        <a14:imgLayer r:embed="rId23">
                          <a14:imgEffect>
                            <a14:artisticGlowEdges trans="15000"/>
                          </a14:imgEffect>
                          <a14:imgEffect>
                            <a14:brightnessContrast bright="-40000" contrast="20000"/>
                          </a14:imgEffect>
                        </a14:imgLayer>
                      </a14:imgProps>
                    </a:ext>
                  </a:extLst>
                </a:blip>
                <a:stretch>
                  <a:fillRect/>
                </a:stretch>
              </p:blipFill>
              <p:spPr>
                <a:xfrm>
                  <a:off x="9420231" y="4441602"/>
                  <a:ext cx="244364" cy="243140"/>
                </a:xfrm>
                <a:prstGeom prst="rect">
                  <a:avLst/>
                </a:prstGeom>
                <a:ln w="3175" cap="flat">
                  <a:noFill/>
                  <a:miter lim="400000"/>
                  <a:headEnd/>
                  <a:tailEnd/>
                </a:ln>
                <a:effectLst/>
              </p:spPr>
            </p:pic>
          </p:grpSp>
          <p:sp>
            <p:nvSpPr>
              <p:cNvPr id="63" name="文本框 246"/>
              <p:cNvSpPr txBox="1"/>
              <p:nvPr/>
            </p:nvSpPr>
            <p:spPr>
              <a:xfrm>
                <a:off x="8595008" y="5728068"/>
                <a:ext cx="307778" cy="184666"/>
              </a:xfrm>
              <a:prstGeom prst="rect">
                <a:avLst/>
              </a:prstGeom>
              <a:noFill/>
              <a:ln w="3175" cap="flat">
                <a:noFill/>
                <a:miter lim="400000"/>
              </a:ln>
              <a:effectLst/>
            </p:spPr>
            <p:txBody>
              <a:bodyPr wrap="none" lIns="0" tIns="0" rIns="0" bIns="0" numCol="1" anchor="ctr">
                <a:spAutoFit/>
              </a:bodyPr>
              <a:lstStyle>
                <a:lvl1pPr algn="ctr">
                  <a:defRPr sz="2000" b="0" spc="100">
                    <a:latin typeface="FZLanTingHeiS-R-GB"/>
                    <a:ea typeface="FZLanTingHeiS-R-GB"/>
                    <a:cs typeface="FZLanTingHeiS-R-GB"/>
                    <a:sym typeface="FZLanTingHeiS-R-GB"/>
                  </a:defRPr>
                </a:lvl1pPr>
              </a:lstStyle>
              <a:p>
                <a:pPr marL="0" marR="0" lvl="0" indent="0" algn="ctr" defTabSz="722630" eaLnBrk="1" fontAlgn="auto" latinLnBrk="0" hangingPunct="0">
                  <a:lnSpc>
                    <a:spcPct val="100000"/>
                  </a:lnSpc>
                  <a:spcBef>
                    <a:spcPts val="0"/>
                  </a:spcBef>
                  <a:spcAft>
                    <a:spcPts val="0"/>
                  </a:spcAft>
                  <a:buClrTx/>
                  <a:buSzTx/>
                  <a:buFontTx/>
                  <a:buNone/>
                  <a:defRPr/>
                </a:pPr>
                <a:r>
                  <a:rPr kumimoji="0" sz="1200" b="0" i="0" u="none" strike="noStrike" kern="0" cap="none" spc="0" normalizeH="0" baseline="0" noProof="0" dirty="0" err="1">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运维</a:t>
                </a:r>
                <a:endParaRPr kumimoji="0"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cxnSp>
          <p:nvCxnSpPr>
            <p:cNvPr id="46" name="肘形连接符 112"/>
            <p:cNvCxnSpPr>
              <a:stCxn id="96" idx="3"/>
              <a:endCxn id="64" idx="0"/>
            </p:cNvCxnSpPr>
            <p:nvPr/>
          </p:nvCxnSpPr>
          <p:spPr>
            <a:xfrm>
              <a:off x="4017959" y="3142836"/>
              <a:ext cx="4079078" cy="665314"/>
            </a:xfrm>
            <a:prstGeom prst="bentConnector2">
              <a:avLst/>
            </a:prstGeom>
            <a:noFill/>
            <a:ln w="6350" cap="flat" cmpd="sng" algn="ctr">
              <a:solidFill>
                <a:srgbClr val="DDDDDD">
                  <a:lumMod val="50000"/>
                </a:srgbClr>
              </a:solidFill>
              <a:prstDash val="dash"/>
              <a:miter lim="800000"/>
              <a:headEnd type="none" w="med" len="med"/>
              <a:tailEnd type="triangle" w="med" len="med"/>
            </a:ln>
            <a:effectLst/>
          </p:spPr>
        </p:cxnSp>
        <p:cxnSp>
          <p:nvCxnSpPr>
            <p:cNvPr id="47" name="肘形连接符 113"/>
            <p:cNvCxnSpPr>
              <a:stCxn id="68" idx="0"/>
              <a:endCxn id="34" idx="1"/>
            </p:cNvCxnSpPr>
            <p:nvPr/>
          </p:nvCxnSpPr>
          <p:spPr>
            <a:xfrm rot="5400000" flipH="1" flipV="1">
              <a:off x="2035671" y="2989914"/>
              <a:ext cx="681711" cy="982766"/>
            </a:xfrm>
            <a:prstGeom prst="bentConnector2">
              <a:avLst/>
            </a:prstGeom>
            <a:noFill/>
            <a:ln w="6350" cap="flat" cmpd="sng" algn="ctr">
              <a:solidFill>
                <a:srgbClr val="DDDDDD">
                  <a:lumMod val="50000"/>
                </a:srgbClr>
              </a:solidFill>
              <a:prstDash val="dash"/>
              <a:miter lim="800000"/>
              <a:headEnd type="none" w="med" len="med"/>
              <a:tailEnd type="triangle" w="med" len="med"/>
            </a:ln>
            <a:effectLst/>
          </p:spPr>
        </p:cxnSp>
        <p:cxnSp>
          <p:nvCxnSpPr>
            <p:cNvPr id="48" name="肘形连接符 114"/>
            <p:cNvCxnSpPr>
              <a:stCxn id="92" idx="0"/>
              <a:endCxn id="94" idx="1"/>
            </p:cNvCxnSpPr>
            <p:nvPr/>
          </p:nvCxnSpPr>
          <p:spPr>
            <a:xfrm rot="5400000" flipH="1" flipV="1">
              <a:off x="3350140" y="2906037"/>
              <a:ext cx="324606" cy="1507625"/>
            </a:xfrm>
            <a:prstGeom prst="bentConnector2">
              <a:avLst/>
            </a:prstGeom>
            <a:noFill/>
            <a:ln w="6350" cap="flat" cmpd="sng" algn="ctr">
              <a:solidFill>
                <a:srgbClr val="DDDDDD">
                  <a:lumMod val="50000"/>
                </a:srgbClr>
              </a:solidFill>
              <a:prstDash val="dash"/>
              <a:miter lim="800000"/>
              <a:headEnd type="none" w="med" len="med"/>
              <a:tailEnd type="triangle" w="med" len="med"/>
            </a:ln>
            <a:effectLst/>
          </p:spPr>
        </p:cxnSp>
        <p:cxnSp>
          <p:nvCxnSpPr>
            <p:cNvPr id="49" name="肘形连接符 115"/>
            <p:cNvCxnSpPr>
              <a:stCxn id="37" idx="3"/>
              <a:endCxn id="72" idx="0"/>
            </p:cNvCxnSpPr>
            <p:nvPr/>
          </p:nvCxnSpPr>
          <p:spPr>
            <a:xfrm>
              <a:off x="5654593" y="3497545"/>
              <a:ext cx="1543626" cy="324607"/>
            </a:xfrm>
            <a:prstGeom prst="bentConnector2">
              <a:avLst/>
            </a:prstGeom>
            <a:noFill/>
            <a:ln w="6350" cap="flat" cmpd="sng" algn="ctr">
              <a:solidFill>
                <a:srgbClr val="DDDDDD">
                  <a:lumMod val="50000"/>
                </a:srgbClr>
              </a:solidFill>
              <a:prstDash val="dash"/>
              <a:miter lim="800000"/>
              <a:headEnd type="none" w="med" len="med"/>
              <a:tailEnd type="triangle" w="med" len="med"/>
            </a:ln>
            <a:effectLst/>
          </p:spPr>
        </p:cxnSp>
        <p:grpSp>
          <p:nvGrpSpPr>
            <p:cNvPr id="50" name="组合 49"/>
            <p:cNvGrpSpPr/>
            <p:nvPr/>
          </p:nvGrpSpPr>
          <p:grpSpPr>
            <a:xfrm>
              <a:off x="703877" y="3808149"/>
              <a:ext cx="615553" cy="572473"/>
              <a:chOff x="3217991" y="5340262"/>
              <a:chExt cx="615553" cy="572473"/>
            </a:xfrm>
          </p:grpSpPr>
          <p:sp>
            <p:nvSpPr>
              <p:cNvPr id="59" name="文本框 3"/>
              <p:cNvSpPr txBox="1"/>
              <p:nvPr/>
            </p:nvSpPr>
            <p:spPr>
              <a:xfrm>
                <a:off x="3217991" y="5728069"/>
                <a:ext cx="615553" cy="184666"/>
              </a:xfrm>
              <a:prstGeom prst="rect">
                <a:avLst/>
              </a:prstGeom>
              <a:noFill/>
              <a:ln w="3175" cap="flat">
                <a:noFill/>
                <a:miter lim="400000"/>
              </a:ln>
              <a:effectLst/>
            </p:spPr>
            <p:txBody>
              <a:bodyPr wrap="none" lIns="0" tIns="0" rIns="0" bIns="0" numCol="1" anchor="ctr">
                <a:spAutoFit/>
              </a:bodyPr>
              <a:lstStyle>
                <a:lvl1pPr algn="ctr">
                  <a:defRPr sz="2000" b="0" spc="100">
                    <a:latin typeface="FZLanTingHeiS-R-GB"/>
                    <a:ea typeface="FZLanTingHeiS-R-GB"/>
                    <a:cs typeface="FZLanTingHeiS-R-GB"/>
                    <a:sym typeface="FZLanTingHeiS-R-GB"/>
                  </a:defRPr>
                </a:lvl1pPr>
              </a:lstStyle>
              <a:p>
                <a:pPr marL="0" marR="0" lvl="0" indent="0" algn="ctr" defTabSz="722630" eaLnBrk="1" fontAlgn="auto" latinLnBrk="0" hangingPunct="0">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需求</a:t>
                </a:r>
                <a:r>
                  <a:rPr kumimoji="0" sz="1200" b="0" i="0" u="none" strike="noStrike" kern="0" cap="none" spc="0" normalizeH="0" baseline="0" noProof="0" dirty="0" err="1">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管理</a:t>
                </a:r>
                <a:endParaRPr kumimoji="0" sz="12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矩形: 圆角 58"/>
              <p:cNvSpPr/>
              <p:nvPr/>
            </p:nvSpPr>
            <p:spPr>
              <a:xfrm>
                <a:off x="3334184" y="5340262"/>
                <a:ext cx="383167" cy="383920"/>
              </a:xfrm>
              <a:prstGeom prst="roundRect">
                <a:avLst>
                  <a:gd name="adj" fmla="val 50000"/>
                </a:avLst>
              </a:prstGeom>
              <a:gradFill>
                <a:gsLst>
                  <a:gs pos="0">
                    <a:srgbClr val="666666">
                      <a:lumMod val="60000"/>
                      <a:lumOff val="40000"/>
                      <a:alpha val="0"/>
                    </a:srgbClr>
                  </a:gs>
                  <a:gs pos="100000">
                    <a:srgbClr val="666666">
                      <a:lumMod val="60000"/>
                      <a:lumOff val="40000"/>
                      <a:alpha val="40000"/>
                    </a:srgbClr>
                  </a:gs>
                </a:gsLst>
                <a:path path="circle">
                  <a:fillToRect l="50000" t="50000" r="50000" b="5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defRPr/>
                </a:pPr>
                <a:endParaRPr kumimoji="0" sz="12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61" name="xiangmuguanli-.pdf" descr="xiangmuguanli-.pdf"/>
              <p:cNvPicPr>
                <a:picLocks noChangeAspect="1"/>
              </p:cNvPicPr>
              <p:nvPr/>
            </p:nvPicPr>
            <p:blipFill>
              <a:blip r:embed="rId24" cstate="screen">
                <a:duotone>
                  <a:prstClr val="black"/>
                  <a:srgbClr val="666666">
                    <a:lumMod val="75000"/>
                    <a:tint val="45000"/>
                    <a:satMod val="400000"/>
                  </a:srgbClr>
                </a:duotone>
                <a:extLst>
                  <a:ext uri="{BEBA8EAE-BF5A-486C-A8C5-ECC9F3942E4B}">
                    <a14:imgProps xmlns:a14="http://schemas.microsoft.com/office/drawing/2010/main">
                      <a14:imgLayer r:embed="rId25">
                        <a14:imgEffect>
                          <a14:artisticGlowEdges trans="15000"/>
                        </a14:imgEffect>
                        <a14:imgEffect>
                          <a14:brightnessContrast bright="-40000"/>
                        </a14:imgEffect>
                      </a14:imgLayer>
                    </a14:imgProps>
                  </a:ext>
                </a:extLst>
              </a:blip>
              <a:stretch>
                <a:fillRect/>
              </a:stretch>
            </p:blipFill>
            <p:spPr>
              <a:xfrm>
                <a:off x="3433397" y="5434293"/>
                <a:ext cx="184747" cy="195863"/>
              </a:xfrm>
              <a:prstGeom prst="rect">
                <a:avLst/>
              </a:prstGeom>
              <a:ln w="3175" cap="flat">
                <a:noFill/>
                <a:miter lim="400000"/>
                <a:headEnd/>
                <a:tailEnd/>
              </a:ln>
              <a:effectLst/>
            </p:spPr>
          </p:pic>
        </p:grpSp>
        <p:sp>
          <p:nvSpPr>
            <p:cNvPr id="51" name="等腰三角形 50"/>
            <p:cNvSpPr/>
            <p:nvPr/>
          </p:nvSpPr>
          <p:spPr>
            <a:xfrm rot="16200000" flipV="1">
              <a:off x="1338027" y="3962056"/>
              <a:ext cx="267553" cy="139969"/>
            </a:xfrm>
            <a:prstGeom prst="triangle">
              <a:avLst/>
            </a:prstGeom>
            <a:gradFill>
              <a:gsLst>
                <a:gs pos="0">
                  <a:srgbClr val="C7000B">
                    <a:alpha val="30000"/>
                  </a:srgbClr>
                </a:gs>
                <a:gs pos="100000">
                  <a:srgbClr val="C7000B">
                    <a:alpha val="0"/>
                  </a:srgbClr>
                </a:gs>
              </a:gsLst>
              <a:lin ang="5400000" scaled="0"/>
            </a:gradFill>
            <a:ln w="6350" cap="flat" cmpd="sng" algn="ctr">
              <a:gradFill>
                <a:gsLst>
                  <a:gs pos="0">
                    <a:srgbClr val="C7000B"/>
                  </a:gs>
                  <a:gs pos="93000">
                    <a:srgbClr val="C7000B">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等腰三角形 51"/>
            <p:cNvSpPr/>
            <p:nvPr/>
          </p:nvSpPr>
          <p:spPr>
            <a:xfrm rot="16200000" flipV="1">
              <a:off x="2164705" y="3945133"/>
              <a:ext cx="267553" cy="139969"/>
            </a:xfrm>
            <a:prstGeom prst="triangle">
              <a:avLst/>
            </a:prstGeom>
            <a:gradFill>
              <a:gsLst>
                <a:gs pos="0">
                  <a:srgbClr val="C7000B">
                    <a:alpha val="30000"/>
                  </a:srgbClr>
                </a:gs>
                <a:gs pos="100000">
                  <a:srgbClr val="C7000B">
                    <a:alpha val="0"/>
                  </a:srgbClr>
                </a:gs>
              </a:gsLst>
              <a:lin ang="5400000" scaled="0"/>
            </a:gradFill>
            <a:ln w="6350" cap="flat" cmpd="sng" algn="ctr">
              <a:gradFill>
                <a:gsLst>
                  <a:gs pos="0">
                    <a:srgbClr val="C7000B"/>
                  </a:gs>
                  <a:gs pos="93000">
                    <a:srgbClr val="C7000B">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等腰三角形 52"/>
            <p:cNvSpPr/>
            <p:nvPr/>
          </p:nvSpPr>
          <p:spPr>
            <a:xfrm rot="16200000" flipV="1">
              <a:off x="3085006" y="3945133"/>
              <a:ext cx="267553" cy="139969"/>
            </a:xfrm>
            <a:prstGeom prst="triangle">
              <a:avLst/>
            </a:prstGeom>
            <a:gradFill>
              <a:gsLst>
                <a:gs pos="0">
                  <a:srgbClr val="C7000B">
                    <a:alpha val="30000"/>
                  </a:srgbClr>
                </a:gs>
                <a:gs pos="100000">
                  <a:srgbClr val="C7000B">
                    <a:alpha val="0"/>
                  </a:srgbClr>
                </a:gs>
              </a:gsLst>
              <a:lin ang="5400000" scaled="0"/>
            </a:gradFill>
            <a:ln w="6350" cap="flat" cmpd="sng" algn="ctr">
              <a:gradFill>
                <a:gsLst>
                  <a:gs pos="0">
                    <a:srgbClr val="C7000B"/>
                  </a:gs>
                  <a:gs pos="93000">
                    <a:srgbClr val="C7000B">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4" name="等腰三角形 53"/>
            <p:cNvSpPr/>
            <p:nvPr/>
          </p:nvSpPr>
          <p:spPr>
            <a:xfrm rot="16200000" flipV="1">
              <a:off x="4005307" y="3945133"/>
              <a:ext cx="267553" cy="139969"/>
            </a:xfrm>
            <a:prstGeom prst="triangle">
              <a:avLst/>
            </a:prstGeom>
            <a:gradFill>
              <a:gsLst>
                <a:gs pos="0">
                  <a:srgbClr val="C7000B">
                    <a:alpha val="30000"/>
                  </a:srgbClr>
                </a:gs>
                <a:gs pos="100000">
                  <a:srgbClr val="C7000B">
                    <a:alpha val="0"/>
                  </a:srgbClr>
                </a:gs>
              </a:gsLst>
              <a:lin ang="5400000" scaled="0"/>
            </a:gradFill>
            <a:ln w="6350" cap="flat" cmpd="sng" algn="ctr">
              <a:gradFill>
                <a:gsLst>
                  <a:gs pos="0">
                    <a:srgbClr val="C7000B"/>
                  </a:gs>
                  <a:gs pos="93000">
                    <a:srgbClr val="C7000B">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等腰三角形 54"/>
            <p:cNvSpPr/>
            <p:nvPr/>
          </p:nvSpPr>
          <p:spPr>
            <a:xfrm rot="16200000" flipV="1">
              <a:off x="4925608" y="3945133"/>
              <a:ext cx="267553" cy="139969"/>
            </a:xfrm>
            <a:prstGeom prst="triangle">
              <a:avLst/>
            </a:prstGeom>
            <a:gradFill>
              <a:gsLst>
                <a:gs pos="0">
                  <a:srgbClr val="C7000B">
                    <a:alpha val="30000"/>
                  </a:srgbClr>
                </a:gs>
                <a:gs pos="100000">
                  <a:srgbClr val="C7000B">
                    <a:alpha val="0"/>
                  </a:srgbClr>
                </a:gs>
              </a:gsLst>
              <a:lin ang="5400000" scaled="0"/>
            </a:gradFill>
            <a:ln w="6350" cap="flat" cmpd="sng" algn="ctr">
              <a:gradFill>
                <a:gsLst>
                  <a:gs pos="0">
                    <a:srgbClr val="C7000B"/>
                  </a:gs>
                  <a:gs pos="93000">
                    <a:srgbClr val="C7000B">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等腰三角形 55"/>
            <p:cNvSpPr/>
            <p:nvPr/>
          </p:nvSpPr>
          <p:spPr>
            <a:xfrm rot="16200000" flipV="1">
              <a:off x="5752286" y="3945133"/>
              <a:ext cx="267553" cy="139969"/>
            </a:xfrm>
            <a:prstGeom prst="triangle">
              <a:avLst/>
            </a:prstGeom>
            <a:gradFill>
              <a:gsLst>
                <a:gs pos="0">
                  <a:srgbClr val="C7000B">
                    <a:alpha val="30000"/>
                  </a:srgbClr>
                </a:gs>
                <a:gs pos="100000">
                  <a:srgbClr val="C7000B">
                    <a:alpha val="0"/>
                  </a:srgbClr>
                </a:gs>
              </a:gsLst>
              <a:lin ang="5400000" scaled="0"/>
            </a:gradFill>
            <a:ln w="6350" cap="flat" cmpd="sng" algn="ctr">
              <a:gradFill>
                <a:gsLst>
                  <a:gs pos="0">
                    <a:srgbClr val="C7000B"/>
                  </a:gs>
                  <a:gs pos="93000">
                    <a:srgbClr val="C7000B">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7" name="等腰三角形 56"/>
            <p:cNvSpPr/>
            <p:nvPr/>
          </p:nvSpPr>
          <p:spPr>
            <a:xfrm rot="16200000" flipV="1">
              <a:off x="6578964" y="3945133"/>
              <a:ext cx="267553" cy="139969"/>
            </a:xfrm>
            <a:prstGeom prst="triangle">
              <a:avLst/>
            </a:prstGeom>
            <a:gradFill>
              <a:gsLst>
                <a:gs pos="0">
                  <a:srgbClr val="C7000B">
                    <a:alpha val="30000"/>
                  </a:srgbClr>
                </a:gs>
                <a:gs pos="100000">
                  <a:srgbClr val="C7000B">
                    <a:alpha val="0"/>
                  </a:srgbClr>
                </a:gs>
              </a:gsLst>
              <a:lin ang="5400000" scaled="0"/>
            </a:gradFill>
            <a:ln w="6350" cap="flat" cmpd="sng" algn="ctr">
              <a:gradFill>
                <a:gsLst>
                  <a:gs pos="0">
                    <a:srgbClr val="C7000B"/>
                  </a:gs>
                  <a:gs pos="93000">
                    <a:srgbClr val="C7000B">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等腰三角形 57"/>
            <p:cNvSpPr/>
            <p:nvPr/>
          </p:nvSpPr>
          <p:spPr>
            <a:xfrm rot="16200000" flipV="1">
              <a:off x="7549923" y="3945133"/>
              <a:ext cx="267553" cy="139969"/>
            </a:xfrm>
            <a:prstGeom prst="triangle">
              <a:avLst/>
            </a:prstGeom>
            <a:gradFill>
              <a:gsLst>
                <a:gs pos="0">
                  <a:srgbClr val="C7000B">
                    <a:alpha val="30000"/>
                  </a:srgbClr>
                </a:gs>
                <a:gs pos="100000">
                  <a:srgbClr val="C7000B">
                    <a:alpha val="0"/>
                  </a:srgbClr>
                </a:gs>
              </a:gsLst>
              <a:lin ang="5400000" scaled="0"/>
            </a:gradFill>
            <a:ln w="6350" cap="flat" cmpd="sng" algn="ctr">
              <a:gradFill>
                <a:gsLst>
                  <a:gs pos="0">
                    <a:srgbClr val="C7000B"/>
                  </a:gs>
                  <a:gs pos="93000">
                    <a:srgbClr val="C7000B">
                      <a:alpha val="0"/>
                    </a:srgbClr>
                  </a:gs>
                </a:gsLst>
                <a:lin ang="5400000" scaled="0"/>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98" name="组合 97"/>
          <p:cNvGrpSpPr/>
          <p:nvPr/>
        </p:nvGrpSpPr>
        <p:grpSpPr>
          <a:xfrm>
            <a:off x="1411871" y="4346437"/>
            <a:ext cx="5604441" cy="643132"/>
            <a:chOff x="2609818" y="4151309"/>
            <a:chExt cx="7134142" cy="861341"/>
          </a:xfrm>
        </p:grpSpPr>
        <p:sp>
          <p:nvSpPr>
            <p:cNvPr id="99" name="椭圆 98"/>
            <p:cNvSpPr/>
            <p:nvPr/>
          </p:nvSpPr>
          <p:spPr>
            <a:xfrm flipV="1">
              <a:off x="2609818" y="4151309"/>
              <a:ext cx="7133003" cy="828849"/>
            </a:xfrm>
            <a:prstGeom prst="ellipse">
              <a:avLst/>
            </a:prstGeom>
            <a:gradFill flip="none" rotWithShape="1">
              <a:gsLst>
                <a:gs pos="100000">
                  <a:srgbClr val="666666">
                    <a:lumMod val="20000"/>
                    <a:lumOff val="80000"/>
                    <a:alpha val="20000"/>
                  </a:srgbClr>
                </a:gs>
                <a:gs pos="65000">
                  <a:srgbClr val="666666">
                    <a:lumMod val="20000"/>
                    <a:lumOff val="80000"/>
                    <a:alpha val="0"/>
                  </a:srgbClr>
                </a:gs>
              </a:gsLst>
              <a:path path="circle">
                <a:fillToRect l="50000" t="50000" r="50000" b="50000"/>
              </a:path>
              <a:tileRect/>
            </a:gradFill>
            <a:ln w="3175" cap="flat" cmpd="sng" algn="ctr">
              <a:gradFill>
                <a:gsLst>
                  <a:gs pos="0">
                    <a:srgbClr val="666666">
                      <a:lumMod val="20000"/>
                      <a:lumOff val="80000"/>
                    </a:srgbClr>
                  </a:gs>
                  <a:gs pos="100000">
                    <a:srgbClr val="FFFFFF">
                      <a:alpha val="0"/>
                    </a:srgbClr>
                  </a:gs>
                </a:gsLst>
                <a:lin ang="5400000" scaled="1"/>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0" name="椭圆 99"/>
            <p:cNvSpPr/>
            <p:nvPr/>
          </p:nvSpPr>
          <p:spPr>
            <a:xfrm flipV="1">
              <a:off x="2610957" y="4183801"/>
              <a:ext cx="7133003" cy="828849"/>
            </a:xfrm>
            <a:prstGeom prst="ellipse">
              <a:avLst/>
            </a:prstGeom>
            <a:gradFill flip="none" rotWithShape="1">
              <a:gsLst>
                <a:gs pos="0">
                  <a:srgbClr val="666666">
                    <a:lumMod val="40000"/>
                    <a:lumOff val="60000"/>
                    <a:alpha val="40000"/>
                  </a:srgbClr>
                </a:gs>
                <a:gs pos="15000">
                  <a:srgbClr val="FFFFFF">
                    <a:alpha val="0"/>
                  </a:srgbClr>
                </a:gs>
              </a:gsLst>
              <a:lin ang="5400000" scaled="1"/>
              <a:tileRect/>
            </a:gradFill>
            <a:ln w="3175" cap="flat" cmpd="sng" algn="ctr">
              <a:gradFill flip="none" rotWithShape="1">
                <a:gsLst>
                  <a:gs pos="0">
                    <a:srgbClr val="666666">
                      <a:lumMod val="60000"/>
                      <a:lumOff val="40000"/>
                    </a:srgbClr>
                  </a:gs>
                  <a:gs pos="100000">
                    <a:srgbClr val="FFFFFF">
                      <a:alpha val="0"/>
                    </a:srgbClr>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700" b="0" i="0" u="none" strike="noStrike" kern="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01" name="矩形 100"/>
          <p:cNvSpPr/>
          <p:nvPr/>
        </p:nvSpPr>
        <p:spPr>
          <a:xfrm>
            <a:off x="2770892" y="4351063"/>
            <a:ext cx="2816826" cy="283983"/>
          </a:xfrm>
          <a:prstGeom prst="rect">
            <a:avLst/>
          </a:prstGeom>
        </p:spPr>
        <p:txBody>
          <a:bodyPr wrap="none" anchor="ctr">
            <a:noAutofit/>
          </a:bodyPr>
          <a:lstStyle/>
          <a:p>
            <a:pPr algn="ctr" defTabSz="476250" hangingPunct="0">
              <a:defRPr/>
            </a:pPr>
            <a:r>
              <a:rPr lang="en-US" altLang="zh-CN" sz="1400" b="1" kern="0" dirty="0" err="1">
                <a:solidFill>
                  <a:srgbClr val="C00000"/>
                </a:solidFill>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rPr>
              <a:t>CodeArts</a:t>
            </a:r>
            <a:r>
              <a:rPr lang="en-US" altLang="zh-CN" sz="1400" b="1" kern="0" dirty="0">
                <a:solidFill>
                  <a:srgbClr val="C00000"/>
                </a:solidFill>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rPr>
              <a:t> </a:t>
            </a:r>
            <a:r>
              <a:rPr lang="zh-CN" altLang="en-US" sz="1400" b="1" kern="0" dirty="0">
                <a:solidFill>
                  <a:srgbClr val="C00000"/>
                </a:solidFill>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rPr>
              <a:t>软件开发生产线</a:t>
            </a:r>
            <a:endParaRPr lang="zh-CN" altLang="en-US" sz="1400" b="1" kern="0" dirty="0">
              <a:solidFill>
                <a:srgbClr val="C00000"/>
              </a:solidFill>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endParaRPr>
          </a:p>
        </p:txBody>
      </p:sp>
      <p:sp>
        <p:nvSpPr>
          <p:cNvPr id="102" name="文本框 101"/>
          <p:cNvSpPr txBox="1"/>
          <p:nvPr/>
        </p:nvSpPr>
        <p:spPr>
          <a:xfrm>
            <a:off x="2229575" y="4642144"/>
            <a:ext cx="3969035" cy="184666"/>
          </a:xfrm>
          <a:prstGeom prst="rect">
            <a:avLst/>
          </a:prstGeom>
          <a:noFill/>
        </p:spPr>
        <p:txBody>
          <a:bodyPr wrap="none" lIns="0" tIns="0" rIns="0" bIns="0" rtlCol="0">
            <a:spAutoFit/>
          </a:bodyPr>
          <a:lstStyle/>
          <a:p>
            <a:pPr algn="ctr" defTabSz="913765">
              <a:defRPr/>
            </a:pP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低代码平台</a:t>
            </a:r>
            <a:r>
              <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Astro | </a:t>
            </a: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智能助手</a:t>
            </a:r>
            <a:r>
              <a:rPr kumimoji="1" lang="en-US" altLang="zh-CN" sz="1200" dirty="0" err="1">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CodeArts</a:t>
            </a:r>
            <a:r>
              <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 Snap | </a:t>
            </a: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托管运维平台</a:t>
            </a:r>
            <a:endParaRPr kumimoji="1" lang="en-US" altLang="zh-CN"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3" name="梯形 102"/>
          <p:cNvSpPr/>
          <p:nvPr/>
        </p:nvSpPr>
        <p:spPr bwMode="auto">
          <a:xfrm rot="10800000" flipV="1">
            <a:off x="394242" y="5418150"/>
            <a:ext cx="7825915" cy="821416"/>
          </a:xfrm>
          <a:prstGeom prst="trapezoid">
            <a:avLst>
              <a:gd name="adj" fmla="val 757"/>
            </a:avLst>
          </a:prstGeom>
          <a:gradFill>
            <a:gsLst>
              <a:gs pos="0">
                <a:srgbClr val="FFFFFF">
                  <a:lumMod val="95000"/>
                  <a:alpha val="88000"/>
                </a:srgbClr>
              </a:gs>
              <a:gs pos="100000">
                <a:srgbClr val="FFFFFF">
                  <a:alpha val="0"/>
                </a:srgbClr>
              </a:gs>
            </a:gsLst>
            <a:lin ang="5400000" scaled="0"/>
          </a:gradFill>
          <a:ln w="3175">
            <a:solidFill>
              <a:srgbClr val="1D1D1A">
                <a:lumMod val="50000"/>
                <a:lumOff val="50000"/>
                <a:alpha val="0"/>
              </a:srgbClr>
            </a:solidFill>
            <a:miter lim="800000"/>
          </a:ln>
        </p:spPr>
        <p:txBody>
          <a:bodyPr/>
          <a:lstStyle/>
          <a:p>
            <a:pPr defTabSz="914400">
              <a:defRPr/>
            </a:pPr>
            <a:endParaRPr lang="zh-CN" altLang="en-US" sz="1100" kern="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4" name="矩形 103"/>
          <p:cNvSpPr/>
          <p:nvPr/>
        </p:nvSpPr>
        <p:spPr>
          <a:xfrm>
            <a:off x="927110" y="5526814"/>
            <a:ext cx="1886097" cy="677108"/>
          </a:xfrm>
          <a:prstGeom prst="rect">
            <a:avLst/>
          </a:prstGeom>
        </p:spPr>
        <p:txBody>
          <a:bodyPr wrap="square">
            <a:spAutoFit/>
          </a:bodyPr>
          <a:lstStyle/>
          <a:p>
            <a:pPr algn="ctr"/>
            <a:r>
              <a:rPr kumimoji="1" lang="zh-CN" altLang="en-US" sz="14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研发效率低</a:t>
            </a:r>
            <a:endParaRPr kumimoji="1" lang="en-US" altLang="zh-CN" sz="14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审核、中转节点多，耗时长、效率低</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5" name="矩形 104"/>
          <p:cNvSpPr/>
          <p:nvPr/>
        </p:nvSpPr>
        <p:spPr>
          <a:xfrm>
            <a:off x="3221722" y="5526814"/>
            <a:ext cx="2084711" cy="677108"/>
          </a:xfrm>
          <a:prstGeom prst="rect">
            <a:avLst/>
          </a:prstGeom>
        </p:spPr>
        <p:txBody>
          <a:bodyPr wrap="square">
            <a:spAutoFit/>
          </a:bodyPr>
          <a:lstStyle/>
          <a:p>
            <a:pPr algn="ctr"/>
            <a:r>
              <a:rPr kumimoji="1" lang="zh-CN" altLang="en-US" sz="14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项目管理协作弱</a:t>
            </a:r>
            <a:endParaRPr kumimoji="1" lang="en-US" altLang="zh-CN" sz="14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需求协同受限，需求管理模型无法自定义</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6" name="矩形 105"/>
          <p:cNvSpPr/>
          <p:nvPr/>
        </p:nvSpPr>
        <p:spPr>
          <a:xfrm>
            <a:off x="5714947" y="5526814"/>
            <a:ext cx="2028648" cy="677108"/>
          </a:xfrm>
          <a:prstGeom prst="rect">
            <a:avLst/>
          </a:prstGeom>
        </p:spPr>
        <p:txBody>
          <a:bodyPr wrap="square">
            <a:spAutoFit/>
          </a:bodyPr>
          <a:lstStyle/>
          <a:p>
            <a:pPr algn="ctr"/>
            <a:r>
              <a:rPr kumimoji="1" lang="zh-CN" altLang="en-US" sz="14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质量管理效能低</a:t>
            </a:r>
            <a:endParaRPr kumimoji="1" lang="en-US" altLang="zh-CN" sz="1400" b="1"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a:p>
            <a:pPr algn="ctr"/>
            <a:r>
              <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自动化测试率低，代码检查等质量门禁能力弱</a:t>
            </a:r>
            <a:endParaRPr kumimoji="1" lang="zh-CN" altLang="en-US" sz="12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108" name="直接连接符 107"/>
          <p:cNvCxnSpPr/>
          <p:nvPr/>
        </p:nvCxnSpPr>
        <p:spPr>
          <a:xfrm flipH="1">
            <a:off x="8664333" y="2074202"/>
            <a:ext cx="3001904" cy="0"/>
          </a:xfrm>
          <a:prstGeom prst="line">
            <a:avLst/>
          </a:prstGeom>
          <a:noFill/>
          <a:ln w="6350" cap="flat" cmpd="sng" algn="ctr">
            <a:solidFill>
              <a:srgbClr val="666666">
                <a:lumMod val="20000"/>
                <a:lumOff val="80000"/>
              </a:srgbClr>
            </a:solidFill>
            <a:prstDash val="solid"/>
            <a:miter lim="800000"/>
          </a:ln>
          <a:effectLst/>
        </p:spPr>
      </p:cxnSp>
      <p:grpSp>
        <p:nvGrpSpPr>
          <p:cNvPr id="109" name="组合 108"/>
          <p:cNvGrpSpPr/>
          <p:nvPr/>
        </p:nvGrpSpPr>
        <p:grpSpPr>
          <a:xfrm>
            <a:off x="421510" y="1377411"/>
            <a:ext cx="2496714" cy="1151665"/>
            <a:chOff x="1397294" y="1411122"/>
            <a:chExt cx="2496714" cy="1151665"/>
          </a:xfrm>
        </p:grpSpPr>
        <p:sp>
          <p:nvSpPr>
            <p:cNvPr id="110" name="矩形 109"/>
            <p:cNvSpPr/>
            <p:nvPr/>
          </p:nvSpPr>
          <p:spPr>
            <a:xfrm>
              <a:off x="2033165" y="1411122"/>
              <a:ext cx="1190847" cy="218858"/>
            </a:xfrm>
            <a:prstGeom prst="rect">
              <a:avLst/>
            </a:prstGeom>
            <a:gradFill flip="none" rotWithShape="1">
              <a:gsLst>
                <a:gs pos="100000">
                  <a:sysClr val="window" lastClr="FFFFFF">
                    <a:alpha val="15000"/>
                  </a:sysClr>
                </a:gs>
                <a:gs pos="60000">
                  <a:sysClr val="window" lastClr="FFFFFF">
                    <a:alpha val="0"/>
                  </a:sysClr>
                </a:gs>
              </a:gsLst>
              <a:path path="shape">
                <a:fillToRect l="50000" t="50000" r="50000" b="50000"/>
              </a:path>
              <a:tileRect/>
            </a:gradFill>
            <a:ln w="9525">
              <a:solidFill>
                <a:sysClr val="window" lastClr="FFFFFF">
                  <a:alpha val="20000"/>
                </a:sysClr>
              </a:solidFill>
              <a:miter lim="400000"/>
            </a:ln>
          </p:spPr>
          <p:txBody>
            <a:bodyPr lIns="0" tIns="0" rIns="0" bIns="0" anchor="ctr"/>
            <a:lstStyle/>
            <a:p>
              <a:pPr algn="ctr" defTabSz="416560" hangingPunct="0">
                <a:defRPr/>
              </a:pPr>
              <a:r>
                <a:rPr lang="zh-CN" altLang="en-US" sz="1600" b="1"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智能研发</a:t>
              </a:r>
              <a:endParaRPr lang="zh-CN" altLang="en-US" sz="1600" b="1"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1" name="矩形 110"/>
            <p:cNvSpPr/>
            <p:nvPr/>
          </p:nvSpPr>
          <p:spPr>
            <a:xfrm>
              <a:off x="1397294" y="1750257"/>
              <a:ext cx="2496714" cy="812530"/>
            </a:xfrm>
            <a:prstGeom prst="rect">
              <a:avLst/>
            </a:prstGeom>
          </p:spPr>
          <p:txBody>
            <a:bodyPr wrap="square">
              <a:spAutoFit/>
            </a:bodyPr>
            <a:lstStyle/>
            <a:p>
              <a:pPr defTabSz="914400" fontAlgn="ctr">
                <a:lnSpc>
                  <a:spcPct val="130000"/>
                </a:lnSpc>
                <a:defRPr/>
              </a:pPr>
              <a:r>
                <a:rPr lang="zh-CN" altLang="en-US" sz="12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代码生成、代码解释</a:t>
              </a:r>
              <a:r>
                <a:rPr lang="zh-CN" altLang="en-US" sz="1200" kern="0" dirty="0">
                  <a:solidFill>
                    <a:prstClr val="black">
                      <a:lumMod val="75000"/>
                      <a:lumOff val="25000"/>
                    </a:prstClr>
                  </a:solidFill>
                  <a:latin typeface="Huawei Sans" panose="020C0503030203020204" pitchFamily="34" charset="0"/>
                  <a:ea typeface="方正兰亭黑简体" panose="02000000000000000000" pitchFamily="2" charset="-122"/>
                  <a:sym typeface="Huawei Sans" panose="020C0503030203020204" pitchFamily="34" charset="0"/>
                </a:rPr>
                <a:t>等</a:t>
              </a:r>
              <a:r>
                <a:rPr lang="en-US" altLang="zh-CN" sz="1200" kern="0" dirty="0">
                  <a:solidFill>
                    <a:prstClr val="black">
                      <a:lumMod val="75000"/>
                      <a:lumOff val="25000"/>
                    </a:prstClr>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1200" kern="0" dirty="0">
                  <a:solidFill>
                    <a:prstClr val="black">
                      <a:lumMod val="75000"/>
                      <a:lumOff val="25000"/>
                    </a:prstClr>
                  </a:solidFill>
                  <a:latin typeface="Huawei Sans" panose="020C0503030203020204" pitchFamily="34" charset="0"/>
                  <a:ea typeface="方正兰亭黑简体" panose="02000000000000000000" pitchFamily="2" charset="-122"/>
                  <a:sym typeface="Huawei Sans" panose="020C0503030203020204" pitchFamily="34" charset="0"/>
                </a:rPr>
                <a:t>功能，代码产出量提升</a:t>
              </a:r>
              <a:r>
                <a:rPr lang="en-US" altLang="zh-CN" sz="12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50%</a:t>
              </a:r>
              <a:r>
                <a:rPr lang="zh-CN" altLang="en-US" sz="1200" kern="0" dirty="0">
                  <a:solidFill>
                    <a:prstClr val="black">
                      <a:lumMod val="75000"/>
                      <a:lumOff val="25000"/>
                    </a:prstClr>
                  </a:solidFill>
                  <a:latin typeface="Huawei Sans" panose="020C0503030203020204" pitchFamily="34" charset="0"/>
                  <a:ea typeface="方正兰亭黑简体" panose="02000000000000000000" pitchFamily="2" charset="-122"/>
                  <a:sym typeface="Huawei Sans" panose="020C0503030203020204" pitchFamily="34" charset="0"/>
                </a:rPr>
                <a:t>，研发综合效能提升</a:t>
              </a:r>
              <a:r>
                <a:rPr lang="en-US" altLang="zh-CN" sz="12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30%</a:t>
              </a:r>
              <a:r>
                <a:rPr lang="zh-CN" altLang="en-US" sz="1200" kern="0" dirty="0">
                  <a:solidFill>
                    <a:prstClr val="black">
                      <a:lumMod val="75000"/>
                      <a:lumOff val="25000"/>
                    </a:prstClr>
                  </a:solidFill>
                  <a:latin typeface="Huawei Sans" panose="020C0503030203020204" pitchFamily="34" charset="0"/>
                  <a:ea typeface="方正兰亭黑简体" panose="02000000000000000000" pitchFamily="2" charset="-122"/>
                  <a:sym typeface="Huawei Sans" panose="020C0503030203020204" pitchFamily="34" charset="0"/>
                </a:rPr>
                <a:t>以上</a:t>
              </a:r>
              <a:endParaRPr lang="en-US" sz="1200" kern="0" dirty="0">
                <a:solidFill>
                  <a:prstClr val="black">
                    <a:lumMod val="75000"/>
                    <a:lumOff val="25000"/>
                  </a:prst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12" name="组合 111"/>
            <p:cNvGrpSpPr/>
            <p:nvPr/>
          </p:nvGrpSpPr>
          <p:grpSpPr>
            <a:xfrm>
              <a:off x="1501644" y="1606693"/>
              <a:ext cx="2253889" cy="149092"/>
              <a:chOff x="1023007" y="4906119"/>
              <a:chExt cx="2138172" cy="60693"/>
            </a:xfrm>
          </p:grpSpPr>
          <p:sp>
            <p:nvSpPr>
              <p:cNvPr id="113" name="形状"/>
              <p:cNvSpPr/>
              <p:nvPr/>
            </p:nvSpPr>
            <p:spPr>
              <a:xfrm>
                <a:off x="1023007" y="4906119"/>
                <a:ext cx="2138172" cy="60693"/>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algn="ctr" defTabSz="1217930" hangingPunct="0">
                  <a:defRPr sz="1400">
                    <a:solidFill>
                      <a:srgbClr val="5E5E5E"/>
                    </a:solidFill>
                  </a:defRPr>
                </a:pPr>
                <a:endParaRPr sz="1000" kern="0">
                  <a:solidFill>
                    <a:srgbClr val="221815"/>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114" name="直接连接符 113"/>
              <p:cNvCxnSpPr/>
              <p:nvPr/>
            </p:nvCxnSpPr>
            <p:spPr>
              <a:xfrm>
                <a:off x="1023007" y="4965172"/>
                <a:ext cx="2138172" cy="0"/>
              </a:xfrm>
              <a:prstGeom prst="line">
                <a:avLst/>
              </a:prstGeom>
              <a:noFill/>
              <a:ln w="12700" cap="flat">
                <a:solidFill>
                  <a:srgbClr val="C7000B"/>
                </a:solidFill>
                <a:prstDash val="solid"/>
                <a:miter lim="800000"/>
              </a:ln>
              <a:effectLst/>
              <a:sp3d/>
            </p:spPr>
          </p:cxnSp>
        </p:grpSp>
      </p:grpSp>
      <p:grpSp>
        <p:nvGrpSpPr>
          <p:cNvPr id="115" name="组合 114"/>
          <p:cNvGrpSpPr/>
          <p:nvPr/>
        </p:nvGrpSpPr>
        <p:grpSpPr>
          <a:xfrm>
            <a:off x="2948863" y="1394694"/>
            <a:ext cx="2647901" cy="1407236"/>
            <a:chOff x="3704643" y="1405983"/>
            <a:chExt cx="2647901" cy="1407236"/>
          </a:xfrm>
        </p:grpSpPr>
        <p:sp>
          <p:nvSpPr>
            <p:cNvPr id="116" name="矩形 115"/>
            <p:cNvSpPr/>
            <p:nvPr/>
          </p:nvSpPr>
          <p:spPr>
            <a:xfrm>
              <a:off x="4429053" y="1405983"/>
              <a:ext cx="1139789" cy="253346"/>
            </a:xfrm>
            <a:prstGeom prst="rect">
              <a:avLst/>
            </a:prstGeom>
            <a:gradFill flip="none" rotWithShape="1">
              <a:gsLst>
                <a:gs pos="100000">
                  <a:sysClr val="window" lastClr="FFFFFF">
                    <a:alpha val="15000"/>
                  </a:sysClr>
                </a:gs>
                <a:gs pos="60000">
                  <a:sysClr val="window" lastClr="FFFFFF">
                    <a:alpha val="0"/>
                  </a:sysClr>
                </a:gs>
              </a:gsLst>
              <a:path path="shape">
                <a:fillToRect l="50000" t="50000" r="50000" b="50000"/>
              </a:path>
              <a:tileRect/>
            </a:gradFill>
            <a:ln w="9525">
              <a:solidFill>
                <a:sysClr val="window" lastClr="FFFFFF">
                  <a:alpha val="20000"/>
                </a:sysClr>
              </a:solidFill>
              <a:miter lim="400000"/>
            </a:ln>
          </p:spPr>
          <p:txBody>
            <a:bodyPr lIns="0" tIns="0" rIns="0" bIns="0" anchor="ctr"/>
            <a:lstStyle/>
            <a:p>
              <a:pPr algn="ctr" defTabSz="416560" hangingPunct="0">
                <a:defRPr/>
              </a:pPr>
              <a:r>
                <a:rPr lang="zh-CN" altLang="en-US" sz="1600" b="1"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极速开发</a:t>
              </a:r>
              <a:endParaRPr lang="zh-CN" altLang="en-US" sz="1600" b="1"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17" name="矩形 116"/>
            <p:cNvSpPr/>
            <p:nvPr/>
          </p:nvSpPr>
          <p:spPr>
            <a:xfrm>
              <a:off x="3704643" y="1760623"/>
              <a:ext cx="2647901" cy="1052596"/>
            </a:xfrm>
            <a:prstGeom prst="rect">
              <a:avLst/>
            </a:prstGeom>
          </p:spPr>
          <p:txBody>
            <a:bodyPr wrap="square">
              <a:spAutoFit/>
            </a:bodyPr>
            <a:lstStyle/>
            <a:p>
              <a:pPr marL="84455" indent="-84455" defTabSz="914400" fontAlgn="ctr">
                <a:lnSpc>
                  <a:spcPct val="130000"/>
                </a:lnSpc>
                <a:buFont typeface="Arial" panose="020B0604020202020204" pitchFamily="34" charset="0"/>
                <a:buChar char="•"/>
                <a:defRPr/>
              </a:pPr>
              <a:r>
                <a:rPr lang="zh-CN" altLang="en-US" sz="12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分布式编译</a:t>
              </a:r>
              <a:r>
                <a:rPr lang="zh-CN" altLang="en-US" sz="1200" kern="0" dirty="0">
                  <a:solidFill>
                    <a:prstClr val="black">
                      <a:lumMod val="75000"/>
                      <a:lumOff val="25000"/>
                    </a:prstClr>
                  </a:solidFill>
                  <a:latin typeface="Huawei Sans" panose="020C0503030203020204" pitchFamily="34" charset="0"/>
                  <a:ea typeface="方正兰亭黑简体" panose="02000000000000000000" pitchFamily="2" charset="-122"/>
                  <a:sym typeface="Huawei Sans" panose="020C0503030203020204" pitchFamily="34" charset="0"/>
                </a:rPr>
                <a:t>全球领先，</a:t>
              </a:r>
              <a:r>
                <a:rPr lang="zh-CN" altLang="en-US" sz="12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亿行代码</a:t>
              </a:r>
              <a:r>
                <a:rPr lang="en-US" altLang="zh-CN" sz="12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a:t>
              </a:r>
              <a:r>
                <a:rPr lang="zh-CN" altLang="en-US" sz="12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小时</a:t>
              </a:r>
              <a:r>
                <a:rPr lang="zh-CN" altLang="en-US" sz="1200" kern="0" dirty="0">
                  <a:solidFill>
                    <a:prstClr val="black">
                      <a:lumMod val="75000"/>
                      <a:lumOff val="25000"/>
                    </a:prstClr>
                  </a:solidFill>
                  <a:latin typeface="Huawei Sans" panose="020C0503030203020204" pitchFamily="34" charset="0"/>
                  <a:ea typeface="方正兰亭黑简体" panose="02000000000000000000" pitchFamily="2" charset="-122"/>
                  <a:sym typeface="Huawei Sans" panose="020C0503030203020204" pitchFamily="34" charset="0"/>
                </a:rPr>
                <a:t>完成；</a:t>
              </a:r>
              <a:endParaRPr lang="en-US" altLang="zh-CN" sz="1200" kern="0" dirty="0">
                <a:solidFill>
                  <a:prstClr val="black">
                    <a:lumMod val="75000"/>
                    <a:lumOff val="25000"/>
                  </a:prstClr>
                </a:solidFill>
                <a:latin typeface="Huawei Sans" panose="020C0503030203020204" pitchFamily="34" charset="0"/>
                <a:ea typeface="方正兰亭黑简体" panose="02000000000000000000" pitchFamily="2" charset="-122"/>
                <a:sym typeface="Huawei Sans" panose="020C0503030203020204" pitchFamily="34" charset="0"/>
              </a:endParaRPr>
            </a:p>
            <a:p>
              <a:pPr marL="84455" indent="-84455" defTabSz="914400" fontAlgn="ctr">
                <a:lnSpc>
                  <a:spcPct val="130000"/>
                </a:lnSpc>
                <a:buFont typeface="Arial" panose="020B0604020202020204" pitchFamily="34" charset="0"/>
                <a:buChar char="•"/>
                <a:defRPr/>
              </a:pPr>
              <a:r>
                <a:rPr lang="zh-CN" altLang="en-US" sz="12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千万级高并发</a:t>
              </a:r>
              <a:r>
                <a:rPr lang="zh-CN" altLang="en-US" sz="1200" kern="0" dirty="0">
                  <a:solidFill>
                    <a:prstClr val="black">
                      <a:lumMod val="75000"/>
                      <a:lumOff val="25000"/>
                    </a:prstClr>
                  </a:solidFill>
                  <a:latin typeface="Huawei Sans" panose="020C0503030203020204" pitchFamily="34" charset="0"/>
                  <a:ea typeface="方正兰亭黑简体" panose="02000000000000000000" pitchFamily="2" charset="-122"/>
                  <a:sym typeface="Huawei Sans" panose="020C0503030203020204" pitchFamily="34" charset="0"/>
                </a:rPr>
                <a:t>能力，测试周期由</a:t>
              </a:r>
              <a:r>
                <a:rPr lang="zh-CN" altLang="en-US" sz="12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周到天</a:t>
              </a:r>
              <a:endParaRPr lang="en-US" altLang="zh-CN" sz="1200" kern="0" dirty="0">
                <a:solidFill>
                  <a:prstClr val="black">
                    <a:lumMod val="75000"/>
                    <a:lumOff val="25000"/>
                  </a:prst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18" name="组合 117"/>
            <p:cNvGrpSpPr/>
            <p:nvPr/>
          </p:nvGrpSpPr>
          <p:grpSpPr>
            <a:xfrm>
              <a:off x="3872003" y="1600039"/>
              <a:ext cx="2253889" cy="149092"/>
              <a:chOff x="1023007" y="4906119"/>
              <a:chExt cx="2138172" cy="60693"/>
            </a:xfrm>
          </p:grpSpPr>
          <p:sp>
            <p:nvSpPr>
              <p:cNvPr id="119" name="形状"/>
              <p:cNvSpPr/>
              <p:nvPr/>
            </p:nvSpPr>
            <p:spPr>
              <a:xfrm>
                <a:off x="1023007" y="4906119"/>
                <a:ext cx="2138172" cy="60693"/>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algn="ctr" defTabSz="1217930" hangingPunct="0">
                  <a:defRPr sz="1400">
                    <a:solidFill>
                      <a:srgbClr val="5E5E5E"/>
                    </a:solidFill>
                  </a:defRPr>
                </a:pPr>
                <a:endParaRPr sz="1000" kern="0">
                  <a:solidFill>
                    <a:srgbClr val="221815"/>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120" name="直接连接符 119"/>
              <p:cNvCxnSpPr/>
              <p:nvPr/>
            </p:nvCxnSpPr>
            <p:spPr>
              <a:xfrm>
                <a:off x="1023007" y="4965172"/>
                <a:ext cx="2138172" cy="0"/>
              </a:xfrm>
              <a:prstGeom prst="line">
                <a:avLst/>
              </a:prstGeom>
              <a:noFill/>
              <a:ln w="12700" cap="flat">
                <a:solidFill>
                  <a:srgbClr val="C7000B"/>
                </a:solidFill>
                <a:prstDash val="solid"/>
                <a:miter lim="800000"/>
              </a:ln>
              <a:effectLst/>
              <a:sp3d/>
            </p:spPr>
          </p:cxnSp>
        </p:grpSp>
      </p:grpSp>
      <p:grpSp>
        <p:nvGrpSpPr>
          <p:cNvPr id="121" name="组合 120"/>
          <p:cNvGrpSpPr/>
          <p:nvPr/>
        </p:nvGrpSpPr>
        <p:grpSpPr>
          <a:xfrm>
            <a:off x="5613548" y="1441254"/>
            <a:ext cx="2787836" cy="1371344"/>
            <a:chOff x="6002318" y="1441875"/>
            <a:chExt cx="2787836" cy="1371344"/>
          </a:xfrm>
        </p:grpSpPr>
        <p:sp>
          <p:nvSpPr>
            <p:cNvPr id="122" name="矩形 121"/>
            <p:cNvSpPr/>
            <p:nvPr/>
          </p:nvSpPr>
          <p:spPr>
            <a:xfrm>
              <a:off x="6526699" y="1441875"/>
              <a:ext cx="1660831" cy="201785"/>
            </a:xfrm>
            <a:prstGeom prst="rect">
              <a:avLst/>
            </a:prstGeom>
            <a:gradFill flip="none" rotWithShape="1">
              <a:gsLst>
                <a:gs pos="100000">
                  <a:sysClr val="window" lastClr="FFFFFF">
                    <a:alpha val="15000"/>
                  </a:sysClr>
                </a:gs>
                <a:gs pos="60000">
                  <a:sysClr val="window" lastClr="FFFFFF">
                    <a:alpha val="0"/>
                  </a:sysClr>
                </a:gs>
              </a:gsLst>
              <a:path path="shape">
                <a:fillToRect l="50000" t="50000" r="50000" b="50000"/>
              </a:path>
              <a:tileRect/>
            </a:gradFill>
            <a:ln w="9525">
              <a:solidFill>
                <a:sysClr val="window" lastClr="FFFFFF">
                  <a:alpha val="20000"/>
                </a:sysClr>
              </a:solidFill>
              <a:miter lim="400000"/>
            </a:ln>
          </p:spPr>
          <p:txBody>
            <a:bodyPr lIns="0" tIns="0" rIns="0" bIns="0" anchor="ctr"/>
            <a:lstStyle/>
            <a:p>
              <a:pPr algn="ctr" defTabSz="416560" hangingPunct="0">
                <a:defRPr/>
              </a:pPr>
              <a:r>
                <a:rPr lang="zh-CN" altLang="en-US" sz="1600" b="1"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软件供应链安全</a:t>
              </a:r>
              <a:endParaRPr lang="zh-CN" altLang="en-US" sz="1600" b="1"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23" name="矩形 122"/>
            <p:cNvSpPr/>
            <p:nvPr/>
          </p:nvSpPr>
          <p:spPr>
            <a:xfrm>
              <a:off x="6002318" y="1760623"/>
              <a:ext cx="2787836" cy="1052596"/>
            </a:xfrm>
            <a:prstGeom prst="rect">
              <a:avLst/>
            </a:prstGeom>
          </p:spPr>
          <p:txBody>
            <a:bodyPr wrap="square">
              <a:spAutoFit/>
            </a:bodyPr>
            <a:lstStyle/>
            <a:p>
              <a:pPr marL="84455" indent="-84455" defTabSz="914400" fontAlgn="ctr">
                <a:lnSpc>
                  <a:spcPct val="130000"/>
                </a:lnSpc>
                <a:buFont typeface="Arial" panose="020B0604020202020204" pitchFamily="34" charset="0"/>
                <a:buChar char="•"/>
                <a:defRPr/>
              </a:pPr>
              <a:r>
                <a:rPr lang="en-US" altLang="zh-CN" sz="12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7000+</a:t>
              </a:r>
              <a:r>
                <a:rPr lang="zh-CN" altLang="en-US" sz="1200" kern="0" dirty="0">
                  <a:solidFill>
                    <a:prstClr val="black">
                      <a:lumMod val="75000"/>
                      <a:lumOff val="25000"/>
                    </a:prstClr>
                  </a:solidFill>
                  <a:latin typeface="Huawei Sans" panose="020C0503030203020204" pitchFamily="34" charset="0"/>
                  <a:ea typeface="方正兰亭黑简体" panose="02000000000000000000" pitchFamily="2" charset="-122"/>
                  <a:sym typeface="Huawei Sans" panose="020C0503030203020204" pitchFamily="34" charset="0"/>
                </a:rPr>
                <a:t>代码检查规则，</a:t>
              </a:r>
              <a:r>
                <a:rPr lang="en-US" altLang="zh-CN" sz="12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11000+</a:t>
              </a:r>
              <a:r>
                <a:rPr lang="zh-CN" altLang="en-US" sz="1200" kern="0" dirty="0">
                  <a:solidFill>
                    <a:prstClr val="black">
                      <a:lumMod val="75000"/>
                      <a:lumOff val="25000"/>
                    </a:prstClr>
                  </a:solidFill>
                  <a:latin typeface="Huawei Sans" panose="020C0503030203020204" pitchFamily="34" charset="0"/>
                  <a:ea typeface="方正兰亭黑简体" panose="02000000000000000000" pitchFamily="2" charset="-122"/>
                  <a:sym typeface="Huawei Sans" panose="020C0503030203020204" pitchFamily="34" charset="0"/>
                </a:rPr>
                <a:t>代码安全场景</a:t>
              </a:r>
              <a:r>
                <a:rPr lang="en-US" altLang="zh-CN" sz="1200" kern="0" dirty="0">
                  <a:solidFill>
                    <a:prstClr val="black">
                      <a:lumMod val="75000"/>
                      <a:lumOff val="25000"/>
                    </a:prstClr>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kern="0" dirty="0">
                <a:solidFill>
                  <a:prstClr val="black">
                    <a:lumMod val="75000"/>
                    <a:lumOff val="25000"/>
                  </a:prstClr>
                </a:solidFill>
                <a:latin typeface="Huawei Sans" panose="020C0503030203020204" pitchFamily="34" charset="0"/>
                <a:ea typeface="方正兰亭黑简体" panose="02000000000000000000" pitchFamily="2" charset="-122"/>
                <a:sym typeface="Huawei Sans" panose="020C0503030203020204" pitchFamily="34" charset="0"/>
              </a:endParaRPr>
            </a:p>
            <a:p>
              <a:pPr marL="84455" indent="-84455" defTabSz="914400" fontAlgn="ctr">
                <a:lnSpc>
                  <a:spcPct val="130000"/>
                </a:lnSpc>
                <a:buFont typeface="Arial" panose="020B0604020202020204" pitchFamily="34" charset="0"/>
                <a:buChar char="•"/>
                <a:defRPr/>
              </a:pPr>
              <a:r>
                <a:rPr lang="zh-CN" altLang="en-US" sz="1200" kern="0" dirty="0">
                  <a:solidFill>
                    <a:prstClr val="black">
                      <a:lumMod val="75000"/>
                      <a:lumOff val="25000"/>
                    </a:prstClr>
                  </a:solidFill>
                  <a:latin typeface="Huawei Sans" panose="020C0503030203020204" pitchFamily="34" charset="0"/>
                  <a:ea typeface="方正兰亭黑简体" panose="02000000000000000000" pitchFamily="2" charset="-122"/>
                  <a:sym typeface="Huawei Sans" panose="020C0503030203020204" pitchFamily="34" charset="0"/>
                </a:rPr>
                <a:t>覆盖</a:t>
              </a:r>
              <a:r>
                <a:rPr lang="en-US" altLang="zh-CN" sz="12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400</a:t>
              </a:r>
              <a:r>
                <a:rPr lang="zh-CN" altLang="en-US" sz="12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万</a:t>
              </a:r>
              <a:r>
                <a:rPr lang="zh-CN" altLang="en-US" sz="1200" kern="0" dirty="0">
                  <a:solidFill>
                    <a:prstClr val="black">
                      <a:lumMod val="75000"/>
                      <a:lumOff val="25000"/>
                    </a:prstClr>
                  </a:solidFill>
                  <a:latin typeface="Huawei Sans" panose="020C0503030203020204" pitchFamily="34" charset="0"/>
                  <a:ea typeface="方正兰亭黑简体" panose="02000000000000000000" pitchFamily="2" charset="-122"/>
                  <a:sym typeface="Huawei Sans" panose="020C0503030203020204" pitchFamily="34" charset="0"/>
                </a:rPr>
                <a:t>开源组件版本，</a:t>
              </a:r>
              <a:r>
                <a:rPr lang="zh-CN" altLang="en-US" sz="12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分钟级</a:t>
              </a:r>
              <a:r>
                <a:rPr lang="zh-CN" altLang="en-US" sz="1200" kern="0" dirty="0">
                  <a:solidFill>
                    <a:prstClr val="black">
                      <a:lumMod val="75000"/>
                      <a:lumOff val="25000"/>
                    </a:prstClr>
                  </a:solidFill>
                  <a:latin typeface="Huawei Sans" panose="020C0503030203020204" pitchFamily="34" charset="0"/>
                  <a:ea typeface="方正兰亭黑简体" panose="02000000000000000000" pitchFamily="2" charset="-122"/>
                  <a:sym typeface="Huawei Sans" panose="020C0503030203020204" pitchFamily="34" charset="0"/>
                </a:rPr>
                <a:t>漏洞感知</a:t>
              </a:r>
              <a:endParaRPr lang="zh-CN" altLang="en-US" sz="12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24" name="组合 123"/>
            <p:cNvGrpSpPr/>
            <p:nvPr/>
          </p:nvGrpSpPr>
          <p:grpSpPr>
            <a:xfrm>
              <a:off x="6230170" y="1598693"/>
              <a:ext cx="2253889" cy="149092"/>
              <a:chOff x="1023007" y="4906119"/>
              <a:chExt cx="2138172" cy="60693"/>
            </a:xfrm>
          </p:grpSpPr>
          <p:sp>
            <p:nvSpPr>
              <p:cNvPr id="125" name="形状"/>
              <p:cNvSpPr/>
              <p:nvPr/>
            </p:nvSpPr>
            <p:spPr>
              <a:xfrm>
                <a:off x="1023007" y="4906119"/>
                <a:ext cx="2138172" cy="60693"/>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algn="ctr" defTabSz="1217930" hangingPunct="0">
                  <a:defRPr sz="1400">
                    <a:solidFill>
                      <a:srgbClr val="5E5E5E"/>
                    </a:solidFill>
                  </a:defRPr>
                </a:pPr>
                <a:endParaRPr sz="1000" kern="0">
                  <a:solidFill>
                    <a:srgbClr val="221815"/>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126" name="直接连接符 125"/>
              <p:cNvCxnSpPr/>
              <p:nvPr/>
            </p:nvCxnSpPr>
            <p:spPr>
              <a:xfrm>
                <a:off x="1023007" y="4965172"/>
                <a:ext cx="2138172" cy="0"/>
              </a:xfrm>
              <a:prstGeom prst="line">
                <a:avLst/>
              </a:prstGeom>
              <a:noFill/>
              <a:ln w="12700" cap="flat">
                <a:solidFill>
                  <a:srgbClr val="C7000B"/>
                </a:solidFill>
                <a:prstDash val="solid"/>
                <a:miter lim="800000"/>
              </a:ln>
              <a:effectLst/>
              <a:sp3d/>
            </p:spPr>
          </p:cxn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分布式</a:t>
            </a:r>
            <a:r>
              <a:rPr lang="en-US" altLang="zh-CN" dirty="0" err="1">
                <a:sym typeface="Huawei Sans" panose="020C0503030203020204" pitchFamily="34" charset="0"/>
              </a:rPr>
              <a:t>QingTian</a:t>
            </a:r>
            <a:r>
              <a:rPr lang="zh-CN" altLang="en-US" dirty="0">
                <a:sym typeface="Huawei Sans" panose="020C0503030203020204" pitchFamily="34" charset="0"/>
              </a:rPr>
              <a:t>：系统性架构升级，打破单服务器硬件限制</a:t>
            </a:r>
            <a:endParaRPr lang="zh-CN" altLang="en-US" dirty="0">
              <a:sym typeface="Huawei Sans" panose="020C0503030203020204" pitchFamily="34" charset="0"/>
            </a:endParaRPr>
          </a:p>
        </p:txBody>
      </p:sp>
      <p:sp>
        <p:nvSpPr>
          <p:cNvPr id="3" name="矩形 2"/>
          <p:cNvSpPr/>
          <p:nvPr/>
        </p:nvSpPr>
        <p:spPr>
          <a:xfrm>
            <a:off x="4443561" y="1681692"/>
            <a:ext cx="7279815" cy="4513164"/>
          </a:xfrm>
          <a:prstGeom prst="rect">
            <a:avLst/>
          </a:prstGeom>
          <a:solidFill>
            <a:srgbClr val="FFFFFF">
              <a:lumMod val="95000"/>
              <a:alpha val="30000"/>
            </a:srgbClr>
          </a:solidFill>
          <a:ln w="9525" cap="flat" cmpd="sng" algn="ctr">
            <a:gradFill flip="none" rotWithShape="1">
              <a:gsLst>
                <a:gs pos="50000">
                  <a:srgbClr val="FFFFFF">
                    <a:alpha val="10000"/>
                  </a:srgbClr>
                </a:gs>
                <a:gs pos="90000">
                  <a:srgbClr val="666666">
                    <a:lumMod val="60000"/>
                    <a:lumOff val="40000"/>
                    <a:alpha val="0"/>
                  </a:srgbClr>
                </a:gs>
                <a:gs pos="10000">
                  <a:srgbClr val="666666">
                    <a:lumMod val="60000"/>
                    <a:lumOff val="40000"/>
                    <a:alpha val="0"/>
                  </a:srgbClr>
                </a:gs>
                <a:gs pos="0">
                  <a:srgbClr val="FFFFFF">
                    <a:lumMod val="85000"/>
                    <a:alpha val="80000"/>
                  </a:srgbClr>
                </a:gs>
                <a:gs pos="100000">
                  <a:srgbClr val="FFFFFF">
                    <a:lumMod val="85000"/>
                    <a:alpha val="80000"/>
                  </a:srgbClr>
                </a:gs>
              </a:gsLst>
              <a:lin ang="0" scaled="0"/>
              <a:tileRect/>
            </a:gradFill>
            <a:prstDash val="solid"/>
            <a:miter lim="800000"/>
            <a:headEnd type="none" w="med" len="med"/>
            <a:tailEnd type="none" w="med" len="med"/>
          </a:ln>
          <a:effectLst/>
        </p:spPr>
        <p:txBody>
          <a:bodyPr wrap="none" anchor="ctr" anchorCtr="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dirty="0">
              <a:ln>
                <a:noFill/>
              </a:ln>
              <a:solidFill>
                <a:srgbClr val="DDDDDD">
                  <a:lumMod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圆角矩形 104"/>
          <p:cNvSpPr/>
          <p:nvPr/>
        </p:nvSpPr>
        <p:spPr>
          <a:xfrm>
            <a:off x="922412" y="3140087"/>
            <a:ext cx="2901869" cy="1519769"/>
          </a:xfrm>
          <a:prstGeom prst="rect">
            <a:avLst/>
          </a:prstGeom>
          <a:solidFill>
            <a:srgbClr val="FFFFFF">
              <a:lumMod val="95000"/>
              <a:alpha val="30000"/>
            </a:srgbClr>
          </a:solidFill>
          <a:ln w="9525" cap="flat" cmpd="sng" algn="ctr">
            <a:gradFill flip="none" rotWithShape="1">
              <a:gsLst>
                <a:gs pos="50000">
                  <a:srgbClr val="FFFFFF">
                    <a:alpha val="10000"/>
                  </a:srgbClr>
                </a:gs>
                <a:gs pos="90000">
                  <a:srgbClr val="666666">
                    <a:lumMod val="60000"/>
                    <a:lumOff val="40000"/>
                    <a:alpha val="0"/>
                  </a:srgbClr>
                </a:gs>
                <a:gs pos="10000">
                  <a:srgbClr val="666666">
                    <a:lumMod val="60000"/>
                    <a:lumOff val="40000"/>
                    <a:alpha val="0"/>
                  </a:srgbClr>
                </a:gs>
                <a:gs pos="0">
                  <a:srgbClr val="FFFFFF">
                    <a:lumMod val="85000"/>
                    <a:alpha val="80000"/>
                  </a:srgbClr>
                </a:gs>
                <a:gs pos="100000">
                  <a:srgbClr val="FFFFFF">
                    <a:lumMod val="85000"/>
                    <a:alpha val="80000"/>
                  </a:srgbClr>
                </a:gs>
              </a:gsLst>
              <a:lin ang="0" scaled="0"/>
              <a:tileRect/>
            </a:gradFill>
            <a:prstDash val="solid"/>
            <a:miter lim="800000"/>
            <a:headEnd type="none" w="med" len="med"/>
            <a:tailEnd type="none" w="med" len="med"/>
          </a:ln>
          <a:effectLst/>
        </p:spPr>
        <p:txBody>
          <a:bodyPr wrap="none" anchor="ctr" anchorCtr="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dirty="0">
              <a:ln>
                <a:noFill/>
              </a:ln>
              <a:solidFill>
                <a:srgbClr val="DDDDDD">
                  <a:lumMod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圆角矩形 104"/>
          <p:cNvSpPr/>
          <p:nvPr/>
        </p:nvSpPr>
        <p:spPr>
          <a:xfrm>
            <a:off x="924004" y="1609923"/>
            <a:ext cx="2915613" cy="1520580"/>
          </a:xfrm>
          <a:prstGeom prst="rect">
            <a:avLst/>
          </a:prstGeom>
          <a:solidFill>
            <a:srgbClr val="FFFFFF">
              <a:lumMod val="95000"/>
              <a:alpha val="30000"/>
            </a:srgbClr>
          </a:solidFill>
          <a:ln w="9525" cap="flat" cmpd="sng" algn="ctr">
            <a:gradFill flip="none" rotWithShape="1">
              <a:gsLst>
                <a:gs pos="50000">
                  <a:srgbClr val="FFFFFF">
                    <a:alpha val="10000"/>
                  </a:srgbClr>
                </a:gs>
                <a:gs pos="90000">
                  <a:srgbClr val="666666">
                    <a:lumMod val="60000"/>
                    <a:lumOff val="40000"/>
                    <a:alpha val="0"/>
                  </a:srgbClr>
                </a:gs>
                <a:gs pos="10000">
                  <a:srgbClr val="666666">
                    <a:lumMod val="60000"/>
                    <a:lumOff val="40000"/>
                    <a:alpha val="0"/>
                  </a:srgbClr>
                </a:gs>
                <a:gs pos="0">
                  <a:srgbClr val="FFFFFF">
                    <a:lumMod val="85000"/>
                    <a:alpha val="80000"/>
                  </a:srgbClr>
                </a:gs>
                <a:gs pos="100000">
                  <a:srgbClr val="FFFFFF">
                    <a:lumMod val="85000"/>
                    <a:alpha val="80000"/>
                  </a:srgbClr>
                </a:gs>
              </a:gsLst>
              <a:lin ang="0" scaled="0"/>
              <a:tileRect/>
            </a:gradFill>
            <a:prstDash val="solid"/>
            <a:miter lim="800000"/>
            <a:headEnd type="none" w="med" len="med"/>
            <a:tailEnd type="none" w="med" len="med"/>
          </a:ln>
          <a:effectLst/>
        </p:spPr>
        <p:txBody>
          <a:bodyPr wrap="none" anchor="ctr" anchorCtr="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dirty="0">
              <a:ln>
                <a:noFill/>
              </a:ln>
              <a:solidFill>
                <a:srgbClr val="DDDDDD">
                  <a:lumMod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圆角矩形 104"/>
          <p:cNvSpPr/>
          <p:nvPr/>
        </p:nvSpPr>
        <p:spPr>
          <a:xfrm>
            <a:off x="923857" y="4675878"/>
            <a:ext cx="2915760" cy="1524850"/>
          </a:xfrm>
          <a:prstGeom prst="rect">
            <a:avLst/>
          </a:prstGeom>
          <a:solidFill>
            <a:srgbClr val="FFFFFF">
              <a:lumMod val="95000"/>
              <a:alpha val="30000"/>
            </a:srgbClr>
          </a:solidFill>
          <a:ln w="9525" cap="flat" cmpd="sng" algn="ctr">
            <a:gradFill flip="none" rotWithShape="1">
              <a:gsLst>
                <a:gs pos="50000">
                  <a:srgbClr val="FFFFFF">
                    <a:alpha val="10000"/>
                  </a:srgbClr>
                </a:gs>
                <a:gs pos="90000">
                  <a:srgbClr val="666666">
                    <a:lumMod val="60000"/>
                    <a:lumOff val="40000"/>
                    <a:alpha val="0"/>
                  </a:srgbClr>
                </a:gs>
                <a:gs pos="10000">
                  <a:srgbClr val="666666">
                    <a:lumMod val="60000"/>
                    <a:lumOff val="40000"/>
                    <a:alpha val="0"/>
                  </a:srgbClr>
                </a:gs>
                <a:gs pos="0">
                  <a:srgbClr val="FFFFFF">
                    <a:lumMod val="85000"/>
                    <a:alpha val="80000"/>
                  </a:srgbClr>
                </a:gs>
                <a:gs pos="100000">
                  <a:srgbClr val="FFFFFF">
                    <a:lumMod val="85000"/>
                    <a:alpha val="80000"/>
                  </a:srgbClr>
                </a:gs>
              </a:gsLst>
              <a:lin ang="0" scaled="0"/>
              <a:tileRect/>
            </a:gradFill>
            <a:prstDash val="solid"/>
            <a:miter lim="800000"/>
            <a:headEnd type="none" w="med" len="med"/>
            <a:tailEnd type="none" w="med" len="med"/>
          </a:ln>
          <a:effectLst/>
        </p:spPr>
        <p:txBody>
          <a:bodyPr wrap="none" anchor="ctr" anchorCtr="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dirty="0">
              <a:ln>
                <a:noFill/>
              </a:ln>
              <a:solidFill>
                <a:srgbClr val="DDDDDD">
                  <a:lumMod val="25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矩形 6"/>
          <p:cNvSpPr/>
          <p:nvPr/>
        </p:nvSpPr>
        <p:spPr>
          <a:xfrm>
            <a:off x="1065244" y="4675774"/>
            <a:ext cx="2678554" cy="1458851"/>
          </a:xfrm>
          <a:prstGeom prst="rect">
            <a:avLst/>
          </a:prstGeom>
          <a:noFill/>
          <a:ln w="3175" cap="flat" cmpd="sng" algn="ctr">
            <a:no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240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8" name="组合 7"/>
          <p:cNvGrpSpPr/>
          <p:nvPr/>
        </p:nvGrpSpPr>
        <p:grpSpPr>
          <a:xfrm>
            <a:off x="1086412" y="5128335"/>
            <a:ext cx="1793877" cy="1027623"/>
            <a:chOff x="786058" y="4096924"/>
            <a:chExt cx="3123463" cy="1787634"/>
          </a:xfrm>
        </p:grpSpPr>
        <p:sp>
          <p:nvSpPr>
            <p:cNvPr id="9" name="线条"/>
            <p:cNvSpPr/>
            <p:nvPr/>
          </p:nvSpPr>
          <p:spPr>
            <a:xfrm flipV="1">
              <a:off x="1118164" y="4105396"/>
              <a:ext cx="0" cy="1586910"/>
            </a:xfrm>
            <a:prstGeom prst="line">
              <a:avLst/>
            </a:prstGeom>
            <a:ln w="3175">
              <a:solidFill>
                <a:srgbClr val="D5D5D5">
                  <a:lumMod val="10000"/>
                </a:srgbClr>
              </a:solidFill>
              <a:miter lim="400000"/>
              <a:tailEnd type="triangle"/>
            </a:ln>
          </p:spPr>
          <p:txBody>
            <a:bodyPr lIns="13064" tIns="13064" rIns="13064" bIns="13064"/>
            <a:lstStyle/>
            <a:p>
              <a:pPr defTabSz="130810" hangingPunct="0">
                <a:defRPr>
                  <a:solidFill>
                    <a:srgbClr val="000000"/>
                  </a:solidFill>
                </a:defRPr>
              </a:pPr>
              <a:endParaRPr sz="6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0" name="文本框 194"/>
            <p:cNvSpPr txBox="1"/>
            <p:nvPr/>
          </p:nvSpPr>
          <p:spPr>
            <a:xfrm>
              <a:off x="1754200" y="4096924"/>
              <a:ext cx="2047720" cy="384374"/>
            </a:xfrm>
            <a:prstGeom prst="rect">
              <a:avLst/>
            </a:prstGeom>
            <a:ln w="3175">
              <a:miter lim="400000"/>
            </a:ln>
          </p:spPr>
          <p:txBody>
            <a:bodyPr wrap="square" lIns="0" tIns="0" rIns="0" bIns="0">
              <a:spAutoFit/>
            </a:bodyPr>
            <a:lstStyle/>
            <a:p>
              <a:pPr defTabSz="130810" hangingPunct="0">
                <a:lnSpc>
                  <a:spcPct val="130000"/>
                </a:lnSpc>
                <a:defRPr sz="900">
                  <a:solidFill>
                    <a:srgbClr val="FFFFFF"/>
                  </a:solidFill>
                  <a:latin typeface="方正兰亭黑简体" panose="02000000000000000000" pitchFamily="2" charset="-122"/>
                  <a:ea typeface="方正兰亭黑简体" panose="02000000000000000000" pitchFamily="2" charset="-122"/>
                  <a:cs typeface="方正兰亭黑简体" panose="02000000000000000000" pitchFamily="2" charset="-122"/>
                  <a:sym typeface="方正兰亭黑简体" panose="02000000000000000000" pitchFamily="2" charset="-122"/>
                </a:defRPr>
              </a:pPr>
              <a:r>
                <a:rPr lang="zh-CN" altLang="en-US" sz="1200" kern="0" dirty="0">
                  <a:solidFill>
                    <a:srgbClr val="D5D5D5">
                      <a:lumMod val="10000"/>
                    </a:srgbClr>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大模型运算量</a:t>
              </a:r>
              <a:endParaRPr sz="1200" kern="0" dirty="0">
                <a:solidFill>
                  <a:srgbClr val="D5D5D5">
                    <a:lumMod val="10000"/>
                  </a:srgbClr>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endParaRPr>
            </a:p>
          </p:txBody>
        </p:sp>
        <p:sp>
          <p:nvSpPr>
            <p:cNvPr id="11" name="直接箭头连接符 73"/>
            <p:cNvSpPr/>
            <p:nvPr/>
          </p:nvSpPr>
          <p:spPr>
            <a:xfrm flipV="1">
              <a:off x="1577080" y="5243742"/>
              <a:ext cx="1531140" cy="90035"/>
            </a:xfrm>
            <a:prstGeom prst="line">
              <a:avLst/>
            </a:prstGeom>
            <a:ln w="25400">
              <a:solidFill>
                <a:srgbClr val="FF6F49"/>
              </a:solidFill>
              <a:miter/>
            </a:ln>
          </p:spPr>
          <p:txBody>
            <a:bodyPr lIns="13064" tIns="13064" rIns="13064" bIns="13064"/>
            <a:lstStyle/>
            <a:p>
              <a:pPr defTabSz="130810" hangingPunct="0">
                <a:defRPr>
                  <a:solidFill>
                    <a:srgbClr val="000000"/>
                  </a:solidFill>
                </a:defRPr>
              </a:pPr>
              <a:endParaRPr sz="6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 name="文本框 75"/>
            <p:cNvSpPr txBox="1"/>
            <p:nvPr/>
          </p:nvSpPr>
          <p:spPr>
            <a:xfrm>
              <a:off x="2473110" y="5293643"/>
              <a:ext cx="1197505" cy="384374"/>
            </a:xfrm>
            <a:prstGeom prst="rect">
              <a:avLst/>
            </a:prstGeom>
            <a:ln w="3175">
              <a:miter lim="400000"/>
            </a:ln>
          </p:spPr>
          <p:txBody>
            <a:bodyPr wrap="square" lIns="0" tIns="0" rIns="0" bIns="0">
              <a:spAutoFit/>
            </a:bodyPr>
            <a:lstStyle/>
            <a:p>
              <a:pPr defTabSz="130810" hangingPunct="0">
                <a:lnSpc>
                  <a:spcPct val="130000"/>
                </a:lnSpc>
                <a:defRPr sz="900">
                  <a:solidFill>
                    <a:srgbClr val="FFFFFF"/>
                  </a:solidFill>
                  <a:latin typeface="方正兰亭黑简体" panose="02000000000000000000" pitchFamily="2" charset="-122"/>
                  <a:ea typeface="方正兰亭黑简体" panose="02000000000000000000" pitchFamily="2" charset="-122"/>
                  <a:cs typeface="方正兰亭黑简体" panose="02000000000000000000" pitchFamily="2" charset="-122"/>
                  <a:sym typeface="方正兰亭黑简体" panose="02000000000000000000" pitchFamily="2" charset="-122"/>
                </a:defRPr>
              </a:pPr>
              <a:r>
                <a:rPr lang="zh-CN" altLang="en-US" sz="1200" kern="0" dirty="0">
                  <a:solidFill>
                    <a:srgbClr val="D5D5D5">
                      <a:lumMod val="10000"/>
                    </a:srgbClr>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内部连接</a:t>
              </a:r>
              <a:endParaRPr sz="1200" kern="0" dirty="0">
                <a:solidFill>
                  <a:srgbClr val="D5D5D5">
                    <a:lumMod val="10000"/>
                  </a:srgbClr>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endParaRPr>
            </a:p>
          </p:txBody>
        </p:sp>
        <p:sp>
          <p:nvSpPr>
            <p:cNvPr id="13" name="直接连接符 64"/>
            <p:cNvSpPr/>
            <p:nvPr/>
          </p:nvSpPr>
          <p:spPr>
            <a:xfrm flipV="1">
              <a:off x="1574323" y="5082538"/>
              <a:ext cx="1520278" cy="193170"/>
            </a:xfrm>
            <a:prstGeom prst="line">
              <a:avLst/>
            </a:prstGeom>
            <a:ln w="25400">
              <a:solidFill>
                <a:srgbClr val="18E7CF"/>
              </a:solidFill>
              <a:miter/>
            </a:ln>
          </p:spPr>
          <p:txBody>
            <a:bodyPr lIns="13064" tIns="13064" rIns="13064" bIns="13064"/>
            <a:lstStyle/>
            <a:p>
              <a:pPr defTabSz="130810" hangingPunct="0">
                <a:defRPr>
                  <a:solidFill>
                    <a:srgbClr val="000000"/>
                  </a:solidFill>
                </a:defRPr>
              </a:pPr>
              <a:endParaRPr sz="6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文本框 66"/>
            <p:cNvSpPr txBox="1"/>
            <p:nvPr/>
          </p:nvSpPr>
          <p:spPr>
            <a:xfrm>
              <a:off x="2242792" y="4718061"/>
              <a:ext cx="1666729" cy="384374"/>
            </a:xfrm>
            <a:prstGeom prst="rect">
              <a:avLst/>
            </a:prstGeom>
            <a:ln w="3175">
              <a:miter lim="400000"/>
            </a:ln>
          </p:spPr>
          <p:txBody>
            <a:bodyPr wrap="square" lIns="0" tIns="0" rIns="0" bIns="0">
              <a:spAutoFit/>
            </a:bodyPr>
            <a:lstStyle/>
            <a:p>
              <a:pPr defTabSz="130810" hangingPunct="0">
                <a:lnSpc>
                  <a:spcPct val="130000"/>
                </a:lnSpc>
                <a:defRPr sz="900">
                  <a:solidFill>
                    <a:srgbClr val="FFFFFF"/>
                  </a:solidFill>
                  <a:latin typeface="方正兰亭黑简体" panose="02000000000000000000" pitchFamily="2" charset="-122"/>
                  <a:ea typeface="方正兰亭黑简体" panose="02000000000000000000" pitchFamily="2" charset="-122"/>
                  <a:cs typeface="方正兰亭黑简体" panose="02000000000000000000" pitchFamily="2" charset="-122"/>
                  <a:sym typeface="方正兰亭黑简体" panose="02000000000000000000" pitchFamily="2" charset="-122"/>
                </a:defRPr>
              </a:pPr>
              <a:r>
                <a:rPr lang="zh-CN" altLang="en-US" sz="1200" kern="0" dirty="0">
                  <a:solidFill>
                    <a:srgbClr val="D5D5D5">
                      <a:lumMod val="10000"/>
                    </a:srgbClr>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单</a:t>
              </a:r>
              <a:r>
                <a:rPr lang="en-US" altLang="zh-CN" sz="1200" kern="0" dirty="0">
                  <a:solidFill>
                    <a:srgbClr val="D5D5D5">
                      <a:lumMod val="10000"/>
                    </a:srgbClr>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GPU</a:t>
              </a:r>
              <a:r>
                <a:rPr lang="zh-CN" altLang="en-US" sz="1200" kern="0" dirty="0">
                  <a:solidFill>
                    <a:srgbClr val="D5D5D5">
                      <a:lumMod val="10000"/>
                    </a:srgbClr>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算力</a:t>
              </a:r>
              <a:endParaRPr sz="1200" kern="0" dirty="0">
                <a:solidFill>
                  <a:srgbClr val="D5D5D5">
                    <a:lumMod val="10000"/>
                  </a:srgbClr>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endParaRPr>
            </a:p>
          </p:txBody>
        </p:sp>
        <p:sp>
          <p:nvSpPr>
            <p:cNvPr id="15" name="直接连接符 2"/>
            <p:cNvSpPr/>
            <p:nvPr/>
          </p:nvSpPr>
          <p:spPr>
            <a:xfrm rot="19295699">
              <a:off x="1649898" y="4524631"/>
              <a:ext cx="1438842" cy="435045"/>
            </a:xfrm>
            <a:custGeom>
              <a:avLst/>
              <a:gdLst/>
              <a:ahLst/>
              <a:cxnLst>
                <a:cxn ang="0">
                  <a:pos x="wd2" y="hd2"/>
                </a:cxn>
                <a:cxn ang="5400000">
                  <a:pos x="wd2" y="hd2"/>
                </a:cxn>
                <a:cxn ang="10800000">
                  <a:pos x="wd2" y="hd2"/>
                </a:cxn>
                <a:cxn ang="16200000">
                  <a:pos x="wd2" y="hd2"/>
                </a:cxn>
              </a:cxnLst>
              <a:rect l="0" t="0" r="r" b="b"/>
              <a:pathLst>
                <a:path w="21600" h="20072" extrusionOk="0">
                  <a:moveTo>
                    <a:pt x="0" y="7347"/>
                  </a:moveTo>
                  <a:cubicBezTo>
                    <a:pt x="3397" y="680"/>
                    <a:pt x="7287" y="-1528"/>
                    <a:pt x="11054" y="1045"/>
                  </a:cubicBezTo>
                  <a:cubicBezTo>
                    <a:pt x="12242" y="1855"/>
                    <a:pt x="13410" y="3143"/>
                    <a:pt x="14531" y="4838"/>
                  </a:cubicBezTo>
                  <a:cubicBezTo>
                    <a:pt x="15803" y="6759"/>
                    <a:pt x="16985" y="9185"/>
                    <a:pt x="18139" y="11817"/>
                  </a:cubicBezTo>
                  <a:cubicBezTo>
                    <a:pt x="18728" y="13161"/>
                    <a:pt x="19309" y="14564"/>
                    <a:pt x="19884" y="15981"/>
                  </a:cubicBezTo>
                  <a:cubicBezTo>
                    <a:pt x="20450" y="17379"/>
                    <a:pt x="21014" y="18799"/>
                    <a:pt x="21600" y="20072"/>
                  </a:cubicBezTo>
                </a:path>
              </a:pathLst>
            </a:custGeom>
            <a:ln w="25400">
              <a:solidFill>
                <a:srgbClr val="FFC000"/>
              </a:solidFill>
              <a:miter/>
            </a:ln>
          </p:spPr>
          <p:txBody>
            <a:bodyPr lIns="13064" tIns="13064" rIns="13064" bIns="13064"/>
            <a:lstStyle/>
            <a:p>
              <a:pPr defTabSz="130810" hangingPunct="0">
                <a:defRPr>
                  <a:solidFill>
                    <a:srgbClr val="000000"/>
                  </a:solidFill>
                </a:defRPr>
              </a:pPr>
              <a:endParaRPr sz="6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线条"/>
            <p:cNvSpPr/>
            <p:nvPr/>
          </p:nvSpPr>
          <p:spPr>
            <a:xfrm>
              <a:off x="1113192" y="5686109"/>
              <a:ext cx="2520000" cy="0"/>
            </a:xfrm>
            <a:prstGeom prst="line">
              <a:avLst/>
            </a:prstGeom>
            <a:ln w="3175">
              <a:solidFill>
                <a:srgbClr val="D5D5D5">
                  <a:lumMod val="10000"/>
                </a:srgbClr>
              </a:solidFill>
              <a:miter lim="400000"/>
              <a:tailEnd type="triangle"/>
            </a:ln>
          </p:spPr>
          <p:txBody>
            <a:bodyPr lIns="13064" tIns="13064" rIns="13064" bIns="13064"/>
            <a:lstStyle/>
            <a:p>
              <a:pPr defTabSz="130810" hangingPunct="0">
                <a:defRPr>
                  <a:solidFill>
                    <a:srgbClr val="000000"/>
                  </a:solidFill>
                </a:defRPr>
              </a:pPr>
              <a:endParaRPr sz="600" kern="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直接连接符 133"/>
            <p:cNvSpPr/>
            <p:nvPr/>
          </p:nvSpPr>
          <p:spPr>
            <a:xfrm>
              <a:off x="1496198" y="5650975"/>
              <a:ext cx="0" cy="70268"/>
            </a:xfrm>
            <a:prstGeom prst="line">
              <a:avLst/>
            </a:prstGeom>
            <a:ln w="3175">
              <a:solidFill>
                <a:srgbClr val="D5D5D5">
                  <a:lumMod val="10000"/>
                </a:srgbClr>
              </a:solidFill>
              <a:miter lim="400000"/>
            </a:ln>
          </p:spPr>
          <p:txBody>
            <a:bodyPr lIns="13064" tIns="13064" rIns="13064" bIns="13064"/>
            <a:lstStyle/>
            <a:p>
              <a:pPr defTabSz="130810" hangingPunct="0">
                <a:defRPr>
                  <a:solidFill>
                    <a:srgbClr val="000000"/>
                  </a:solidFill>
                </a:defRPr>
              </a:pPr>
              <a:endParaRPr sz="6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直接连接符 134"/>
            <p:cNvSpPr/>
            <p:nvPr/>
          </p:nvSpPr>
          <p:spPr>
            <a:xfrm>
              <a:off x="1873136" y="5650972"/>
              <a:ext cx="0" cy="70268"/>
            </a:xfrm>
            <a:prstGeom prst="line">
              <a:avLst/>
            </a:prstGeom>
            <a:ln w="3175">
              <a:solidFill>
                <a:srgbClr val="D5D5D5">
                  <a:lumMod val="10000"/>
                </a:srgbClr>
              </a:solidFill>
              <a:miter lim="400000"/>
            </a:ln>
          </p:spPr>
          <p:txBody>
            <a:bodyPr lIns="13064" tIns="13064" rIns="13064" bIns="13064"/>
            <a:lstStyle/>
            <a:p>
              <a:pPr defTabSz="130810" hangingPunct="0">
                <a:defRPr>
                  <a:solidFill>
                    <a:srgbClr val="000000"/>
                  </a:solidFill>
                </a:defRPr>
              </a:pPr>
              <a:endParaRPr sz="6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直接连接符 135"/>
            <p:cNvSpPr/>
            <p:nvPr/>
          </p:nvSpPr>
          <p:spPr>
            <a:xfrm>
              <a:off x="2250077" y="5650972"/>
              <a:ext cx="0" cy="70268"/>
            </a:xfrm>
            <a:prstGeom prst="line">
              <a:avLst/>
            </a:prstGeom>
            <a:ln w="3175">
              <a:solidFill>
                <a:srgbClr val="D5D5D5">
                  <a:lumMod val="10000"/>
                </a:srgbClr>
              </a:solidFill>
              <a:miter lim="400000"/>
            </a:ln>
          </p:spPr>
          <p:txBody>
            <a:bodyPr lIns="13064" tIns="13064" rIns="13064" bIns="13064"/>
            <a:lstStyle/>
            <a:p>
              <a:pPr defTabSz="130810" hangingPunct="0">
                <a:defRPr>
                  <a:solidFill>
                    <a:srgbClr val="000000"/>
                  </a:solidFill>
                </a:defRPr>
              </a:pPr>
              <a:endParaRPr sz="6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直接连接符 136"/>
            <p:cNvSpPr/>
            <p:nvPr/>
          </p:nvSpPr>
          <p:spPr>
            <a:xfrm>
              <a:off x="2627016" y="5650972"/>
              <a:ext cx="0" cy="70268"/>
            </a:xfrm>
            <a:prstGeom prst="line">
              <a:avLst/>
            </a:prstGeom>
            <a:ln w="3175">
              <a:solidFill>
                <a:srgbClr val="D5D5D5">
                  <a:lumMod val="10000"/>
                </a:srgbClr>
              </a:solidFill>
              <a:miter lim="400000"/>
            </a:ln>
          </p:spPr>
          <p:txBody>
            <a:bodyPr lIns="13064" tIns="13064" rIns="13064" bIns="13064"/>
            <a:lstStyle/>
            <a:p>
              <a:pPr defTabSz="130810" hangingPunct="0">
                <a:defRPr>
                  <a:solidFill>
                    <a:srgbClr val="000000"/>
                  </a:solidFill>
                </a:defRPr>
              </a:pPr>
              <a:endParaRPr sz="6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 name="直接连接符 137"/>
            <p:cNvSpPr/>
            <p:nvPr/>
          </p:nvSpPr>
          <p:spPr>
            <a:xfrm>
              <a:off x="3003956" y="5656441"/>
              <a:ext cx="0" cy="70268"/>
            </a:xfrm>
            <a:prstGeom prst="line">
              <a:avLst/>
            </a:prstGeom>
            <a:ln w="3175">
              <a:solidFill>
                <a:srgbClr val="D5D5D5">
                  <a:lumMod val="10000"/>
                </a:srgbClr>
              </a:solidFill>
              <a:miter lim="400000"/>
            </a:ln>
          </p:spPr>
          <p:txBody>
            <a:bodyPr lIns="13064" tIns="13064" rIns="13064" bIns="13064"/>
            <a:lstStyle/>
            <a:p>
              <a:pPr defTabSz="130810" hangingPunct="0">
                <a:defRPr>
                  <a:solidFill>
                    <a:srgbClr val="000000"/>
                  </a:solidFill>
                </a:defRPr>
              </a:pPr>
              <a:endParaRPr sz="6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直接连接符 138"/>
            <p:cNvSpPr/>
            <p:nvPr/>
          </p:nvSpPr>
          <p:spPr>
            <a:xfrm>
              <a:off x="3380895" y="5654724"/>
              <a:ext cx="0" cy="70268"/>
            </a:xfrm>
            <a:prstGeom prst="line">
              <a:avLst/>
            </a:prstGeom>
            <a:ln w="3175">
              <a:solidFill>
                <a:srgbClr val="D5D5D5">
                  <a:lumMod val="10000"/>
                </a:srgbClr>
              </a:solidFill>
              <a:miter lim="400000"/>
            </a:ln>
          </p:spPr>
          <p:txBody>
            <a:bodyPr lIns="13064" tIns="13064" rIns="13064" bIns="13064"/>
            <a:lstStyle/>
            <a:p>
              <a:pPr defTabSz="130810" hangingPunct="0">
                <a:defRPr>
                  <a:solidFill>
                    <a:srgbClr val="000000"/>
                  </a:solidFill>
                </a:defRPr>
              </a:pPr>
              <a:endParaRPr sz="6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矩形 139"/>
            <p:cNvSpPr txBox="1"/>
            <p:nvPr/>
          </p:nvSpPr>
          <p:spPr>
            <a:xfrm>
              <a:off x="1351651" y="5738979"/>
              <a:ext cx="289093" cy="132579"/>
            </a:xfrm>
            <a:prstGeom prst="rect">
              <a:avLst/>
            </a:prstGeom>
            <a:ln w="3175">
              <a:miter lim="400000"/>
            </a:ln>
          </p:spPr>
          <p:txBody>
            <a:bodyPr lIns="7258" tIns="7258" rIns="7258" bIns="7258" anchor="ctr">
              <a:spAutoFit/>
            </a:bodyPr>
            <a:lstStyle>
              <a:lvl1pPr defTabSz="281305">
                <a:defRPr sz="600" b="1">
                  <a:solidFill>
                    <a:srgbClr val="FFFFFF"/>
                  </a:solidFill>
                </a:defRPr>
              </a:lvl1pPr>
            </a:lstStyle>
            <a:p>
              <a:pPr algn="ctr" hangingPunct="0">
                <a:defRPr/>
              </a:pPr>
              <a:r>
                <a:rPr sz="400" kern="0" dirty="0">
                  <a:solidFill>
                    <a:srgbClr val="D5D5D5">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2017</a:t>
              </a:r>
              <a:endParaRPr sz="400" kern="0" dirty="0">
                <a:solidFill>
                  <a:srgbClr val="D5D5D5">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4" name="矩形 140"/>
            <p:cNvSpPr txBox="1"/>
            <p:nvPr/>
          </p:nvSpPr>
          <p:spPr>
            <a:xfrm>
              <a:off x="2482471" y="5747226"/>
              <a:ext cx="289093" cy="132579"/>
            </a:xfrm>
            <a:prstGeom prst="rect">
              <a:avLst/>
            </a:prstGeom>
            <a:ln w="3175">
              <a:miter lim="400000"/>
            </a:ln>
          </p:spPr>
          <p:txBody>
            <a:bodyPr lIns="7258" tIns="7258" rIns="7258" bIns="7258" anchor="ctr">
              <a:spAutoFit/>
            </a:bodyPr>
            <a:lstStyle>
              <a:lvl1pPr defTabSz="281305">
                <a:defRPr sz="600" b="1">
                  <a:solidFill>
                    <a:srgbClr val="FFFFFF"/>
                  </a:solidFill>
                </a:defRPr>
              </a:lvl1pPr>
            </a:lstStyle>
            <a:p>
              <a:pPr algn="ctr" hangingPunct="0">
                <a:defRPr/>
              </a:pPr>
              <a:r>
                <a:rPr sz="400" kern="0" dirty="0">
                  <a:solidFill>
                    <a:srgbClr val="D5D5D5">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2020</a:t>
              </a:r>
              <a:endParaRPr sz="400" kern="0" dirty="0">
                <a:solidFill>
                  <a:srgbClr val="D5D5D5">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矩形 141"/>
            <p:cNvSpPr txBox="1"/>
            <p:nvPr/>
          </p:nvSpPr>
          <p:spPr>
            <a:xfrm>
              <a:off x="2859409" y="5747221"/>
              <a:ext cx="289093" cy="132579"/>
            </a:xfrm>
            <a:prstGeom prst="rect">
              <a:avLst/>
            </a:prstGeom>
            <a:ln w="3175">
              <a:miter lim="400000"/>
            </a:ln>
          </p:spPr>
          <p:txBody>
            <a:bodyPr lIns="7258" tIns="7258" rIns="7258" bIns="7258" anchor="ctr">
              <a:spAutoFit/>
            </a:bodyPr>
            <a:lstStyle>
              <a:lvl1pPr defTabSz="281305">
                <a:defRPr sz="600" b="1">
                  <a:solidFill>
                    <a:srgbClr val="FFFFFF"/>
                  </a:solidFill>
                </a:defRPr>
              </a:lvl1pPr>
            </a:lstStyle>
            <a:p>
              <a:pPr algn="ctr" hangingPunct="0">
                <a:defRPr/>
              </a:pPr>
              <a:r>
                <a:rPr sz="400" kern="0">
                  <a:solidFill>
                    <a:srgbClr val="D5D5D5">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2021</a:t>
              </a:r>
              <a:endParaRPr sz="400" kern="0">
                <a:solidFill>
                  <a:srgbClr val="D5D5D5">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6" name="矩形 142"/>
            <p:cNvSpPr txBox="1"/>
            <p:nvPr/>
          </p:nvSpPr>
          <p:spPr>
            <a:xfrm>
              <a:off x="3236350" y="5744629"/>
              <a:ext cx="289093" cy="132579"/>
            </a:xfrm>
            <a:prstGeom prst="rect">
              <a:avLst/>
            </a:prstGeom>
            <a:ln w="3175">
              <a:miter lim="400000"/>
            </a:ln>
          </p:spPr>
          <p:txBody>
            <a:bodyPr lIns="7258" tIns="7258" rIns="7258" bIns="7258" anchor="ctr">
              <a:spAutoFit/>
            </a:bodyPr>
            <a:lstStyle>
              <a:lvl1pPr defTabSz="281305">
                <a:defRPr sz="600" b="1">
                  <a:solidFill>
                    <a:srgbClr val="FFFFFF"/>
                  </a:solidFill>
                </a:defRPr>
              </a:lvl1pPr>
            </a:lstStyle>
            <a:p>
              <a:pPr algn="ctr" hangingPunct="0">
                <a:defRPr/>
              </a:pPr>
              <a:r>
                <a:rPr sz="400" kern="0">
                  <a:solidFill>
                    <a:srgbClr val="D5D5D5">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2022</a:t>
              </a:r>
              <a:endParaRPr sz="400" kern="0">
                <a:solidFill>
                  <a:srgbClr val="D5D5D5">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7" name="矩形 143"/>
            <p:cNvSpPr txBox="1"/>
            <p:nvPr/>
          </p:nvSpPr>
          <p:spPr>
            <a:xfrm>
              <a:off x="2105531" y="5749874"/>
              <a:ext cx="289093" cy="132579"/>
            </a:xfrm>
            <a:prstGeom prst="rect">
              <a:avLst/>
            </a:prstGeom>
            <a:ln w="3175">
              <a:miter lim="400000"/>
            </a:ln>
          </p:spPr>
          <p:txBody>
            <a:bodyPr lIns="7258" tIns="7258" rIns="7258" bIns="7258" anchor="ctr">
              <a:spAutoFit/>
            </a:bodyPr>
            <a:lstStyle>
              <a:lvl1pPr defTabSz="281305">
                <a:defRPr sz="600" b="1">
                  <a:solidFill>
                    <a:srgbClr val="FFFFFF"/>
                  </a:solidFill>
                </a:defRPr>
              </a:lvl1pPr>
            </a:lstStyle>
            <a:p>
              <a:pPr algn="ctr" hangingPunct="0">
                <a:defRPr/>
              </a:pPr>
              <a:r>
                <a:rPr sz="400" kern="0">
                  <a:solidFill>
                    <a:srgbClr val="D5D5D5">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2019</a:t>
              </a:r>
              <a:endParaRPr sz="400" kern="0">
                <a:solidFill>
                  <a:srgbClr val="D5D5D5">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矩形 144"/>
            <p:cNvSpPr txBox="1"/>
            <p:nvPr/>
          </p:nvSpPr>
          <p:spPr>
            <a:xfrm>
              <a:off x="1728590" y="5751979"/>
              <a:ext cx="289093" cy="132579"/>
            </a:xfrm>
            <a:prstGeom prst="rect">
              <a:avLst/>
            </a:prstGeom>
            <a:ln w="3175">
              <a:miter lim="400000"/>
            </a:ln>
          </p:spPr>
          <p:txBody>
            <a:bodyPr lIns="7258" tIns="7258" rIns="7258" bIns="7258" anchor="ctr">
              <a:spAutoFit/>
            </a:bodyPr>
            <a:lstStyle>
              <a:lvl1pPr defTabSz="281305">
                <a:defRPr sz="600" b="1">
                  <a:solidFill>
                    <a:srgbClr val="FFFFFF"/>
                  </a:solidFill>
                </a:defRPr>
              </a:lvl1pPr>
            </a:lstStyle>
            <a:p>
              <a:pPr algn="ctr" hangingPunct="0">
                <a:defRPr/>
              </a:pPr>
              <a:r>
                <a:rPr sz="400" kern="0">
                  <a:solidFill>
                    <a:srgbClr val="D5D5D5">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2018</a:t>
              </a:r>
              <a:endParaRPr sz="400" kern="0">
                <a:solidFill>
                  <a:srgbClr val="D5D5D5">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直接连接符 145"/>
            <p:cNvSpPr/>
            <p:nvPr/>
          </p:nvSpPr>
          <p:spPr>
            <a:xfrm flipH="1">
              <a:off x="1080229" y="5000099"/>
              <a:ext cx="40779" cy="0"/>
            </a:xfrm>
            <a:prstGeom prst="line">
              <a:avLst/>
            </a:prstGeom>
            <a:ln w="3175">
              <a:solidFill>
                <a:srgbClr val="D5D5D5">
                  <a:lumMod val="10000"/>
                </a:srgbClr>
              </a:solidFill>
              <a:miter lim="400000"/>
            </a:ln>
          </p:spPr>
          <p:txBody>
            <a:bodyPr lIns="13064" tIns="13064" rIns="13064" bIns="13064"/>
            <a:lstStyle/>
            <a:p>
              <a:pPr defTabSz="130810" hangingPunct="0">
                <a:defRPr>
                  <a:solidFill>
                    <a:srgbClr val="000000"/>
                  </a:solidFill>
                </a:defRPr>
              </a:pPr>
              <a:endParaRPr sz="6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0" name="直接连接符 146"/>
            <p:cNvSpPr/>
            <p:nvPr/>
          </p:nvSpPr>
          <p:spPr>
            <a:xfrm flipH="1">
              <a:off x="1080741" y="4657093"/>
              <a:ext cx="40777" cy="0"/>
            </a:xfrm>
            <a:prstGeom prst="line">
              <a:avLst/>
            </a:prstGeom>
            <a:ln w="3175">
              <a:solidFill>
                <a:srgbClr val="D5D5D5">
                  <a:lumMod val="10000"/>
                </a:srgbClr>
              </a:solidFill>
              <a:miter lim="400000"/>
            </a:ln>
          </p:spPr>
          <p:txBody>
            <a:bodyPr lIns="13064" tIns="13064" rIns="13064" bIns="13064"/>
            <a:lstStyle/>
            <a:p>
              <a:pPr defTabSz="130810" hangingPunct="0">
                <a:defRPr>
                  <a:solidFill>
                    <a:srgbClr val="000000"/>
                  </a:solidFill>
                </a:defRPr>
              </a:pPr>
              <a:endParaRPr sz="6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1" name="直接连接符 147"/>
            <p:cNvSpPr/>
            <p:nvPr/>
          </p:nvSpPr>
          <p:spPr>
            <a:xfrm flipH="1">
              <a:off x="1075773" y="4314085"/>
              <a:ext cx="40777" cy="0"/>
            </a:xfrm>
            <a:prstGeom prst="line">
              <a:avLst/>
            </a:prstGeom>
            <a:ln w="3175">
              <a:solidFill>
                <a:srgbClr val="D5D5D5">
                  <a:lumMod val="10000"/>
                </a:srgbClr>
              </a:solidFill>
              <a:miter lim="400000"/>
            </a:ln>
          </p:spPr>
          <p:txBody>
            <a:bodyPr lIns="13064" tIns="13064" rIns="13064" bIns="13064"/>
            <a:lstStyle/>
            <a:p>
              <a:pPr defTabSz="130810" hangingPunct="0">
                <a:defRPr>
                  <a:solidFill>
                    <a:srgbClr val="000000"/>
                  </a:solidFill>
                </a:defRPr>
              </a:pPr>
              <a:endParaRPr sz="6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矩形 148"/>
            <p:cNvSpPr txBox="1"/>
            <p:nvPr/>
          </p:nvSpPr>
          <p:spPr>
            <a:xfrm>
              <a:off x="910871" y="4933814"/>
              <a:ext cx="153536" cy="132579"/>
            </a:xfrm>
            <a:prstGeom prst="rect">
              <a:avLst/>
            </a:prstGeom>
            <a:ln w="3175">
              <a:miter lim="400000"/>
            </a:ln>
          </p:spPr>
          <p:txBody>
            <a:bodyPr wrap="square" lIns="7258" tIns="7258" rIns="7258" bIns="7258" anchor="ctr">
              <a:spAutoFit/>
            </a:bodyPr>
            <a:lstStyle>
              <a:lvl1pPr algn="r" defTabSz="281305">
                <a:defRPr sz="600" b="1">
                  <a:solidFill>
                    <a:srgbClr val="FFFFFF"/>
                  </a:solidFill>
                </a:defRPr>
              </a:lvl1pPr>
            </a:lstStyle>
            <a:p>
              <a:pPr hangingPunct="0">
                <a:defRPr/>
              </a:pPr>
              <a:r>
                <a:rPr sz="400" kern="0" dirty="0">
                  <a:solidFill>
                    <a:srgbClr val="D5D5D5">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10</a:t>
              </a:r>
              <a:endParaRPr sz="400" kern="0" dirty="0">
                <a:solidFill>
                  <a:srgbClr val="D5D5D5">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3" name="矩形 149"/>
            <p:cNvSpPr txBox="1"/>
            <p:nvPr/>
          </p:nvSpPr>
          <p:spPr>
            <a:xfrm>
              <a:off x="855740" y="4590805"/>
              <a:ext cx="208665" cy="132579"/>
            </a:xfrm>
            <a:prstGeom prst="rect">
              <a:avLst/>
            </a:prstGeom>
            <a:ln w="3175">
              <a:miter lim="400000"/>
            </a:ln>
          </p:spPr>
          <p:txBody>
            <a:bodyPr wrap="square" lIns="7258" tIns="7258" rIns="7258" bIns="7258" anchor="ctr">
              <a:spAutoFit/>
            </a:bodyPr>
            <a:lstStyle>
              <a:lvl1pPr algn="r" defTabSz="281305">
                <a:defRPr sz="600" b="1">
                  <a:solidFill>
                    <a:srgbClr val="FFFFFF"/>
                  </a:solidFill>
                </a:defRPr>
              </a:lvl1pPr>
            </a:lstStyle>
            <a:p>
              <a:pPr hangingPunct="0">
                <a:defRPr/>
              </a:pPr>
              <a:r>
                <a:rPr sz="400" kern="0" dirty="0">
                  <a:solidFill>
                    <a:srgbClr val="D5D5D5">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100</a:t>
              </a:r>
              <a:endParaRPr sz="400" kern="0" dirty="0">
                <a:solidFill>
                  <a:srgbClr val="D5D5D5">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4" name="矩形 150"/>
            <p:cNvSpPr txBox="1"/>
            <p:nvPr/>
          </p:nvSpPr>
          <p:spPr>
            <a:xfrm>
              <a:off x="786058" y="4250063"/>
              <a:ext cx="278349" cy="132579"/>
            </a:xfrm>
            <a:prstGeom prst="rect">
              <a:avLst/>
            </a:prstGeom>
            <a:ln w="3175">
              <a:miter lim="400000"/>
            </a:ln>
          </p:spPr>
          <p:txBody>
            <a:bodyPr wrap="square" lIns="7258" tIns="7258" rIns="7258" bIns="7258" anchor="ctr">
              <a:spAutoFit/>
            </a:bodyPr>
            <a:lstStyle>
              <a:lvl1pPr algn="r" defTabSz="281305">
                <a:defRPr sz="600" b="1">
                  <a:solidFill>
                    <a:srgbClr val="FFFFFF"/>
                  </a:solidFill>
                </a:defRPr>
              </a:lvl1pPr>
            </a:lstStyle>
            <a:p>
              <a:pPr hangingPunct="0">
                <a:defRPr/>
              </a:pPr>
              <a:r>
                <a:rPr sz="400" kern="0" dirty="0">
                  <a:solidFill>
                    <a:srgbClr val="D5D5D5">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1000</a:t>
              </a:r>
              <a:endParaRPr sz="400" kern="0" dirty="0">
                <a:solidFill>
                  <a:srgbClr val="D5D5D5">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直接连接符 184"/>
            <p:cNvSpPr/>
            <p:nvPr/>
          </p:nvSpPr>
          <p:spPr>
            <a:xfrm flipH="1">
              <a:off x="1069389" y="5343104"/>
              <a:ext cx="40777" cy="0"/>
            </a:xfrm>
            <a:prstGeom prst="line">
              <a:avLst/>
            </a:prstGeom>
            <a:ln w="3175">
              <a:solidFill>
                <a:srgbClr val="D5D5D5">
                  <a:lumMod val="10000"/>
                </a:srgbClr>
              </a:solidFill>
              <a:miter lim="400000"/>
            </a:ln>
          </p:spPr>
          <p:txBody>
            <a:bodyPr lIns="13064" tIns="13064" rIns="13064" bIns="13064"/>
            <a:lstStyle/>
            <a:p>
              <a:pPr defTabSz="130810" hangingPunct="0">
                <a:defRPr>
                  <a:solidFill>
                    <a:srgbClr val="000000"/>
                  </a:solidFill>
                </a:defRPr>
              </a:pPr>
              <a:endParaRPr sz="6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6" name="矩形 191"/>
            <p:cNvSpPr txBox="1"/>
            <p:nvPr/>
          </p:nvSpPr>
          <p:spPr>
            <a:xfrm>
              <a:off x="1000208" y="5276818"/>
              <a:ext cx="64197" cy="132579"/>
            </a:xfrm>
            <a:prstGeom prst="rect">
              <a:avLst/>
            </a:prstGeom>
            <a:ln w="3175">
              <a:miter lim="400000"/>
            </a:ln>
          </p:spPr>
          <p:txBody>
            <a:bodyPr lIns="7258" tIns="7258" rIns="7258" bIns="7258" anchor="ctr">
              <a:spAutoFit/>
            </a:bodyPr>
            <a:lstStyle>
              <a:lvl1pPr algn="r" defTabSz="281305">
                <a:defRPr sz="600" b="1">
                  <a:solidFill>
                    <a:srgbClr val="FFFFFF"/>
                  </a:solidFill>
                </a:defRPr>
              </a:lvl1pPr>
            </a:lstStyle>
            <a:p>
              <a:pPr hangingPunct="0">
                <a:defRPr/>
              </a:pPr>
              <a:r>
                <a:rPr sz="400" kern="0">
                  <a:solidFill>
                    <a:srgbClr val="D5D5D5">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1</a:t>
              </a:r>
              <a:endParaRPr sz="400" kern="0">
                <a:solidFill>
                  <a:srgbClr val="D5D5D5">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7" name="文本框 188"/>
          <p:cNvSpPr txBox="1"/>
          <p:nvPr/>
        </p:nvSpPr>
        <p:spPr>
          <a:xfrm>
            <a:off x="1661677" y="4743009"/>
            <a:ext cx="2151816" cy="246221"/>
          </a:xfrm>
          <a:prstGeom prst="rect">
            <a:avLst/>
          </a:prstGeom>
          <a:ln w="3175">
            <a:miter lim="400000"/>
          </a:ln>
        </p:spPr>
        <p:txBody>
          <a:bodyPr wrap="square" lIns="0" tIns="0" rIns="0" bIns="0">
            <a:spAutoFit/>
          </a:bodyPr>
          <a:lstStyle/>
          <a:p>
            <a:pPr defTabSz="130810">
              <a:defRPr sz="1800">
                <a:gradFill flip="none" rotWithShape="1">
                  <a:gsLst>
                    <a:gs pos="0">
                      <a:srgbClr val="FBC237"/>
                    </a:gs>
                    <a:gs pos="100000">
                      <a:srgbClr val="F9ECA1"/>
                    </a:gs>
                  </a:gsLst>
                  <a:lin ang="16200000" scaled="0"/>
                </a:gradFill>
                <a:latin typeface="FZLanTingHeiS-B-GB"/>
                <a:ea typeface="FZLanTingHeiS-B-GB"/>
                <a:cs typeface="FZLanTingHeiS-B-GB"/>
                <a:sym typeface="FZLanTingHeiS-B-GB"/>
              </a:defRPr>
            </a:pPr>
            <a:r>
              <a:rPr lang="zh-CN" altLang="en-US" sz="1600" b="1" dirty="0">
                <a:solidFill>
                  <a:srgbClr val="C00000"/>
                </a:solidFill>
                <a:latin typeface="Huawei Sans" panose="020C0503030203020204" pitchFamily="34" charset="0"/>
                <a:ea typeface="方正兰亭黑简体" panose="02000000000000000000" pitchFamily="2" charset="-122"/>
                <a:cs typeface="FZLanTingHeiS-B-GB"/>
                <a:sym typeface="Huawei Sans" panose="020C0503030203020204" pitchFamily="34" charset="0"/>
              </a:rPr>
              <a:t>联算比失衡</a:t>
            </a:r>
            <a:r>
              <a:rPr sz="1200" dirty="0">
                <a:solidFill>
                  <a:srgbClr val="EBEBEB">
                    <a:lumMod val="10000"/>
                  </a:srgbClr>
                </a:solidFill>
                <a:latin typeface="Huawei Sans" panose="020C0503030203020204" pitchFamily="34" charset="0"/>
                <a:ea typeface="方正兰亭黑简体" panose="02000000000000000000" pitchFamily="2" charset="-122"/>
                <a:cs typeface="FZLanTingHeiS-B-GB"/>
                <a:sym typeface="Huawei Sans" panose="020C0503030203020204" pitchFamily="34" charset="0"/>
              </a:rPr>
              <a:t>=</a:t>
            </a:r>
            <a:r>
              <a:rPr lang="zh-CN" altLang="en-US" sz="1200" dirty="0">
                <a:solidFill>
                  <a:srgbClr val="EBEBEB">
                    <a:lumMod val="10000"/>
                  </a:srgbClr>
                </a:solidFill>
                <a:latin typeface="Huawei Sans" panose="020C0503030203020204" pitchFamily="34" charset="0"/>
                <a:ea typeface="方正兰亭黑简体" panose="02000000000000000000" pitchFamily="2" charset="-122"/>
                <a:cs typeface="FZLanTingHeiS-B-GB"/>
                <a:sym typeface="Huawei Sans" panose="020C0503030203020204" pitchFamily="34" charset="0"/>
              </a:rPr>
              <a:t>联接带宽</a:t>
            </a:r>
            <a:r>
              <a:rPr sz="1200" dirty="0">
                <a:solidFill>
                  <a:srgbClr val="EBEBEB">
                    <a:lumMod val="10000"/>
                  </a:srgbClr>
                </a:solidFill>
                <a:latin typeface="Huawei Sans" panose="020C0503030203020204" pitchFamily="34" charset="0"/>
                <a:ea typeface="方正兰亭黑简体" panose="02000000000000000000" pitchFamily="2" charset="-122"/>
                <a:cs typeface="FZLanTingHeiS-B-GB"/>
                <a:sym typeface="Huawei Sans" panose="020C0503030203020204" pitchFamily="34" charset="0"/>
              </a:rPr>
              <a:t>/</a:t>
            </a:r>
            <a:r>
              <a:rPr lang="zh-CN" altLang="en-US" sz="1200" dirty="0">
                <a:solidFill>
                  <a:srgbClr val="EBEBEB">
                    <a:lumMod val="10000"/>
                  </a:srgbClr>
                </a:solidFill>
                <a:latin typeface="Huawei Sans" panose="020C0503030203020204" pitchFamily="34" charset="0"/>
                <a:ea typeface="方正兰亭黑简体" panose="02000000000000000000" pitchFamily="2" charset="-122"/>
                <a:cs typeface="FZLanTingHeiS-B-GB"/>
                <a:sym typeface="Huawei Sans" panose="020C0503030203020204" pitchFamily="34" charset="0"/>
              </a:rPr>
              <a:t>算力</a:t>
            </a:r>
            <a:endParaRPr sz="1400" dirty="0">
              <a:solidFill>
                <a:srgbClr val="EBEBEB">
                  <a:lumMod val="10000"/>
                </a:srgbClr>
              </a:solidFill>
              <a:latin typeface="Huawei Sans" panose="020C0503030203020204" pitchFamily="34" charset="0"/>
              <a:ea typeface="方正兰亭黑简体" panose="02000000000000000000" pitchFamily="2" charset="-122"/>
              <a:cs typeface="FZLanTingHeiS-B-GB"/>
              <a:sym typeface="Huawei Sans" panose="020C0503030203020204" pitchFamily="34" charset="0"/>
            </a:endParaRPr>
          </a:p>
        </p:txBody>
      </p:sp>
      <p:sp>
        <p:nvSpPr>
          <p:cNvPr id="49" name="矩形 48"/>
          <p:cNvSpPr/>
          <p:nvPr/>
        </p:nvSpPr>
        <p:spPr>
          <a:xfrm>
            <a:off x="1071067" y="3150878"/>
            <a:ext cx="2673235" cy="1519769"/>
          </a:xfrm>
          <a:prstGeom prst="rect">
            <a:avLst/>
          </a:prstGeom>
          <a:noFill/>
          <a:ln w="3175" cap="flat" cmpd="sng" algn="ctr">
            <a:no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240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0" name="组合 49"/>
          <p:cNvGrpSpPr/>
          <p:nvPr/>
        </p:nvGrpSpPr>
        <p:grpSpPr>
          <a:xfrm>
            <a:off x="923858" y="3493574"/>
            <a:ext cx="1813727" cy="1072004"/>
            <a:chOff x="9974575" y="4100394"/>
            <a:chExt cx="2702478" cy="1781055"/>
          </a:xfrm>
        </p:grpSpPr>
        <p:sp>
          <p:nvSpPr>
            <p:cNvPr id="51" name="线条"/>
            <p:cNvSpPr/>
            <p:nvPr/>
          </p:nvSpPr>
          <p:spPr>
            <a:xfrm>
              <a:off x="10459889" y="5681105"/>
              <a:ext cx="2160000" cy="0"/>
            </a:xfrm>
            <a:prstGeom prst="line">
              <a:avLst/>
            </a:prstGeom>
            <a:ln w="3175">
              <a:solidFill>
                <a:srgbClr val="EBEBEB">
                  <a:lumMod val="10000"/>
                </a:srgbClr>
              </a:solidFill>
              <a:miter lim="400000"/>
              <a:tailEnd type="triangle"/>
            </a:ln>
          </p:spPr>
          <p:txBody>
            <a:bodyPr lIns="13064" tIns="13064" rIns="13064" bIns="13064"/>
            <a:lstStyle/>
            <a:p>
              <a:pPr defTabSz="130810">
                <a:defRPr>
                  <a:solidFill>
                    <a:srgbClr val="000000"/>
                  </a:solidFill>
                </a:defRPr>
              </a:pPr>
              <a:endParaRPr sz="6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2" name="线条"/>
            <p:cNvSpPr/>
            <p:nvPr/>
          </p:nvSpPr>
          <p:spPr>
            <a:xfrm flipV="1">
              <a:off x="10459887" y="4100394"/>
              <a:ext cx="2" cy="1586910"/>
            </a:xfrm>
            <a:prstGeom prst="line">
              <a:avLst/>
            </a:prstGeom>
            <a:ln w="3175">
              <a:solidFill>
                <a:srgbClr val="EBEBEB">
                  <a:lumMod val="10000"/>
                </a:srgbClr>
              </a:solidFill>
              <a:miter lim="400000"/>
              <a:tailEnd type="triangle"/>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3" name="文本框 205"/>
            <p:cNvSpPr txBox="1"/>
            <p:nvPr/>
          </p:nvSpPr>
          <p:spPr>
            <a:xfrm>
              <a:off x="11768562" y="4312317"/>
              <a:ext cx="673641" cy="184299"/>
            </a:xfrm>
            <a:prstGeom prst="rect">
              <a:avLst/>
            </a:prstGeom>
            <a:ln w="3175">
              <a:miter lim="400000"/>
            </a:ln>
          </p:spPr>
          <p:txBody>
            <a:bodyPr wrap="square" lIns="0" tIns="0" rIns="0" bIns="0">
              <a:spAutoFit/>
            </a:bodyPr>
            <a:lstStyle/>
            <a:p>
              <a:pPr defTabSz="130810">
                <a:lnSpc>
                  <a:spcPct val="130000"/>
                </a:lnSpc>
                <a:defRPr sz="900">
                  <a:solidFill>
                    <a:srgbClr val="FFFFFF"/>
                  </a:solidFill>
                  <a:latin typeface="方正兰亭黑简体" panose="02000000000000000000" pitchFamily="2" charset="-122"/>
                  <a:ea typeface="方正兰亭黑简体" panose="02000000000000000000" pitchFamily="2" charset="-122"/>
                  <a:cs typeface="方正兰亭黑简体" panose="02000000000000000000" pitchFamily="2" charset="-122"/>
                  <a:sym typeface="方正兰亭黑简体" panose="02000000000000000000" pitchFamily="2" charset="-122"/>
                </a:defRPr>
              </a:pPr>
              <a:r>
                <a:rPr lang="zh-CN" altLang="en-US" sz="600" kern="0" dirty="0">
                  <a:solidFill>
                    <a:srgbClr val="EBEBEB">
                      <a:lumMod val="10000"/>
                    </a:srgbClr>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单</a:t>
              </a:r>
              <a:r>
                <a:rPr lang="en-US" altLang="zh-CN" sz="600" kern="0" dirty="0">
                  <a:solidFill>
                    <a:srgbClr val="EBEBEB">
                      <a:lumMod val="10000"/>
                    </a:srgbClr>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GPU</a:t>
              </a:r>
              <a:r>
                <a:rPr lang="zh-CN" altLang="en-US" sz="600" kern="0" dirty="0">
                  <a:solidFill>
                    <a:srgbClr val="EBEBEB">
                      <a:lumMod val="10000"/>
                    </a:srgbClr>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算力</a:t>
              </a:r>
              <a:endParaRPr sz="600" kern="0" dirty="0">
                <a:solidFill>
                  <a:srgbClr val="EBEBEB">
                    <a:lumMod val="10000"/>
                  </a:srgbClr>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endParaRPr>
            </a:p>
          </p:txBody>
        </p:sp>
        <p:sp>
          <p:nvSpPr>
            <p:cNvPr id="54" name="直接箭头连接符 206"/>
            <p:cNvSpPr/>
            <p:nvPr/>
          </p:nvSpPr>
          <p:spPr>
            <a:xfrm flipV="1">
              <a:off x="10840122" y="5216401"/>
              <a:ext cx="1512966" cy="247600"/>
            </a:xfrm>
            <a:prstGeom prst="line">
              <a:avLst/>
            </a:prstGeom>
            <a:ln w="25400">
              <a:solidFill>
                <a:srgbClr val="BCC964"/>
              </a:solidFill>
              <a:miter/>
            </a:ln>
          </p:spPr>
          <p:txBody>
            <a:bodyPr lIns="13064" tIns="13064" rIns="13064" bIns="13064"/>
            <a:lstStyle/>
            <a:p>
              <a:pPr defTabSz="130810">
                <a:defRPr>
                  <a:solidFill>
                    <a:srgbClr val="000000"/>
                  </a:solidFill>
                </a:defRPr>
              </a:pPr>
              <a:endParaRPr sz="6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5" name="直接连接符 207"/>
            <p:cNvSpPr/>
            <p:nvPr/>
          </p:nvSpPr>
          <p:spPr>
            <a:xfrm flipV="1">
              <a:off x="10840443" y="4514582"/>
              <a:ext cx="1477463" cy="776623"/>
            </a:xfrm>
            <a:prstGeom prst="line">
              <a:avLst/>
            </a:prstGeom>
            <a:ln w="25400">
              <a:solidFill>
                <a:srgbClr val="18E7CF"/>
              </a:solidFill>
              <a:miter/>
            </a:ln>
          </p:spPr>
          <p:txBody>
            <a:bodyPr lIns="13064" tIns="13064" rIns="13064" bIns="13064"/>
            <a:lstStyle/>
            <a:p>
              <a:pPr defTabSz="130810">
                <a:defRPr>
                  <a:solidFill>
                    <a:srgbClr val="000000"/>
                  </a:solidFill>
                </a:defRPr>
              </a:pPr>
              <a:endParaRPr sz="6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6" name="文本框 254"/>
            <p:cNvSpPr txBox="1"/>
            <p:nvPr/>
          </p:nvSpPr>
          <p:spPr>
            <a:xfrm>
              <a:off x="11879586" y="5017687"/>
              <a:ext cx="520843" cy="184299"/>
            </a:xfrm>
            <a:prstGeom prst="rect">
              <a:avLst/>
            </a:prstGeom>
            <a:ln w="3175">
              <a:miter lim="400000"/>
            </a:ln>
          </p:spPr>
          <p:txBody>
            <a:bodyPr wrap="square" lIns="0" tIns="0" rIns="0" bIns="0">
              <a:spAutoFit/>
            </a:bodyPr>
            <a:lstStyle/>
            <a:p>
              <a:pPr defTabSz="130810">
                <a:lnSpc>
                  <a:spcPct val="130000"/>
                </a:lnSpc>
                <a:defRPr sz="900">
                  <a:solidFill>
                    <a:srgbClr val="FFFFFF"/>
                  </a:solidFill>
                  <a:latin typeface="方正兰亭黑简体" panose="02000000000000000000" pitchFamily="2" charset="-122"/>
                  <a:ea typeface="方正兰亭黑简体" panose="02000000000000000000" pitchFamily="2" charset="-122"/>
                  <a:cs typeface="方正兰亭黑简体" panose="02000000000000000000" pitchFamily="2" charset="-122"/>
                  <a:sym typeface="方正兰亭黑简体" panose="02000000000000000000" pitchFamily="2" charset="-122"/>
                </a:defRPr>
              </a:pPr>
              <a:r>
                <a:rPr lang="zh-CN" altLang="en-US" sz="600" kern="0" dirty="0">
                  <a:solidFill>
                    <a:srgbClr val="EBEBEB">
                      <a:lumMod val="10000"/>
                    </a:srgbClr>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内存带宽</a:t>
              </a:r>
              <a:endParaRPr sz="600" kern="0" dirty="0">
                <a:solidFill>
                  <a:srgbClr val="EBEBEB">
                    <a:lumMod val="10000"/>
                  </a:srgbClr>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endParaRPr>
            </a:p>
          </p:txBody>
        </p:sp>
        <p:sp>
          <p:nvSpPr>
            <p:cNvPr id="57" name="直接连接符 212"/>
            <p:cNvSpPr/>
            <p:nvPr/>
          </p:nvSpPr>
          <p:spPr>
            <a:xfrm flipH="1">
              <a:off x="10413032" y="5187811"/>
              <a:ext cx="40779" cy="0"/>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8" name="直接连接符 213"/>
            <p:cNvSpPr/>
            <p:nvPr/>
          </p:nvSpPr>
          <p:spPr>
            <a:xfrm flipH="1">
              <a:off x="10416084" y="4939145"/>
              <a:ext cx="40777" cy="0"/>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9" name="直接连接符 214"/>
            <p:cNvSpPr/>
            <p:nvPr/>
          </p:nvSpPr>
          <p:spPr>
            <a:xfrm flipH="1">
              <a:off x="10421257" y="4690479"/>
              <a:ext cx="40779" cy="0"/>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0" name="矩形 215"/>
            <p:cNvSpPr txBox="1"/>
            <p:nvPr/>
          </p:nvSpPr>
          <p:spPr>
            <a:xfrm>
              <a:off x="10183114" y="5130666"/>
              <a:ext cx="229584" cy="126622"/>
            </a:xfrm>
            <a:prstGeom prst="rect">
              <a:avLst/>
            </a:prstGeom>
            <a:ln w="3175">
              <a:miter lim="400000"/>
            </a:ln>
          </p:spPr>
          <p:txBody>
            <a:bodyPr wrap="square" lIns="7258" tIns="7258" rIns="7258" bIns="7258" anchor="ctr">
              <a:spAutoFit/>
            </a:bodyPr>
            <a:lstStyle>
              <a:lvl1pPr algn="r" defTabSz="281305">
                <a:defRPr sz="600" b="1">
                  <a:solidFill>
                    <a:srgbClr val="FFFFFF"/>
                  </a:solidFill>
                </a:defRPr>
              </a:lvl1pPr>
            </a:lstStyle>
            <a:p>
              <a:pPr>
                <a:defRPr/>
              </a:pPr>
              <a:r>
                <a:rPr sz="400" kern="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100</a:t>
              </a:r>
              <a:endParaRPr sz="400" kern="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1" name="矩形 216"/>
            <p:cNvSpPr txBox="1"/>
            <p:nvPr/>
          </p:nvSpPr>
          <p:spPr>
            <a:xfrm>
              <a:off x="10139312" y="4875836"/>
              <a:ext cx="273388" cy="126622"/>
            </a:xfrm>
            <a:prstGeom prst="rect">
              <a:avLst/>
            </a:prstGeom>
            <a:ln w="3175">
              <a:miter lim="400000"/>
            </a:ln>
          </p:spPr>
          <p:txBody>
            <a:bodyPr wrap="square" lIns="7258" tIns="7258" rIns="7258" bIns="7258" anchor="ctr">
              <a:spAutoFit/>
            </a:bodyPr>
            <a:lstStyle>
              <a:lvl1pPr algn="r" defTabSz="281305">
                <a:defRPr sz="600" b="1">
                  <a:solidFill>
                    <a:srgbClr val="FFFFFF"/>
                  </a:solidFill>
                </a:defRPr>
              </a:lvl1pPr>
            </a:lstStyle>
            <a:p>
              <a:pPr>
                <a:defRPr/>
              </a:pPr>
              <a:r>
                <a:rPr sz="400" kern="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1000</a:t>
              </a:r>
              <a:endParaRPr sz="400" kern="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2" name="矩形 217"/>
            <p:cNvSpPr txBox="1"/>
            <p:nvPr/>
          </p:nvSpPr>
          <p:spPr>
            <a:xfrm>
              <a:off x="10090856" y="4627171"/>
              <a:ext cx="321846" cy="126622"/>
            </a:xfrm>
            <a:prstGeom prst="rect">
              <a:avLst/>
            </a:prstGeom>
            <a:ln w="3175">
              <a:miter lim="400000"/>
            </a:ln>
          </p:spPr>
          <p:txBody>
            <a:bodyPr wrap="square" lIns="7258" tIns="7258" rIns="7258" bIns="7258" anchor="ctr">
              <a:spAutoFit/>
            </a:bodyPr>
            <a:lstStyle>
              <a:lvl1pPr algn="r" defTabSz="281305">
                <a:defRPr sz="600" b="1">
                  <a:solidFill>
                    <a:srgbClr val="FFFFFF"/>
                  </a:solidFill>
                </a:defRPr>
              </a:lvl1pPr>
            </a:lstStyle>
            <a:p>
              <a:pPr>
                <a:defRPr/>
              </a:pPr>
              <a:r>
                <a:rPr sz="400" kern="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10,000</a:t>
              </a:r>
              <a:endParaRPr sz="400" kern="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3" name="直接连接符 219"/>
            <p:cNvSpPr/>
            <p:nvPr/>
          </p:nvSpPr>
          <p:spPr>
            <a:xfrm flipH="1">
              <a:off x="10419340" y="5436478"/>
              <a:ext cx="40777" cy="0"/>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4" name="矩形 220"/>
            <p:cNvSpPr txBox="1"/>
            <p:nvPr/>
          </p:nvSpPr>
          <p:spPr>
            <a:xfrm>
              <a:off x="10336699" y="5373171"/>
              <a:ext cx="75998" cy="126622"/>
            </a:xfrm>
            <a:prstGeom prst="rect">
              <a:avLst/>
            </a:prstGeom>
            <a:ln w="3175">
              <a:miter lim="400000"/>
            </a:ln>
          </p:spPr>
          <p:txBody>
            <a:bodyPr lIns="7258" tIns="7258" rIns="7258" bIns="7258" anchor="ctr">
              <a:spAutoFit/>
            </a:bodyPr>
            <a:lstStyle>
              <a:lvl1pPr algn="r" defTabSz="281305">
                <a:defRPr sz="600" b="1">
                  <a:solidFill>
                    <a:srgbClr val="FFFFFF"/>
                  </a:solidFill>
                </a:defRPr>
              </a:lvl1pPr>
            </a:lstStyle>
            <a:p>
              <a:pPr>
                <a:defRPr/>
              </a:pPr>
              <a:r>
                <a:rPr sz="4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1</a:t>
              </a:r>
              <a:endParaRPr sz="4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直接连接符 221"/>
            <p:cNvSpPr/>
            <p:nvPr/>
          </p:nvSpPr>
          <p:spPr>
            <a:xfrm>
              <a:off x="10828921" y="5650010"/>
              <a:ext cx="0" cy="70268"/>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6" name="直接连接符 222"/>
            <p:cNvSpPr/>
            <p:nvPr/>
          </p:nvSpPr>
          <p:spPr>
            <a:xfrm>
              <a:off x="11274517" y="5650010"/>
              <a:ext cx="0" cy="70268"/>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7" name="直接连接符 223"/>
            <p:cNvSpPr/>
            <p:nvPr/>
          </p:nvSpPr>
          <p:spPr>
            <a:xfrm>
              <a:off x="11695976" y="5650010"/>
              <a:ext cx="0" cy="70268"/>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8" name="直接连接符 224"/>
            <p:cNvSpPr/>
            <p:nvPr/>
          </p:nvSpPr>
          <p:spPr>
            <a:xfrm>
              <a:off x="12107752" y="5650010"/>
              <a:ext cx="0" cy="70268"/>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9" name="直接连接符 225"/>
            <p:cNvSpPr/>
            <p:nvPr/>
          </p:nvSpPr>
          <p:spPr>
            <a:xfrm>
              <a:off x="12531274" y="5655477"/>
              <a:ext cx="0" cy="70268"/>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0" name="矩形 226"/>
            <p:cNvSpPr txBox="1"/>
            <p:nvPr/>
          </p:nvSpPr>
          <p:spPr>
            <a:xfrm>
              <a:off x="10672019" y="5740996"/>
              <a:ext cx="289092" cy="126622"/>
            </a:xfrm>
            <a:prstGeom prst="rect">
              <a:avLst/>
            </a:prstGeom>
            <a:ln w="3175">
              <a:miter lim="400000"/>
            </a:ln>
          </p:spPr>
          <p:txBody>
            <a:bodyPr lIns="7258" tIns="7258" rIns="7258" bIns="7258" anchor="ctr">
              <a:spAutoFit/>
            </a:bodyPr>
            <a:lstStyle>
              <a:lvl1pPr defTabSz="281305">
                <a:defRPr sz="600" b="1">
                  <a:solidFill>
                    <a:srgbClr val="FFFFFF"/>
                  </a:solidFill>
                </a:defRPr>
              </a:lvl1pPr>
            </a:lstStyle>
            <a:p>
              <a:pPr>
                <a:defRPr/>
              </a:pPr>
              <a:r>
                <a:rPr sz="4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2003</a:t>
              </a:r>
              <a:endParaRPr sz="4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1" name="矩形 227"/>
            <p:cNvSpPr txBox="1"/>
            <p:nvPr/>
          </p:nvSpPr>
          <p:spPr>
            <a:xfrm>
              <a:off x="11959343" y="5749237"/>
              <a:ext cx="289092" cy="126622"/>
            </a:xfrm>
            <a:prstGeom prst="rect">
              <a:avLst/>
            </a:prstGeom>
            <a:ln w="3175">
              <a:miter lim="400000"/>
            </a:ln>
          </p:spPr>
          <p:txBody>
            <a:bodyPr lIns="7258" tIns="7258" rIns="7258" bIns="7258" anchor="ctr">
              <a:spAutoFit/>
            </a:bodyPr>
            <a:lstStyle>
              <a:lvl1pPr defTabSz="281305">
                <a:defRPr sz="600" b="1">
                  <a:solidFill>
                    <a:srgbClr val="FFFFFF"/>
                  </a:solidFill>
                </a:defRPr>
              </a:lvl1pPr>
            </a:lstStyle>
            <a:p>
              <a:pPr>
                <a:defRPr/>
              </a:pPr>
              <a:r>
                <a:rPr sz="4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2018</a:t>
              </a:r>
              <a:endParaRPr sz="4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2" name="矩形 228"/>
            <p:cNvSpPr txBox="1"/>
            <p:nvPr/>
          </p:nvSpPr>
          <p:spPr>
            <a:xfrm>
              <a:off x="12387961" y="5749235"/>
              <a:ext cx="289092" cy="126622"/>
            </a:xfrm>
            <a:prstGeom prst="rect">
              <a:avLst/>
            </a:prstGeom>
            <a:ln w="3175">
              <a:miter lim="400000"/>
            </a:ln>
          </p:spPr>
          <p:txBody>
            <a:bodyPr lIns="7258" tIns="7258" rIns="7258" bIns="7258" anchor="ctr">
              <a:spAutoFit/>
            </a:bodyPr>
            <a:lstStyle>
              <a:lvl1pPr defTabSz="281305">
                <a:defRPr sz="600" b="1">
                  <a:solidFill>
                    <a:srgbClr val="FFFFFF"/>
                  </a:solidFill>
                </a:defRPr>
              </a:lvl1pPr>
            </a:lstStyle>
            <a:p>
              <a:pPr>
                <a:defRPr/>
              </a:pPr>
              <a:r>
                <a:rPr sz="4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2023</a:t>
              </a:r>
              <a:endParaRPr sz="4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3" name="矩形 229"/>
            <p:cNvSpPr txBox="1"/>
            <p:nvPr/>
          </p:nvSpPr>
          <p:spPr>
            <a:xfrm>
              <a:off x="11551266" y="5754827"/>
              <a:ext cx="289092" cy="126622"/>
            </a:xfrm>
            <a:prstGeom prst="rect">
              <a:avLst/>
            </a:prstGeom>
            <a:ln w="3175">
              <a:miter lim="400000"/>
            </a:ln>
          </p:spPr>
          <p:txBody>
            <a:bodyPr lIns="7258" tIns="7258" rIns="7258" bIns="7258" anchor="ctr">
              <a:spAutoFit/>
            </a:bodyPr>
            <a:lstStyle>
              <a:lvl1pPr defTabSz="281305">
                <a:defRPr sz="600" b="1">
                  <a:solidFill>
                    <a:srgbClr val="FFFFFF"/>
                  </a:solidFill>
                </a:defRPr>
              </a:lvl1pPr>
            </a:lstStyle>
            <a:p>
              <a:pPr>
                <a:defRPr/>
              </a:pPr>
              <a:r>
                <a:rPr sz="4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2013</a:t>
              </a:r>
              <a:endParaRPr sz="4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4" name="矩形 230"/>
            <p:cNvSpPr txBox="1"/>
            <p:nvPr/>
          </p:nvSpPr>
          <p:spPr>
            <a:xfrm>
              <a:off x="11120999" y="5740203"/>
              <a:ext cx="289092" cy="126622"/>
            </a:xfrm>
            <a:prstGeom prst="rect">
              <a:avLst/>
            </a:prstGeom>
            <a:ln w="3175">
              <a:miter lim="400000"/>
            </a:ln>
          </p:spPr>
          <p:txBody>
            <a:bodyPr lIns="7258" tIns="7258" rIns="7258" bIns="7258" anchor="ctr">
              <a:spAutoFit/>
            </a:bodyPr>
            <a:lstStyle>
              <a:lvl1pPr defTabSz="281305">
                <a:defRPr sz="600" b="1">
                  <a:solidFill>
                    <a:srgbClr val="FFFFFF"/>
                  </a:solidFill>
                </a:defRPr>
              </a:lvl1pPr>
            </a:lstStyle>
            <a:p>
              <a:pPr>
                <a:defRPr/>
              </a:pPr>
              <a:r>
                <a:rPr sz="4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2008</a:t>
              </a:r>
              <a:endParaRPr sz="4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5" name="直接连接符 232"/>
            <p:cNvSpPr/>
            <p:nvPr/>
          </p:nvSpPr>
          <p:spPr>
            <a:xfrm>
              <a:off x="10918042" y="5642966"/>
              <a:ext cx="0" cy="37293"/>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6" name="直接连接符 233"/>
            <p:cNvSpPr/>
            <p:nvPr/>
          </p:nvSpPr>
          <p:spPr>
            <a:xfrm>
              <a:off x="11096281" y="5642966"/>
              <a:ext cx="0" cy="37293"/>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7" name="直接连接符 234"/>
            <p:cNvSpPr/>
            <p:nvPr/>
          </p:nvSpPr>
          <p:spPr>
            <a:xfrm>
              <a:off x="11007161" y="5642966"/>
              <a:ext cx="0" cy="37293"/>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8" name="直接连接符 235"/>
            <p:cNvSpPr/>
            <p:nvPr/>
          </p:nvSpPr>
          <p:spPr>
            <a:xfrm>
              <a:off x="11185400" y="5642966"/>
              <a:ext cx="0" cy="37293"/>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9" name="直接连接符 236"/>
            <p:cNvSpPr/>
            <p:nvPr/>
          </p:nvSpPr>
          <p:spPr>
            <a:xfrm>
              <a:off x="11358809" y="5642966"/>
              <a:ext cx="0" cy="37293"/>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0" name="直接连接符 237"/>
            <p:cNvSpPr/>
            <p:nvPr/>
          </p:nvSpPr>
          <p:spPr>
            <a:xfrm>
              <a:off x="11527392" y="5642966"/>
              <a:ext cx="0" cy="37293"/>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1" name="直接连接符 238"/>
            <p:cNvSpPr/>
            <p:nvPr/>
          </p:nvSpPr>
          <p:spPr>
            <a:xfrm>
              <a:off x="11443100" y="5642966"/>
              <a:ext cx="0" cy="37293"/>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2" name="直接连接符 239"/>
            <p:cNvSpPr/>
            <p:nvPr/>
          </p:nvSpPr>
          <p:spPr>
            <a:xfrm>
              <a:off x="11611683" y="5642966"/>
              <a:ext cx="0" cy="37293"/>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3" name="直接连接符 240"/>
            <p:cNvSpPr/>
            <p:nvPr/>
          </p:nvSpPr>
          <p:spPr>
            <a:xfrm>
              <a:off x="11778332" y="5642966"/>
              <a:ext cx="0" cy="37293"/>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4" name="直接连接符 241"/>
            <p:cNvSpPr/>
            <p:nvPr/>
          </p:nvSpPr>
          <p:spPr>
            <a:xfrm>
              <a:off x="11943043" y="5642966"/>
              <a:ext cx="0" cy="37293"/>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5" name="直接连接符 242"/>
            <p:cNvSpPr/>
            <p:nvPr/>
          </p:nvSpPr>
          <p:spPr>
            <a:xfrm>
              <a:off x="11860687" y="5642966"/>
              <a:ext cx="0" cy="37293"/>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6" name="直接连接符 243"/>
            <p:cNvSpPr/>
            <p:nvPr/>
          </p:nvSpPr>
          <p:spPr>
            <a:xfrm>
              <a:off x="12025398" y="5642966"/>
              <a:ext cx="0" cy="37293"/>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7" name="直接连接符 244"/>
            <p:cNvSpPr/>
            <p:nvPr/>
          </p:nvSpPr>
          <p:spPr>
            <a:xfrm>
              <a:off x="12192458" y="5642966"/>
              <a:ext cx="0" cy="37293"/>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8" name="直接连接符 245"/>
            <p:cNvSpPr/>
            <p:nvPr/>
          </p:nvSpPr>
          <p:spPr>
            <a:xfrm>
              <a:off x="12361867" y="5642966"/>
              <a:ext cx="0" cy="37293"/>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9" name="直接连接符 246"/>
            <p:cNvSpPr/>
            <p:nvPr/>
          </p:nvSpPr>
          <p:spPr>
            <a:xfrm>
              <a:off x="12277161" y="5642966"/>
              <a:ext cx="0" cy="37293"/>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0" name="直接连接符 247"/>
            <p:cNvSpPr/>
            <p:nvPr/>
          </p:nvSpPr>
          <p:spPr>
            <a:xfrm>
              <a:off x="12446569" y="5642966"/>
              <a:ext cx="0" cy="37293"/>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1" name="直接连接符 248"/>
            <p:cNvSpPr/>
            <p:nvPr/>
          </p:nvSpPr>
          <p:spPr>
            <a:xfrm flipH="1">
              <a:off x="10415602" y="4441813"/>
              <a:ext cx="40777" cy="0"/>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2" name="矩形 250"/>
            <p:cNvSpPr txBox="1"/>
            <p:nvPr/>
          </p:nvSpPr>
          <p:spPr>
            <a:xfrm>
              <a:off x="9974575" y="4375403"/>
              <a:ext cx="438125" cy="126622"/>
            </a:xfrm>
            <a:prstGeom prst="rect">
              <a:avLst/>
            </a:prstGeom>
            <a:ln w="3175">
              <a:miter lim="400000"/>
            </a:ln>
          </p:spPr>
          <p:txBody>
            <a:bodyPr wrap="square" lIns="7258" tIns="7258" rIns="7258" bIns="7258" anchor="ctr">
              <a:spAutoFit/>
            </a:bodyPr>
            <a:lstStyle>
              <a:lvl1pPr algn="r" defTabSz="281305">
                <a:defRPr sz="600" b="1">
                  <a:solidFill>
                    <a:srgbClr val="FFFFFF"/>
                  </a:solidFill>
                </a:defRPr>
              </a:lvl1pPr>
            </a:lstStyle>
            <a:p>
              <a:pPr>
                <a:defRPr/>
              </a:pPr>
              <a:r>
                <a:rPr sz="400" kern="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100,000</a:t>
              </a:r>
              <a:endParaRPr sz="400" kern="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3" name="直接连接符 251"/>
            <p:cNvSpPr/>
            <p:nvPr/>
          </p:nvSpPr>
          <p:spPr>
            <a:xfrm>
              <a:off x="10644408" y="5642966"/>
              <a:ext cx="0" cy="37293"/>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4" name="直接连接符 252"/>
            <p:cNvSpPr/>
            <p:nvPr/>
          </p:nvSpPr>
          <p:spPr>
            <a:xfrm>
              <a:off x="10552149" y="5642966"/>
              <a:ext cx="0" cy="37293"/>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5" name="直接连接符 253"/>
            <p:cNvSpPr/>
            <p:nvPr/>
          </p:nvSpPr>
          <p:spPr>
            <a:xfrm>
              <a:off x="10736661" y="5642966"/>
              <a:ext cx="0" cy="37293"/>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08" name="文本框 188"/>
          <p:cNvSpPr txBox="1"/>
          <p:nvPr/>
        </p:nvSpPr>
        <p:spPr>
          <a:xfrm>
            <a:off x="1699844" y="3190767"/>
            <a:ext cx="2167110" cy="246221"/>
          </a:xfrm>
          <a:prstGeom prst="rect">
            <a:avLst/>
          </a:prstGeom>
          <a:ln w="3175">
            <a:miter lim="400000"/>
          </a:ln>
        </p:spPr>
        <p:txBody>
          <a:bodyPr wrap="square" lIns="0" tIns="0" rIns="0" bIns="0">
            <a:spAutoFit/>
          </a:bodyPr>
          <a:lstStyle/>
          <a:p>
            <a:pPr defTabSz="130810">
              <a:defRPr sz="1800">
                <a:gradFill flip="none" rotWithShape="1">
                  <a:gsLst>
                    <a:gs pos="0">
                      <a:srgbClr val="FBC237"/>
                    </a:gs>
                    <a:gs pos="100000">
                      <a:srgbClr val="F9ECA1"/>
                    </a:gs>
                  </a:gsLst>
                  <a:lin ang="16200000" scaled="0"/>
                </a:gradFill>
                <a:latin typeface="FZLanTingHeiS-B-GB"/>
                <a:ea typeface="FZLanTingHeiS-B-GB"/>
                <a:cs typeface="FZLanTingHeiS-B-GB"/>
                <a:sym typeface="FZLanTingHeiS-B-GB"/>
              </a:defRPr>
            </a:pPr>
            <a:r>
              <a:rPr lang="zh-CN" altLang="en-US" sz="1600" b="1" dirty="0">
                <a:solidFill>
                  <a:srgbClr val="C00000"/>
                </a:solidFill>
                <a:latin typeface="Huawei Sans" panose="020C0503030203020204" pitchFamily="34" charset="0"/>
                <a:ea typeface="方正兰亭黑简体" panose="02000000000000000000" pitchFamily="2" charset="-122"/>
                <a:cs typeface="FZLanTingHeiS-B-GB"/>
                <a:sym typeface="Huawei Sans" panose="020C0503030203020204" pitchFamily="34" charset="0"/>
              </a:rPr>
              <a:t>存算比失衡</a:t>
            </a:r>
            <a:r>
              <a:rPr sz="1200" dirty="0">
                <a:solidFill>
                  <a:srgbClr val="EBEBEB">
                    <a:lumMod val="10000"/>
                  </a:srgbClr>
                </a:solidFill>
                <a:latin typeface="Huawei Sans" panose="020C0503030203020204" pitchFamily="34" charset="0"/>
                <a:ea typeface="方正兰亭黑简体" panose="02000000000000000000" pitchFamily="2" charset="-122"/>
                <a:cs typeface="FZLanTingHeiS-B-GB"/>
                <a:sym typeface="Huawei Sans" panose="020C0503030203020204" pitchFamily="34" charset="0"/>
              </a:rPr>
              <a:t>=</a:t>
            </a:r>
            <a:r>
              <a:rPr lang="zh-CN" altLang="en-US" sz="1200" dirty="0">
                <a:solidFill>
                  <a:srgbClr val="EBEBEB">
                    <a:lumMod val="10000"/>
                  </a:srgbClr>
                </a:solidFill>
                <a:latin typeface="Huawei Sans" panose="020C0503030203020204" pitchFamily="34" charset="0"/>
                <a:ea typeface="方正兰亭黑简体" panose="02000000000000000000" pitchFamily="2" charset="-122"/>
                <a:cs typeface="FZLanTingHeiS-B-GB"/>
                <a:sym typeface="Huawei Sans" panose="020C0503030203020204" pitchFamily="34" charset="0"/>
              </a:rPr>
              <a:t>内存带宽</a:t>
            </a:r>
            <a:r>
              <a:rPr sz="1200" dirty="0">
                <a:solidFill>
                  <a:srgbClr val="EBEBEB">
                    <a:lumMod val="10000"/>
                  </a:srgbClr>
                </a:solidFill>
                <a:latin typeface="Huawei Sans" panose="020C0503030203020204" pitchFamily="34" charset="0"/>
                <a:ea typeface="方正兰亭黑简体" panose="02000000000000000000" pitchFamily="2" charset="-122"/>
                <a:cs typeface="FZLanTingHeiS-B-GB"/>
                <a:sym typeface="Huawei Sans" panose="020C0503030203020204" pitchFamily="34" charset="0"/>
              </a:rPr>
              <a:t>/</a:t>
            </a:r>
            <a:r>
              <a:rPr lang="zh-CN" altLang="en-US" sz="1200" dirty="0">
                <a:solidFill>
                  <a:srgbClr val="EBEBEB">
                    <a:lumMod val="10000"/>
                  </a:srgbClr>
                </a:solidFill>
                <a:latin typeface="Huawei Sans" panose="020C0503030203020204" pitchFamily="34" charset="0"/>
                <a:ea typeface="方正兰亭黑简体" panose="02000000000000000000" pitchFamily="2" charset="-122"/>
                <a:cs typeface="FZLanTingHeiS-B-GB"/>
                <a:sym typeface="Huawei Sans" panose="020C0503030203020204" pitchFamily="34" charset="0"/>
              </a:rPr>
              <a:t>算力</a:t>
            </a:r>
            <a:endParaRPr sz="1400" dirty="0">
              <a:solidFill>
                <a:srgbClr val="EBEBEB">
                  <a:lumMod val="10000"/>
                </a:srgbClr>
              </a:solidFill>
              <a:latin typeface="Huawei Sans" panose="020C0503030203020204" pitchFamily="34" charset="0"/>
              <a:ea typeface="方正兰亭黑简体" panose="02000000000000000000" pitchFamily="2" charset="-122"/>
              <a:cs typeface="FZLanTingHeiS-B-GB"/>
              <a:sym typeface="Huawei Sans" panose="020C0503030203020204" pitchFamily="34" charset="0"/>
            </a:endParaRPr>
          </a:p>
        </p:txBody>
      </p:sp>
      <p:sp>
        <p:nvSpPr>
          <p:cNvPr id="109" name="矩形 108"/>
          <p:cNvSpPr/>
          <p:nvPr/>
        </p:nvSpPr>
        <p:spPr>
          <a:xfrm>
            <a:off x="1065244" y="1610460"/>
            <a:ext cx="2678554" cy="1451621"/>
          </a:xfrm>
          <a:prstGeom prst="rect">
            <a:avLst/>
          </a:prstGeom>
          <a:noFill/>
          <a:ln w="3175" cap="flat" cmpd="sng" algn="ctr">
            <a:no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kumimoji="1" lang="zh-CN" altLang="en-US" sz="2400">
              <a:solidFill>
                <a:prstClr val="white"/>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10" name="组合 109"/>
          <p:cNvGrpSpPr/>
          <p:nvPr/>
        </p:nvGrpSpPr>
        <p:grpSpPr>
          <a:xfrm>
            <a:off x="1065243" y="1953054"/>
            <a:ext cx="1846076" cy="1082162"/>
            <a:chOff x="5473916" y="4085525"/>
            <a:chExt cx="2900415" cy="1802753"/>
          </a:xfrm>
        </p:grpSpPr>
        <p:sp>
          <p:nvSpPr>
            <p:cNvPr id="111" name="线条"/>
            <p:cNvSpPr/>
            <p:nvPr/>
          </p:nvSpPr>
          <p:spPr>
            <a:xfrm flipV="1">
              <a:off x="5803292" y="4092893"/>
              <a:ext cx="0" cy="1586910"/>
            </a:xfrm>
            <a:prstGeom prst="line">
              <a:avLst/>
            </a:prstGeom>
            <a:ln w="3175">
              <a:solidFill>
                <a:srgbClr val="EBEBEB">
                  <a:lumMod val="10000"/>
                </a:srgbClr>
              </a:solidFill>
              <a:miter lim="400000"/>
              <a:tailEnd type="triangle"/>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2" name="直接箭头连接符 202"/>
            <p:cNvSpPr/>
            <p:nvPr/>
          </p:nvSpPr>
          <p:spPr>
            <a:xfrm flipV="1">
              <a:off x="6093009" y="5093268"/>
              <a:ext cx="1672961" cy="156413"/>
            </a:xfrm>
            <a:prstGeom prst="line">
              <a:avLst/>
            </a:prstGeom>
            <a:ln w="25400">
              <a:solidFill>
                <a:srgbClr val="EE98FF"/>
              </a:solidFill>
              <a:miter/>
            </a:ln>
          </p:spPr>
          <p:txBody>
            <a:bodyPr lIns="13064" tIns="13064" rIns="13064" bIns="13064"/>
            <a:lstStyle/>
            <a:p>
              <a:pPr defTabSz="130810">
                <a:defRPr>
                  <a:solidFill>
                    <a:srgbClr val="000000"/>
                  </a:solidFill>
                </a:defRPr>
              </a:pPr>
              <a:endParaRPr sz="6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3" name="线条"/>
            <p:cNvSpPr/>
            <p:nvPr/>
          </p:nvSpPr>
          <p:spPr>
            <a:xfrm>
              <a:off x="5800793" y="5673606"/>
              <a:ext cx="2354948" cy="0"/>
            </a:xfrm>
            <a:prstGeom prst="line">
              <a:avLst/>
            </a:prstGeom>
            <a:ln w="3175">
              <a:solidFill>
                <a:srgbClr val="EBEBEB">
                  <a:lumMod val="10000"/>
                </a:srgbClr>
              </a:solidFill>
              <a:miter lim="400000"/>
              <a:tailEnd type="triangle"/>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4" name="文本框 194"/>
            <p:cNvSpPr txBox="1"/>
            <p:nvPr/>
          </p:nvSpPr>
          <p:spPr>
            <a:xfrm>
              <a:off x="6653138" y="4085525"/>
              <a:ext cx="1721193" cy="368090"/>
            </a:xfrm>
            <a:prstGeom prst="rect">
              <a:avLst/>
            </a:prstGeom>
            <a:ln w="3175">
              <a:miter lim="400000"/>
            </a:ln>
          </p:spPr>
          <p:txBody>
            <a:bodyPr wrap="square" lIns="0" tIns="0" rIns="0" bIns="0">
              <a:spAutoFit/>
            </a:bodyPr>
            <a:lstStyle/>
            <a:p>
              <a:pPr defTabSz="130810">
                <a:lnSpc>
                  <a:spcPct val="130000"/>
                </a:lnSpc>
                <a:defRPr sz="900">
                  <a:solidFill>
                    <a:srgbClr val="FFFFFF"/>
                  </a:solidFill>
                  <a:latin typeface="方正兰亭黑简体" panose="02000000000000000000" pitchFamily="2" charset="-122"/>
                  <a:ea typeface="方正兰亭黑简体" panose="02000000000000000000" pitchFamily="2" charset="-122"/>
                  <a:cs typeface="方正兰亭黑简体" panose="02000000000000000000" pitchFamily="2" charset="-122"/>
                  <a:sym typeface="方正兰亭黑简体" panose="02000000000000000000" pitchFamily="2" charset="-122"/>
                </a:defRPr>
              </a:pPr>
              <a:r>
                <a:rPr lang="zh-CN" altLang="en-US" sz="1200" kern="0" dirty="0">
                  <a:solidFill>
                    <a:srgbClr val="EBEBEB">
                      <a:lumMod val="10000"/>
                    </a:srgbClr>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大模型参数量</a:t>
              </a:r>
              <a:endParaRPr sz="1200" kern="0" dirty="0">
                <a:solidFill>
                  <a:srgbClr val="EBEBEB">
                    <a:lumMod val="10000"/>
                  </a:srgbClr>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endParaRPr>
            </a:p>
          </p:txBody>
        </p:sp>
        <p:sp>
          <p:nvSpPr>
            <p:cNvPr id="115" name="文本框 75"/>
            <p:cNvSpPr txBox="1"/>
            <p:nvPr/>
          </p:nvSpPr>
          <p:spPr>
            <a:xfrm>
              <a:off x="6926637" y="5156118"/>
              <a:ext cx="1054300" cy="368090"/>
            </a:xfrm>
            <a:prstGeom prst="rect">
              <a:avLst/>
            </a:prstGeom>
            <a:ln w="3175">
              <a:miter lim="400000"/>
            </a:ln>
          </p:spPr>
          <p:txBody>
            <a:bodyPr wrap="square" lIns="0" tIns="0" rIns="0" bIns="0">
              <a:spAutoFit/>
            </a:bodyPr>
            <a:lstStyle/>
            <a:p>
              <a:pPr defTabSz="130810">
                <a:lnSpc>
                  <a:spcPct val="130000"/>
                </a:lnSpc>
                <a:defRPr sz="900">
                  <a:solidFill>
                    <a:srgbClr val="FFFFFF"/>
                  </a:solidFill>
                  <a:latin typeface="方正兰亭黑简体" panose="02000000000000000000" pitchFamily="2" charset="-122"/>
                  <a:ea typeface="方正兰亭黑简体" panose="02000000000000000000" pitchFamily="2" charset="-122"/>
                  <a:cs typeface="方正兰亭黑简体" panose="02000000000000000000" pitchFamily="2" charset="-122"/>
                  <a:sym typeface="方正兰亭黑简体" panose="02000000000000000000" pitchFamily="2" charset="-122"/>
                </a:defRPr>
              </a:pPr>
              <a:r>
                <a:rPr lang="zh-CN" altLang="en-US" sz="1200" kern="0" dirty="0">
                  <a:solidFill>
                    <a:srgbClr val="EBEBEB">
                      <a:lumMod val="10000"/>
                    </a:srgbClr>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rPr>
                <a:t>内存容量</a:t>
              </a:r>
              <a:endParaRPr sz="1200" kern="0" dirty="0">
                <a:solidFill>
                  <a:srgbClr val="EBEBEB">
                    <a:lumMod val="10000"/>
                  </a:srgbClr>
                </a:solidFill>
                <a:latin typeface="Huawei Sans" panose="020C0503030203020204" pitchFamily="34" charset="0"/>
                <a:ea typeface="方正兰亭黑简体" panose="02000000000000000000" pitchFamily="2" charset="-122"/>
                <a:cs typeface="方正兰亭黑简体" panose="02000000000000000000" pitchFamily="2" charset="-122"/>
                <a:sym typeface="Huawei Sans" panose="020C0503030203020204" pitchFamily="34" charset="0"/>
              </a:endParaRPr>
            </a:p>
          </p:txBody>
        </p:sp>
        <p:sp>
          <p:nvSpPr>
            <p:cNvPr id="116" name="直接连接符 153"/>
            <p:cNvSpPr/>
            <p:nvPr/>
          </p:nvSpPr>
          <p:spPr>
            <a:xfrm>
              <a:off x="6166602" y="5657508"/>
              <a:ext cx="0" cy="70268"/>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7" name="直接连接符 154"/>
            <p:cNvSpPr/>
            <p:nvPr/>
          </p:nvSpPr>
          <p:spPr>
            <a:xfrm>
              <a:off x="6531988" y="5657508"/>
              <a:ext cx="0" cy="70268"/>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8" name="直接连接符 155"/>
            <p:cNvSpPr/>
            <p:nvPr/>
          </p:nvSpPr>
          <p:spPr>
            <a:xfrm>
              <a:off x="6897373" y="5657508"/>
              <a:ext cx="0" cy="70268"/>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19" name="直接连接符 157"/>
            <p:cNvSpPr/>
            <p:nvPr/>
          </p:nvSpPr>
          <p:spPr>
            <a:xfrm>
              <a:off x="7262757" y="5657508"/>
              <a:ext cx="0" cy="70268"/>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0" name="直接连接符 163"/>
            <p:cNvSpPr/>
            <p:nvPr/>
          </p:nvSpPr>
          <p:spPr>
            <a:xfrm>
              <a:off x="7628141" y="5662974"/>
              <a:ext cx="0" cy="70268"/>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1" name="直接连接符 164"/>
            <p:cNvSpPr/>
            <p:nvPr/>
          </p:nvSpPr>
          <p:spPr>
            <a:xfrm>
              <a:off x="7993526" y="5661257"/>
              <a:ext cx="0" cy="70268"/>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2" name="矩形 165"/>
            <p:cNvSpPr txBox="1"/>
            <p:nvPr/>
          </p:nvSpPr>
          <p:spPr>
            <a:xfrm>
              <a:off x="6022058" y="5748321"/>
              <a:ext cx="289093" cy="126962"/>
            </a:xfrm>
            <a:prstGeom prst="rect">
              <a:avLst/>
            </a:prstGeom>
            <a:ln w="3175">
              <a:miter lim="400000"/>
            </a:ln>
          </p:spPr>
          <p:txBody>
            <a:bodyPr lIns="7258" tIns="7258" rIns="7258" bIns="7258" anchor="ctr">
              <a:spAutoFit/>
            </a:bodyPr>
            <a:lstStyle>
              <a:lvl1pPr defTabSz="281305">
                <a:defRPr sz="600" b="1">
                  <a:solidFill>
                    <a:srgbClr val="FFFFFF"/>
                  </a:solidFill>
                </a:defRPr>
              </a:lvl1pPr>
            </a:lstStyle>
            <a:p>
              <a:pPr>
                <a:defRPr/>
              </a:pPr>
              <a:r>
                <a:rPr sz="400" kern="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2017</a:t>
              </a:r>
              <a:endParaRPr sz="400" kern="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3" name="矩形 166"/>
            <p:cNvSpPr txBox="1"/>
            <p:nvPr/>
          </p:nvSpPr>
          <p:spPr>
            <a:xfrm>
              <a:off x="7118211" y="5756567"/>
              <a:ext cx="289093" cy="126962"/>
            </a:xfrm>
            <a:prstGeom prst="rect">
              <a:avLst/>
            </a:prstGeom>
            <a:ln w="3175">
              <a:miter lim="400000"/>
            </a:ln>
          </p:spPr>
          <p:txBody>
            <a:bodyPr lIns="7258" tIns="7258" rIns="7258" bIns="7258" anchor="ctr">
              <a:spAutoFit/>
            </a:bodyPr>
            <a:lstStyle>
              <a:lvl1pPr defTabSz="281305">
                <a:defRPr sz="600" b="1">
                  <a:solidFill>
                    <a:srgbClr val="FFFFFF"/>
                  </a:solidFill>
                </a:defRPr>
              </a:lvl1pPr>
            </a:lstStyle>
            <a:p>
              <a:pPr>
                <a:defRPr/>
              </a:pPr>
              <a:r>
                <a:rPr sz="4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2020</a:t>
              </a:r>
              <a:endParaRPr sz="4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4" name="矩形 167"/>
            <p:cNvSpPr txBox="1"/>
            <p:nvPr/>
          </p:nvSpPr>
          <p:spPr>
            <a:xfrm>
              <a:off x="7483596" y="5756567"/>
              <a:ext cx="289093" cy="126962"/>
            </a:xfrm>
            <a:prstGeom prst="rect">
              <a:avLst/>
            </a:prstGeom>
            <a:ln w="3175">
              <a:miter lim="400000"/>
            </a:ln>
          </p:spPr>
          <p:txBody>
            <a:bodyPr lIns="7258" tIns="7258" rIns="7258" bIns="7258" anchor="ctr">
              <a:spAutoFit/>
            </a:bodyPr>
            <a:lstStyle>
              <a:lvl1pPr defTabSz="281305">
                <a:defRPr sz="600" b="1">
                  <a:solidFill>
                    <a:srgbClr val="FFFFFF"/>
                  </a:solidFill>
                </a:defRPr>
              </a:lvl1pPr>
            </a:lstStyle>
            <a:p>
              <a:pPr>
                <a:defRPr/>
              </a:pPr>
              <a:r>
                <a:rPr sz="4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2021</a:t>
              </a:r>
              <a:endParaRPr sz="4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5" name="矩形 168"/>
            <p:cNvSpPr txBox="1"/>
            <p:nvPr/>
          </p:nvSpPr>
          <p:spPr>
            <a:xfrm>
              <a:off x="7848978" y="5753970"/>
              <a:ext cx="289093" cy="126962"/>
            </a:xfrm>
            <a:prstGeom prst="rect">
              <a:avLst/>
            </a:prstGeom>
            <a:ln w="3175">
              <a:miter lim="400000"/>
            </a:ln>
          </p:spPr>
          <p:txBody>
            <a:bodyPr lIns="7258" tIns="7258" rIns="7258" bIns="7258" anchor="ctr">
              <a:spAutoFit/>
            </a:bodyPr>
            <a:lstStyle>
              <a:lvl1pPr defTabSz="281305">
                <a:defRPr sz="600" b="1">
                  <a:solidFill>
                    <a:srgbClr val="FFFFFF"/>
                  </a:solidFill>
                </a:defRPr>
              </a:lvl1pPr>
            </a:lstStyle>
            <a:p>
              <a:pPr>
                <a:defRPr/>
              </a:pPr>
              <a:r>
                <a:rPr sz="4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2022</a:t>
              </a:r>
              <a:endParaRPr sz="4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6" name="矩形 169"/>
            <p:cNvSpPr txBox="1"/>
            <p:nvPr/>
          </p:nvSpPr>
          <p:spPr>
            <a:xfrm>
              <a:off x="6752822" y="5759212"/>
              <a:ext cx="289093" cy="126962"/>
            </a:xfrm>
            <a:prstGeom prst="rect">
              <a:avLst/>
            </a:prstGeom>
            <a:ln w="3175">
              <a:miter lim="400000"/>
            </a:ln>
          </p:spPr>
          <p:txBody>
            <a:bodyPr lIns="7258" tIns="7258" rIns="7258" bIns="7258" anchor="ctr">
              <a:spAutoFit/>
            </a:bodyPr>
            <a:lstStyle>
              <a:lvl1pPr defTabSz="281305">
                <a:defRPr sz="600" b="1">
                  <a:solidFill>
                    <a:srgbClr val="FFFFFF"/>
                  </a:solidFill>
                </a:defRPr>
              </a:lvl1pPr>
            </a:lstStyle>
            <a:p>
              <a:pPr>
                <a:defRPr/>
              </a:pPr>
              <a:r>
                <a:rPr sz="4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2019</a:t>
              </a:r>
              <a:endParaRPr sz="4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7" name="矩形 170"/>
            <p:cNvSpPr txBox="1"/>
            <p:nvPr/>
          </p:nvSpPr>
          <p:spPr>
            <a:xfrm>
              <a:off x="6387438" y="5761316"/>
              <a:ext cx="289093" cy="126962"/>
            </a:xfrm>
            <a:prstGeom prst="rect">
              <a:avLst/>
            </a:prstGeom>
            <a:ln w="3175">
              <a:miter lim="400000"/>
            </a:ln>
          </p:spPr>
          <p:txBody>
            <a:bodyPr lIns="7258" tIns="7258" rIns="7258" bIns="7258" anchor="ctr">
              <a:spAutoFit/>
            </a:bodyPr>
            <a:lstStyle>
              <a:lvl1pPr defTabSz="281305">
                <a:defRPr sz="600" b="1">
                  <a:solidFill>
                    <a:srgbClr val="FFFFFF"/>
                  </a:solidFill>
                </a:defRPr>
              </a:lvl1pPr>
            </a:lstStyle>
            <a:p>
              <a:pPr>
                <a:defRPr/>
              </a:pPr>
              <a:r>
                <a:rPr sz="4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2018</a:t>
              </a:r>
              <a:endParaRPr sz="4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8" name="直接连接符 145"/>
            <p:cNvSpPr/>
            <p:nvPr/>
          </p:nvSpPr>
          <p:spPr>
            <a:xfrm flipH="1">
              <a:off x="5763118" y="5004250"/>
              <a:ext cx="40777" cy="0"/>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29" name="直接连接符 146"/>
            <p:cNvSpPr/>
            <p:nvPr/>
          </p:nvSpPr>
          <p:spPr>
            <a:xfrm flipH="1">
              <a:off x="5763632" y="4661242"/>
              <a:ext cx="40777" cy="0"/>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0" name="直接连接符 147"/>
            <p:cNvSpPr/>
            <p:nvPr/>
          </p:nvSpPr>
          <p:spPr>
            <a:xfrm flipH="1">
              <a:off x="5758660" y="4318236"/>
              <a:ext cx="40779" cy="0"/>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1" name="矩形 148"/>
            <p:cNvSpPr txBox="1"/>
            <p:nvPr/>
          </p:nvSpPr>
          <p:spPr>
            <a:xfrm>
              <a:off x="5571349" y="4940773"/>
              <a:ext cx="173037" cy="126962"/>
            </a:xfrm>
            <a:prstGeom prst="rect">
              <a:avLst/>
            </a:prstGeom>
            <a:ln w="3175">
              <a:miter lim="400000"/>
            </a:ln>
          </p:spPr>
          <p:txBody>
            <a:bodyPr wrap="square" lIns="7258" tIns="7258" rIns="7258" bIns="7258" anchor="ctr">
              <a:spAutoFit/>
            </a:bodyPr>
            <a:lstStyle>
              <a:lvl1pPr algn="r" defTabSz="281305">
                <a:defRPr sz="600" b="1">
                  <a:solidFill>
                    <a:srgbClr val="FFFFFF"/>
                  </a:solidFill>
                </a:defRPr>
              </a:lvl1pPr>
            </a:lstStyle>
            <a:p>
              <a:pPr>
                <a:defRPr/>
              </a:pPr>
              <a:r>
                <a:rPr sz="400" kern="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10</a:t>
              </a:r>
              <a:endParaRPr sz="400" kern="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2" name="矩形 149"/>
            <p:cNvSpPr txBox="1"/>
            <p:nvPr/>
          </p:nvSpPr>
          <p:spPr>
            <a:xfrm>
              <a:off x="5473916" y="4617337"/>
              <a:ext cx="270474" cy="126962"/>
            </a:xfrm>
            <a:prstGeom prst="rect">
              <a:avLst/>
            </a:prstGeom>
            <a:ln w="3175">
              <a:miter lim="400000"/>
            </a:ln>
          </p:spPr>
          <p:txBody>
            <a:bodyPr wrap="square" lIns="7258" tIns="7258" rIns="7258" bIns="7258" anchor="ctr">
              <a:spAutoFit/>
            </a:bodyPr>
            <a:lstStyle>
              <a:lvl1pPr algn="r" defTabSz="281305">
                <a:defRPr sz="600" b="1">
                  <a:solidFill>
                    <a:srgbClr val="FFFFFF"/>
                  </a:solidFill>
                </a:defRPr>
              </a:lvl1pPr>
            </a:lstStyle>
            <a:p>
              <a:pPr>
                <a:defRPr/>
              </a:pPr>
              <a:r>
                <a:rPr sz="400" kern="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100</a:t>
              </a:r>
              <a:endParaRPr sz="400" kern="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3" name="矩形 150"/>
            <p:cNvSpPr txBox="1"/>
            <p:nvPr/>
          </p:nvSpPr>
          <p:spPr>
            <a:xfrm>
              <a:off x="5473916" y="4257022"/>
              <a:ext cx="270474" cy="126962"/>
            </a:xfrm>
            <a:prstGeom prst="rect">
              <a:avLst/>
            </a:prstGeom>
            <a:ln w="3175">
              <a:miter lim="400000"/>
            </a:ln>
          </p:spPr>
          <p:txBody>
            <a:bodyPr wrap="square" lIns="7258" tIns="7258" rIns="7258" bIns="7258" anchor="ctr">
              <a:spAutoFit/>
            </a:bodyPr>
            <a:lstStyle>
              <a:lvl1pPr algn="r" defTabSz="281305">
                <a:defRPr sz="600" b="1">
                  <a:solidFill>
                    <a:srgbClr val="FFFFFF"/>
                  </a:solidFill>
                </a:defRPr>
              </a:lvl1pPr>
            </a:lstStyle>
            <a:p>
              <a:pPr>
                <a:defRPr/>
              </a:pPr>
              <a:r>
                <a:rPr sz="400" kern="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1000</a:t>
              </a:r>
              <a:endParaRPr sz="400" kern="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4" name="直接连接符 184"/>
            <p:cNvSpPr/>
            <p:nvPr/>
          </p:nvSpPr>
          <p:spPr>
            <a:xfrm flipH="1">
              <a:off x="5752278" y="5347255"/>
              <a:ext cx="40777" cy="0"/>
            </a:xfrm>
            <a:prstGeom prst="line">
              <a:avLst/>
            </a:prstGeom>
            <a:ln w="3175">
              <a:solidFill>
                <a:srgbClr val="EBEBEB">
                  <a:lumMod val="10000"/>
                </a:srgbClr>
              </a:solidFill>
              <a:miter lim="400000"/>
            </a:ln>
          </p:spPr>
          <p:txBody>
            <a:bodyPr lIns="13064" tIns="13064" rIns="13064" bIns="13064"/>
            <a:lstStyle/>
            <a:p>
              <a:pPr defTabSz="130810">
                <a:defRPr>
                  <a:solidFill>
                    <a:srgbClr val="000000"/>
                  </a:solidFill>
                </a:defRPr>
              </a:pPr>
              <a:endParaRPr sz="600" kern="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5" name="矩形 191"/>
            <p:cNvSpPr txBox="1"/>
            <p:nvPr/>
          </p:nvSpPr>
          <p:spPr>
            <a:xfrm>
              <a:off x="5680192" y="5283773"/>
              <a:ext cx="64198" cy="126962"/>
            </a:xfrm>
            <a:prstGeom prst="rect">
              <a:avLst/>
            </a:prstGeom>
            <a:ln w="3175">
              <a:miter lim="400000"/>
            </a:ln>
          </p:spPr>
          <p:txBody>
            <a:bodyPr lIns="7258" tIns="7258" rIns="7258" bIns="7258" anchor="ctr">
              <a:spAutoFit/>
            </a:bodyPr>
            <a:lstStyle>
              <a:lvl1pPr algn="r" defTabSz="281305">
                <a:defRPr sz="600" b="1">
                  <a:solidFill>
                    <a:srgbClr val="FFFFFF"/>
                  </a:solidFill>
                </a:defRPr>
              </a:lvl1pPr>
            </a:lstStyle>
            <a:p>
              <a:pPr>
                <a:defRPr/>
              </a:pPr>
              <a:r>
                <a:rPr sz="400" kern="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rPr>
                <a:t>1</a:t>
              </a:r>
              <a:endParaRPr sz="400" kern="0" dirty="0">
                <a:solidFill>
                  <a:srgbClr val="EBEBEB">
                    <a:lumMod val="1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6" name="直接连接符 2"/>
            <p:cNvSpPr/>
            <p:nvPr/>
          </p:nvSpPr>
          <p:spPr>
            <a:xfrm rot="19328996">
              <a:off x="6280271" y="4593539"/>
              <a:ext cx="1460838" cy="383574"/>
            </a:xfrm>
            <a:custGeom>
              <a:avLst/>
              <a:gdLst/>
              <a:ahLst/>
              <a:cxnLst>
                <a:cxn ang="0">
                  <a:pos x="wd2" y="hd2"/>
                </a:cxn>
                <a:cxn ang="5400000">
                  <a:pos x="wd2" y="hd2"/>
                </a:cxn>
                <a:cxn ang="10800000">
                  <a:pos x="wd2" y="hd2"/>
                </a:cxn>
                <a:cxn ang="16200000">
                  <a:pos x="wd2" y="hd2"/>
                </a:cxn>
              </a:cxnLst>
              <a:rect l="0" t="0" r="r" b="b"/>
              <a:pathLst>
                <a:path w="21600" h="18840" extrusionOk="0">
                  <a:moveTo>
                    <a:pt x="0" y="14839"/>
                  </a:moveTo>
                  <a:cubicBezTo>
                    <a:pt x="3888" y="2046"/>
                    <a:pt x="8803" y="-2760"/>
                    <a:pt x="13522" y="1536"/>
                  </a:cubicBezTo>
                  <a:cubicBezTo>
                    <a:pt x="14651" y="2563"/>
                    <a:pt x="15749" y="4107"/>
                    <a:pt x="16799" y="6220"/>
                  </a:cubicBezTo>
                  <a:cubicBezTo>
                    <a:pt x="17710" y="8055"/>
                    <a:pt x="18582" y="10314"/>
                    <a:pt x="19433" y="12678"/>
                  </a:cubicBezTo>
                  <a:cubicBezTo>
                    <a:pt x="19807" y="13717"/>
                    <a:pt x="20178" y="14777"/>
                    <a:pt x="20549" y="15837"/>
                  </a:cubicBezTo>
                  <a:cubicBezTo>
                    <a:pt x="20900" y="16838"/>
                    <a:pt x="21250" y="17839"/>
                    <a:pt x="21600" y="18840"/>
                  </a:cubicBezTo>
                </a:path>
              </a:pathLst>
            </a:custGeom>
            <a:ln w="25400">
              <a:solidFill>
                <a:srgbClr val="0054FA"/>
              </a:solidFill>
              <a:miter/>
            </a:ln>
          </p:spPr>
          <p:txBody>
            <a:bodyPr lIns="13064" tIns="13064" rIns="13064" bIns="13064"/>
            <a:lstStyle/>
            <a:p>
              <a:pPr defTabSz="130810">
                <a:defRPr>
                  <a:solidFill>
                    <a:srgbClr val="000000"/>
                  </a:solidFill>
                </a:defRPr>
              </a:pPr>
              <a:endParaRPr sz="600" kern="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37" name="文本框 188"/>
          <p:cNvSpPr txBox="1"/>
          <p:nvPr/>
        </p:nvSpPr>
        <p:spPr>
          <a:xfrm>
            <a:off x="1683808" y="1638894"/>
            <a:ext cx="2140473" cy="246221"/>
          </a:xfrm>
          <a:prstGeom prst="rect">
            <a:avLst/>
          </a:prstGeom>
          <a:ln w="3175">
            <a:miter lim="400000"/>
          </a:ln>
        </p:spPr>
        <p:txBody>
          <a:bodyPr wrap="square" lIns="0" tIns="0" rIns="0" bIns="0">
            <a:spAutoFit/>
          </a:bodyPr>
          <a:lstStyle/>
          <a:p>
            <a:pPr defTabSz="130810">
              <a:defRPr sz="1800">
                <a:gradFill flip="none" rotWithShape="1">
                  <a:gsLst>
                    <a:gs pos="0">
                      <a:srgbClr val="FBC237"/>
                    </a:gs>
                    <a:gs pos="100000">
                      <a:srgbClr val="F9ECA1"/>
                    </a:gs>
                  </a:gsLst>
                  <a:lin ang="16200000" scaled="0"/>
                </a:gradFill>
                <a:latin typeface="FZLanTingHeiS-B-GB"/>
                <a:ea typeface="FZLanTingHeiS-B-GB"/>
                <a:cs typeface="FZLanTingHeiS-B-GB"/>
                <a:sym typeface="FZLanTingHeiS-B-GB"/>
              </a:defRPr>
            </a:pPr>
            <a:r>
              <a:rPr lang="zh-CN" altLang="en-US" sz="1600" b="1" dirty="0">
                <a:solidFill>
                  <a:srgbClr val="C00000"/>
                </a:solidFill>
                <a:latin typeface="Huawei Sans" panose="020C0503030203020204" pitchFamily="34" charset="0"/>
                <a:ea typeface="方正兰亭黑简体" panose="02000000000000000000" pitchFamily="2" charset="-122"/>
                <a:cs typeface="FZLanTingHeiS-B-GB"/>
                <a:sym typeface="Huawei Sans" panose="020C0503030203020204" pitchFamily="34" charset="0"/>
              </a:rPr>
              <a:t>容算比失衡</a:t>
            </a:r>
            <a:r>
              <a:rPr sz="1200" dirty="0">
                <a:solidFill>
                  <a:srgbClr val="EBEBEB">
                    <a:lumMod val="10000"/>
                  </a:srgbClr>
                </a:solidFill>
                <a:latin typeface="Huawei Sans" panose="020C0503030203020204" pitchFamily="34" charset="0"/>
                <a:ea typeface="方正兰亭黑简体" panose="02000000000000000000" pitchFamily="2" charset="-122"/>
                <a:cs typeface="FZLanTingHeiS-B-GB"/>
                <a:sym typeface="Huawei Sans" panose="020C0503030203020204" pitchFamily="34" charset="0"/>
              </a:rPr>
              <a:t>=</a:t>
            </a:r>
            <a:r>
              <a:rPr lang="zh-CN" altLang="en-US" sz="1200" dirty="0">
                <a:solidFill>
                  <a:srgbClr val="EBEBEB">
                    <a:lumMod val="10000"/>
                  </a:srgbClr>
                </a:solidFill>
                <a:latin typeface="Huawei Sans" panose="020C0503030203020204" pitchFamily="34" charset="0"/>
                <a:ea typeface="方正兰亭黑简体" panose="02000000000000000000" pitchFamily="2" charset="-122"/>
                <a:cs typeface="FZLanTingHeiS-B-GB"/>
                <a:sym typeface="Huawei Sans" panose="020C0503030203020204" pitchFamily="34" charset="0"/>
              </a:rPr>
              <a:t>内存容量</a:t>
            </a:r>
            <a:r>
              <a:rPr sz="1200" dirty="0">
                <a:solidFill>
                  <a:srgbClr val="EBEBEB">
                    <a:lumMod val="10000"/>
                  </a:srgbClr>
                </a:solidFill>
                <a:latin typeface="Huawei Sans" panose="020C0503030203020204" pitchFamily="34" charset="0"/>
                <a:ea typeface="方正兰亭黑简体" panose="02000000000000000000" pitchFamily="2" charset="-122"/>
                <a:cs typeface="FZLanTingHeiS-B-GB"/>
                <a:sym typeface="Huawei Sans" panose="020C0503030203020204" pitchFamily="34" charset="0"/>
              </a:rPr>
              <a:t>/</a:t>
            </a:r>
            <a:r>
              <a:rPr lang="zh-CN" altLang="en-US" sz="1200" dirty="0">
                <a:solidFill>
                  <a:srgbClr val="EBEBEB">
                    <a:lumMod val="10000"/>
                  </a:srgbClr>
                </a:solidFill>
                <a:latin typeface="Huawei Sans" panose="020C0503030203020204" pitchFamily="34" charset="0"/>
                <a:ea typeface="方正兰亭黑简体" panose="02000000000000000000" pitchFamily="2" charset="-122"/>
                <a:cs typeface="FZLanTingHeiS-B-GB"/>
                <a:sym typeface="Huawei Sans" panose="020C0503030203020204" pitchFamily="34" charset="0"/>
              </a:rPr>
              <a:t>算力</a:t>
            </a:r>
            <a:endParaRPr sz="1200" dirty="0">
              <a:solidFill>
                <a:srgbClr val="EBEBEB">
                  <a:lumMod val="10000"/>
                </a:srgbClr>
              </a:solidFill>
              <a:latin typeface="Huawei Sans" panose="020C0503030203020204" pitchFamily="34" charset="0"/>
              <a:ea typeface="方正兰亭黑简体" panose="02000000000000000000" pitchFamily="2" charset="-122"/>
              <a:cs typeface="FZLanTingHeiS-B-GB"/>
              <a:sym typeface="Huawei Sans" panose="020C0503030203020204" pitchFamily="34" charset="0"/>
            </a:endParaRPr>
          </a:p>
        </p:txBody>
      </p:sp>
      <p:sp>
        <p:nvSpPr>
          <p:cNvPr id="151" name="文本框 150"/>
          <p:cNvSpPr txBox="1"/>
          <p:nvPr/>
        </p:nvSpPr>
        <p:spPr>
          <a:xfrm>
            <a:off x="739836" y="1237442"/>
            <a:ext cx="2959899" cy="307777"/>
          </a:xfrm>
          <a:prstGeom prst="rect">
            <a:avLst/>
          </a:prstGeom>
          <a:noFill/>
        </p:spPr>
        <p:txBody>
          <a:bodyPr wrap="square" rtlCol="0">
            <a:spAutoFit/>
          </a:bodyPr>
          <a:lstStyle/>
          <a:p>
            <a:pPr algn="ctr">
              <a:defRPr/>
            </a:pPr>
            <a:r>
              <a:rPr lang="zh-CN" altLang="en-US" sz="14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rPr>
              <a:t>算力新挑战，需要系统新架构</a:t>
            </a:r>
            <a:endParaRPr lang="zh-CN" altLang="en-US" sz="14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152" name="组合 151"/>
          <p:cNvGrpSpPr/>
          <p:nvPr/>
        </p:nvGrpSpPr>
        <p:grpSpPr>
          <a:xfrm>
            <a:off x="4011303" y="3599905"/>
            <a:ext cx="325136" cy="659060"/>
            <a:chOff x="5799415" y="3125874"/>
            <a:chExt cx="301919" cy="612000"/>
          </a:xfrm>
        </p:grpSpPr>
        <p:sp>
          <p:nvSpPr>
            <p:cNvPr id="153" name="流程图: 摘录 152"/>
            <p:cNvSpPr/>
            <p:nvPr/>
          </p:nvSpPr>
          <p:spPr>
            <a:xfrm rot="5400000" flipH="1">
              <a:off x="5703112" y="3339652"/>
              <a:ext cx="612000" cy="184444"/>
            </a:xfrm>
            <a:prstGeom prst="flowChartExtract">
              <a:avLst/>
            </a:prstGeom>
            <a:gradFill>
              <a:gsLst>
                <a:gs pos="100000">
                  <a:srgbClr val="666666">
                    <a:lumMod val="40000"/>
                    <a:lumOff val="60000"/>
                    <a:alpha val="75000"/>
                  </a:srgbClr>
                </a:gs>
                <a:gs pos="0">
                  <a:srgbClr val="666666">
                    <a:lumMod val="40000"/>
                    <a:lumOff val="60000"/>
                    <a:alpha val="0"/>
                  </a:srgbClr>
                </a:gs>
              </a:gsLst>
              <a:lin ang="16200000" scaled="1"/>
            </a:gradFill>
            <a:ln w="6350" cap="flat" cmpd="sng" algn="ctr">
              <a:gradFill flip="none" rotWithShape="1">
                <a:gsLst>
                  <a:gs pos="100000">
                    <a:srgbClr val="666666">
                      <a:lumMod val="40000"/>
                      <a:lumOff val="60000"/>
                    </a:srgbClr>
                  </a:gs>
                  <a:gs pos="0">
                    <a:srgbClr val="666666">
                      <a:lumMod val="40000"/>
                      <a:lumOff val="60000"/>
                      <a:alpha val="0"/>
                    </a:srgbClr>
                  </a:gs>
                </a:gsLst>
                <a:lin ang="16200000" scaled="1"/>
                <a:tileRect/>
              </a:gradFill>
              <a:prstDash val="solid"/>
              <a:miter lim="800000"/>
            </a:ln>
            <a:effectLst>
              <a:outerShdw blurRad="50800" dist="38100" dir="5400000" sx="99000" sy="99000" algn="ctr" rotWithShape="0">
                <a:srgbClr val="000000">
                  <a:alpha val="10000"/>
                </a:srgbClr>
              </a:outerShdw>
            </a:effectLst>
          </p:spPr>
          <p:txBody>
            <a:bodyPr lIns="107924" tIns="45688" rIns="91375" bIns="45688" anchor="ctr">
              <a:noAutofit/>
            </a:bodyPr>
            <a:lstStyle/>
            <a:p>
              <a:pPr defTabSz="1218565" fontAlgn="ctr">
                <a:defRPr/>
              </a:pPr>
              <a:endParaRPr lang="zh-CN" altLang="en-US" sz="1100" b="1" kern="0" dirty="0">
                <a:solidFill>
                  <a:prstClr val="black">
                    <a:lumMod val="75000"/>
                    <a:lumOff val="25000"/>
                  </a:prst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154" name="流程图: 摘录 153"/>
            <p:cNvSpPr/>
            <p:nvPr/>
          </p:nvSpPr>
          <p:spPr>
            <a:xfrm rot="5400000" flipH="1">
              <a:off x="5585637" y="3339652"/>
              <a:ext cx="612000" cy="184444"/>
            </a:xfrm>
            <a:prstGeom prst="flowChartExtract">
              <a:avLst/>
            </a:prstGeom>
            <a:gradFill>
              <a:gsLst>
                <a:gs pos="100000">
                  <a:srgbClr val="666666">
                    <a:lumMod val="40000"/>
                    <a:lumOff val="60000"/>
                    <a:alpha val="75000"/>
                  </a:srgbClr>
                </a:gs>
                <a:gs pos="0">
                  <a:srgbClr val="666666">
                    <a:lumMod val="40000"/>
                    <a:lumOff val="60000"/>
                    <a:alpha val="0"/>
                  </a:srgbClr>
                </a:gs>
              </a:gsLst>
              <a:lin ang="16200000" scaled="1"/>
            </a:gradFill>
            <a:ln w="6350" cap="flat" cmpd="sng" algn="ctr">
              <a:gradFill flip="none" rotWithShape="1">
                <a:gsLst>
                  <a:gs pos="100000">
                    <a:srgbClr val="666666">
                      <a:lumMod val="40000"/>
                      <a:lumOff val="60000"/>
                    </a:srgbClr>
                  </a:gs>
                  <a:gs pos="0">
                    <a:srgbClr val="666666">
                      <a:lumMod val="40000"/>
                      <a:lumOff val="60000"/>
                      <a:alpha val="0"/>
                    </a:srgbClr>
                  </a:gs>
                </a:gsLst>
                <a:lin ang="16200000" scaled="1"/>
                <a:tileRect/>
              </a:gradFill>
              <a:prstDash val="solid"/>
              <a:miter lim="800000"/>
            </a:ln>
            <a:effectLst>
              <a:outerShdw blurRad="50800" dist="38100" dir="5400000" sx="99000" sy="99000" algn="ctr" rotWithShape="0">
                <a:srgbClr val="000000">
                  <a:alpha val="10000"/>
                </a:srgbClr>
              </a:outerShdw>
            </a:effectLst>
          </p:spPr>
          <p:txBody>
            <a:bodyPr lIns="107924" tIns="45688" rIns="91375" bIns="45688" anchor="ctr">
              <a:noAutofit/>
            </a:bodyPr>
            <a:lstStyle/>
            <a:p>
              <a:pPr defTabSz="1218565" fontAlgn="ctr">
                <a:defRPr/>
              </a:pPr>
              <a:endParaRPr lang="zh-CN" altLang="en-US" sz="1100" b="1" kern="0" dirty="0">
                <a:solidFill>
                  <a:prstClr val="black">
                    <a:lumMod val="75000"/>
                    <a:lumOff val="25000"/>
                  </a:prst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sp>
        <p:nvSpPr>
          <p:cNvPr id="155" name="矩形 154"/>
          <p:cNvSpPr>
            <a:spLocks noChangeAspect="1"/>
          </p:cNvSpPr>
          <p:nvPr/>
        </p:nvSpPr>
        <p:spPr>
          <a:xfrm>
            <a:off x="5154355" y="1237442"/>
            <a:ext cx="6096000" cy="307777"/>
          </a:xfrm>
          <a:prstGeom prst="rect">
            <a:avLst/>
          </a:prstGeom>
        </p:spPr>
        <p:txBody>
          <a:bodyPr>
            <a:spAutoFit/>
          </a:bodyPr>
          <a:lstStyle/>
          <a:p>
            <a:pPr algn="ctr" defTabSz="411480" fontAlgn="ctr">
              <a:spcBef>
                <a:spcPct val="0"/>
              </a:spcBef>
              <a:spcAft>
                <a:spcPct val="0"/>
              </a:spcAft>
              <a:buSzPct val="100000"/>
              <a:defRPr/>
            </a:pPr>
            <a:r>
              <a:rPr lang="zh-CN" altLang="en-US" sz="14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rPr>
              <a:t>分布式</a:t>
            </a:r>
            <a:r>
              <a:rPr lang="en-US" altLang="zh-CN" sz="1400" dirty="0" err="1">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rPr>
              <a:t>QingTian</a:t>
            </a:r>
            <a:r>
              <a:rPr lang="zh-CN" altLang="en-US" sz="14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rPr>
              <a:t>：系统性架构升级，打破单服务器硬件限制</a:t>
            </a:r>
            <a:endParaRPr lang="zh-CN" altLang="en-US" sz="1400" dirty="0">
              <a:solidFill>
                <a:srgbClr val="1D1D1A"/>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56" name="矩形 155"/>
          <p:cNvSpPr/>
          <p:nvPr/>
        </p:nvSpPr>
        <p:spPr>
          <a:xfrm>
            <a:off x="4897607" y="2296175"/>
            <a:ext cx="1201568" cy="276999"/>
          </a:xfrm>
          <a:prstGeom prst="rect">
            <a:avLst/>
          </a:prstGeom>
        </p:spPr>
        <p:txBody>
          <a:bodyPr wrap="square" anchor="ctr">
            <a:spAutoFit/>
          </a:bodyPr>
          <a:lstStyle/>
          <a:p>
            <a:pPr algn="ctr" defTabSz="914400">
              <a:defRPr/>
            </a:pPr>
            <a:r>
              <a:rPr kumimoji="1" lang="zh-CN" alt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突破算力边界</a:t>
            </a:r>
            <a:endParaRPr kumimoji="1" lang="zh-CN" alt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7" name="矩形 156"/>
          <p:cNvSpPr/>
          <p:nvPr/>
        </p:nvSpPr>
        <p:spPr>
          <a:xfrm>
            <a:off x="6654302" y="2296175"/>
            <a:ext cx="1201568" cy="276999"/>
          </a:xfrm>
          <a:prstGeom prst="rect">
            <a:avLst/>
          </a:prstGeom>
        </p:spPr>
        <p:txBody>
          <a:bodyPr wrap="square" anchor="ctr">
            <a:spAutoFit/>
          </a:bodyPr>
          <a:lstStyle/>
          <a:p>
            <a:pPr algn="ctr" defTabSz="914400">
              <a:defRPr/>
            </a:pPr>
            <a:r>
              <a:rPr kumimoji="1" lang="zh-CN" alt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突破存储边界</a:t>
            </a:r>
            <a:endParaRPr kumimoji="1" lang="zh-CN" alt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8" name="矩形 157"/>
          <p:cNvSpPr/>
          <p:nvPr/>
        </p:nvSpPr>
        <p:spPr>
          <a:xfrm>
            <a:off x="8410997" y="2296175"/>
            <a:ext cx="1201568" cy="276999"/>
          </a:xfrm>
          <a:prstGeom prst="rect">
            <a:avLst/>
          </a:prstGeom>
        </p:spPr>
        <p:txBody>
          <a:bodyPr wrap="square" anchor="ctr">
            <a:spAutoFit/>
          </a:bodyPr>
          <a:lstStyle/>
          <a:p>
            <a:pPr algn="ctr" defTabSz="914400">
              <a:defRPr/>
            </a:pPr>
            <a:r>
              <a:rPr kumimoji="1" lang="zh-CN" alt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突破网络边界</a:t>
            </a:r>
            <a:endParaRPr kumimoji="1" lang="zh-CN" alt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9" name="矩形 158"/>
          <p:cNvSpPr/>
          <p:nvPr/>
        </p:nvSpPr>
        <p:spPr>
          <a:xfrm>
            <a:off x="10120197" y="2296175"/>
            <a:ext cx="1201568" cy="276999"/>
          </a:xfrm>
          <a:prstGeom prst="rect">
            <a:avLst/>
          </a:prstGeom>
        </p:spPr>
        <p:txBody>
          <a:bodyPr wrap="square" anchor="ctr">
            <a:spAutoFit/>
          </a:bodyPr>
          <a:lstStyle/>
          <a:p>
            <a:pPr algn="ctr" defTabSz="914400">
              <a:defRPr/>
            </a:pPr>
            <a:r>
              <a:rPr kumimoji="1" lang="zh-CN" alt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资源灵活取用</a:t>
            </a:r>
            <a:endParaRPr kumimoji="1" lang="zh-CN" altLang="en-US" sz="1200" b="1"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0" name="文本框 159"/>
          <p:cNvSpPr txBox="1"/>
          <p:nvPr/>
        </p:nvSpPr>
        <p:spPr>
          <a:xfrm>
            <a:off x="4815318" y="2538752"/>
            <a:ext cx="1412467" cy="742639"/>
          </a:xfrm>
          <a:prstGeom prst="rect">
            <a:avLst/>
          </a:prstGeom>
          <a:noFill/>
        </p:spPr>
        <p:txBody>
          <a:bodyPr wrap="square" rtlCol="0" anchor="ctr">
            <a:spAutoFit/>
          </a:bodyPr>
          <a:lstStyle/>
          <a:p>
            <a:pPr marL="171450" indent="-171450">
              <a:lnSpc>
                <a:spcPct val="120000"/>
              </a:lnSpc>
              <a:buFont typeface="Arial" panose="020B0604020202020204" pitchFamily="34" charset="0"/>
              <a:buChar char="•"/>
              <a:defRPr/>
            </a:pPr>
            <a:r>
              <a:rPr lang="zh-CN" altLang="en-US" sz="1200"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rPr>
              <a:t>算力利用率</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20%</a:t>
            </a:r>
            <a:r>
              <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20000"/>
              </a:lnSpc>
              <a:buFont typeface="Arial" panose="020B0604020202020204" pitchFamily="34" charset="0"/>
              <a:buChar char="•"/>
              <a:defRPr/>
            </a:pPr>
            <a:r>
              <a:rPr lang="zh-CN" altLang="en-US" sz="1200"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rPr>
              <a:t>支持</a:t>
            </a:r>
            <a:r>
              <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万卡</a:t>
            </a:r>
            <a:r>
              <a:rPr lang="zh-CN" altLang="en-US" sz="1200"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rPr>
              <a:t>集群</a:t>
            </a:r>
            <a:endParaRPr lang="zh-CN" altLang="en-US" sz="1200"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1" name="文本框 160"/>
          <p:cNvSpPr txBox="1"/>
          <p:nvPr/>
        </p:nvSpPr>
        <p:spPr>
          <a:xfrm>
            <a:off x="6478972" y="2594698"/>
            <a:ext cx="1742875" cy="521040"/>
          </a:xfrm>
          <a:prstGeom prst="rect">
            <a:avLst/>
          </a:prstGeom>
          <a:noFill/>
        </p:spPr>
        <p:txBody>
          <a:bodyPr wrap="square" rtlCol="0" anchor="ctr">
            <a:spAutoFit/>
          </a:bodyPr>
          <a:lstStyle/>
          <a:p>
            <a:pPr marL="171450" indent="-171450">
              <a:lnSpc>
                <a:spcPct val="120000"/>
              </a:lnSpc>
              <a:buFont typeface="Arial" panose="020B0604020202020204" pitchFamily="34" charset="0"/>
              <a:buChar char="•"/>
              <a:defRPr/>
            </a:pPr>
            <a:r>
              <a:rPr lang="zh-CN" altLang="en-US" sz="1200"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rPr>
              <a:t>节省</a:t>
            </a:r>
            <a:r>
              <a:rPr lang="en-US" altLang="zh-CN" sz="1200"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rPr>
              <a:t>GPU</a:t>
            </a:r>
            <a:r>
              <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成本</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75%</a:t>
            </a:r>
            <a:r>
              <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20000"/>
              </a:lnSpc>
              <a:buFont typeface="Arial" panose="020B0604020202020204" pitchFamily="34" charset="0"/>
              <a:buChar char="•"/>
              <a:defRPr/>
            </a:pPr>
            <a:r>
              <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千万</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IOPS</a:t>
            </a:r>
            <a:r>
              <a:rPr lang="en-US" altLang="zh-CN" sz="1200"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rPr>
              <a:t>+10TB</a:t>
            </a:r>
            <a:r>
              <a:rPr lang="zh-CN" altLang="en-US" sz="1200"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rPr>
              <a:t>带宽</a:t>
            </a:r>
            <a:endParaRPr lang="zh-CN" altLang="en-US" sz="1200"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2" name="文本框 161"/>
          <p:cNvSpPr txBox="1"/>
          <p:nvPr/>
        </p:nvSpPr>
        <p:spPr>
          <a:xfrm>
            <a:off x="8292531" y="2589135"/>
            <a:ext cx="1854907" cy="521040"/>
          </a:xfrm>
          <a:prstGeom prst="rect">
            <a:avLst/>
          </a:prstGeom>
          <a:noFill/>
        </p:spPr>
        <p:txBody>
          <a:bodyPr wrap="square" rtlCol="0" anchor="ctr">
            <a:spAutoFit/>
          </a:bodyPr>
          <a:lstStyle/>
          <a:p>
            <a:pPr marL="171450" indent="-171450">
              <a:lnSpc>
                <a:spcPct val="120000"/>
              </a:lnSpc>
              <a:buFont typeface="Arial" panose="020B0604020202020204" pitchFamily="34" charset="0"/>
              <a:buChar char="•"/>
              <a:defRPr/>
            </a:pPr>
            <a:r>
              <a:rPr lang="zh-CN" altLang="en-US" sz="1200"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rPr>
              <a:t>网络带宽增长</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8</a:t>
            </a:r>
            <a:r>
              <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倍</a:t>
            </a:r>
            <a:endPar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20000"/>
              </a:lnSpc>
              <a:buFont typeface="Arial" panose="020B0604020202020204" pitchFamily="34" charset="0"/>
              <a:buChar char="•"/>
              <a:defRPr/>
            </a:pPr>
            <a:r>
              <a:rPr lang="zh-CN" altLang="en-US" sz="1200"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rPr>
              <a:t>链路平均</a:t>
            </a:r>
            <a:r>
              <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利用率</a:t>
            </a:r>
            <a:r>
              <a:rPr lang="en-US" altLang="zh-CN"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90%</a:t>
            </a:r>
            <a:r>
              <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3" name="文本框 162"/>
          <p:cNvSpPr txBox="1"/>
          <p:nvPr/>
        </p:nvSpPr>
        <p:spPr>
          <a:xfrm>
            <a:off x="10059734" y="2567445"/>
            <a:ext cx="1609736" cy="521040"/>
          </a:xfrm>
          <a:prstGeom prst="rect">
            <a:avLst/>
          </a:prstGeom>
          <a:noFill/>
        </p:spPr>
        <p:txBody>
          <a:bodyPr wrap="square" rtlCol="0" anchor="ctr">
            <a:spAutoFit/>
          </a:bodyPr>
          <a:lstStyle/>
          <a:p>
            <a:pPr marL="171450" indent="-171450">
              <a:lnSpc>
                <a:spcPct val="120000"/>
              </a:lnSpc>
              <a:buFont typeface="Arial" panose="020B0604020202020204" pitchFamily="34" charset="0"/>
              <a:buChar char="•"/>
              <a:defRPr/>
            </a:pPr>
            <a:r>
              <a:rPr lang="zh-CN" altLang="en-US" sz="1200"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rPr>
              <a:t>资源按需切片使用</a:t>
            </a:r>
            <a:endParaRPr lang="en-US" altLang="zh-CN" sz="1200"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endParaRPr>
          </a:p>
          <a:p>
            <a:pPr marL="171450" indent="-171450">
              <a:lnSpc>
                <a:spcPct val="120000"/>
              </a:lnSpc>
              <a:buFont typeface="Arial" panose="020B0604020202020204" pitchFamily="34" charset="0"/>
              <a:buChar char="•"/>
              <a:defRPr/>
            </a:pPr>
            <a:r>
              <a:rPr lang="zh-CN" altLang="en-US" sz="1200"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rPr>
              <a:t>资源</a:t>
            </a:r>
            <a:r>
              <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声明式调用</a:t>
            </a:r>
            <a:endPar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164" name="组合 163"/>
          <p:cNvGrpSpPr>
            <a:grpSpLocks noChangeAspect="1"/>
          </p:cNvGrpSpPr>
          <p:nvPr/>
        </p:nvGrpSpPr>
        <p:grpSpPr>
          <a:xfrm>
            <a:off x="5259432" y="1813468"/>
            <a:ext cx="466111" cy="466107"/>
            <a:chOff x="912377" y="4878583"/>
            <a:chExt cx="873044" cy="873038"/>
          </a:xfrm>
        </p:grpSpPr>
        <p:sp>
          <p:nvSpPr>
            <p:cNvPr id="165" name="椭圆 164"/>
            <p:cNvSpPr/>
            <p:nvPr/>
          </p:nvSpPr>
          <p:spPr>
            <a:xfrm>
              <a:off x="912377" y="4878583"/>
              <a:ext cx="873044" cy="873038"/>
            </a:xfrm>
            <a:prstGeom prst="ellipse">
              <a:avLst/>
            </a:prstGeom>
            <a:solidFill>
              <a:srgbClr val="FFFFFF">
                <a:lumMod val="85000"/>
                <a:alpha val="47000"/>
              </a:srgbClr>
            </a:solidFill>
            <a:ln w="6350" cap="flat" cmpd="sng" algn="ctr">
              <a:noFill/>
              <a:prstDash val="solid"/>
              <a:miter lim="800000"/>
              <a:headEnd type="none" w="med" len="med"/>
              <a:tailEnd type="none" w="med" len="med"/>
            </a:ln>
            <a:effectLst/>
          </p:spPr>
          <p:txBody>
            <a:bodyPr wrap="square" lIns="0" tIns="0" rIns="0" bIns="0" anchor="ctr" anchorCtr="1"/>
            <a:lstStyle/>
            <a:p>
              <a:pPr defTabSz="914400">
                <a:defRPr/>
              </a:pPr>
              <a:endParaRPr lang="zh-CN" altLang="en-US" sz="14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6" name="cloud-computing_230772"/>
            <p:cNvSpPr>
              <a:spLocks noChangeAspect="1"/>
            </p:cNvSpPr>
            <p:nvPr/>
          </p:nvSpPr>
          <p:spPr bwMode="auto">
            <a:xfrm>
              <a:off x="1064125" y="5044948"/>
              <a:ext cx="569547" cy="568686"/>
            </a:xfrm>
            <a:custGeom>
              <a:avLst/>
              <a:gdLst>
                <a:gd name="connsiteX0" fmla="*/ 303775 w 607639"/>
                <a:gd name="connsiteY0" fmla="*/ 525773 h 606722"/>
                <a:gd name="connsiteX1" fmla="*/ 273422 w 607639"/>
                <a:gd name="connsiteY1" fmla="*/ 556162 h 606722"/>
                <a:gd name="connsiteX2" fmla="*/ 303775 w 607639"/>
                <a:gd name="connsiteY2" fmla="*/ 586462 h 606722"/>
                <a:gd name="connsiteX3" fmla="*/ 334217 w 607639"/>
                <a:gd name="connsiteY3" fmla="*/ 556162 h 606722"/>
                <a:gd name="connsiteX4" fmla="*/ 303775 w 607639"/>
                <a:gd name="connsiteY4" fmla="*/ 525773 h 606722"/>
                <a:gd name="connsiteX5" fmla="*/ 303775 w 607639"/>
                <a:gd name="connsiteY5" fmla="*/ 505602 h 606722"/>
                <a:gd name="connsiteX6" fmla="*/ 352287 w 607639"/>
                <a:gd name="connsiteY6" fmla="*/ 541323 h 606722"/>
                <a:gd name="connsiteX7" fmla="*/ 365550 w 607639"/>
                <a:gd name="connsiteY7" fmla="*/ 534925 h 606722"/>
                <a:gd name="connsiteX8" fmla="*/ 378724 w 607639"/>
                <a:gd name="connsiteY8" fmla="*/ 539990 h 606722"/>
                <a:gd name="connsiteX9" fmla="*/ 373650 w 607639"/>
                <a:gd name="connsiteY9" fmla="*/ 553141 h 606722"/>
                <a:gd name="connsiteX10" fmla="*/ 354067 w 607639"/>
                <a:gd name="connsiteY10" fmla="*/ 562560 h 606722"/>
                <a:gd name="connsiteX11" fmla="*/ 303775 w 607639"/>
                <a:gd name="connsiteY11" fmla="*/ 606722 h 606722"/>
                <a:gd name="connsiteX12" fmla="*/ 253572 w 607639"/>
                <a:gd name="connsiteY12" fmla="*/ 562560 h 606722"/>
                <a:gd name="connsiteX13" fmla="*/ 233900 w 607639"/>
                <a:gd name="connsiteY13" fmla="*/ 553141 h 606722"/>
                <a:gd name="connsiteX14" fmla="*/ 228826 w 607639"/>
                <a:gd name="connsiteY14" fmla="*/ 539990 h 606722"/>
                <a:gd name="connsiteX15" fmla="*/ 242000 w 607639"/>
                <a:gd name="connsiteY15" fmla="*/ 534925 h 606722"/>
                <a:gd name="connsiteX16" fmla="*/ 255352 w 607639"/>
                <a:gd name="connsiteY16" fmla="*/ 541323 h 606722"/>
                <a:gd name="connsiteX17" fmla="*/ 303775 w 607639"/>
                <a:gd name="connsiteY17" fmla="*/ 505602 h 606722"/>
                <a:gd name="connsiteX18" fmla="*/ 429338 w 607639"/>
                <a:gd name="connsiteY18" fmla="*/ 504614 h 606722"/>
                <a:gd name="connsiteX19" fmla="*/ 442514 w 607639"/>
                <a:gd name="connsiteY19" fmla="*/ 509597 h 606722"/>
                <a:gd name="connsiteX20" fmla="*/ 437440 w 607639"/>
                <a:gd name="connsiteY20" fmla="*/ 522766 h 606722"/>
                <a:gd name="connsiteX21" fmla="*/ 411087 w 607639"/>
                <a:gd name="connsiteY21" fmla="*/ 535935 h 606722"/>
                <a:gd name="connsiteX22" fmla="*/ 406013 w 607639"/>
                <a:gd name="connsiteY22" fmla="*/ 537003 h 606722"/>
                <a:gd name="connsiteX23" fmla="*/ 396932 w 607639"/>
                <a:gd name="connsiteY23" fmla="*/ 530863 h 606722"/>
                <a:gd name="connsiteX24" fmla="*/ 402006 w 607639"/>
                <a:gd name="connsiteY24" fmla="*/ 517694 h 606722"/>
                <a:gd name="connsiteX25" fmla="*/ 178196 w 607639"/>
                <a:gd name="connsiteY25" fmla="*/ 504614 h 606722"/>
                <a:gd name="connsiteX26" fmla="*/ 205588 w 607639"/>
                <a:gd name="connsiteY26" fmla="*/ 517694 h 606722"/>
                <a:gd name="connsiteX27" fmla="*/ 210657 w 607639"/>
                <a:gd name="connsiteY27" fmla="*/ 530863 h 606722"/>
                <a:gd name="connsiteX28" fmla="*/ 201497 w 607639"/>
                <a:gd name="connsiteY28" fmla="*/ 537003 h 606722"/>
                <a:gd name="connsiteX29" fmla="*/ 197495 w 607639"/>
                <a:gd name="connsiteY29" fmla="*/ 535935 h 606722"/>
                <a:gd name="connsiteX30" fmla="*/ 170103 w 607639"/>
                <a:gd name="connsiteY30" fmla="*/ 522766 h 606722"/>
                <a:gd name="connsiteX31" fmla="*/ 165123 w 607639"/>
                <a:gd name="connsiteY31" fmla="*/ 509597 h 606722"/>
                <a:gd name="connsiteX32" fmla="*/ 178196 w 607639"/>
                <a:gd name="connsiteY32" fmla="*/ 504614 h 606722"/>
                <a:gd name="connsiteX33" fmla="*/ 50634 w 607639"/>
                <a:gd name="connsiteY33" fmla="*/ 424743 h 606722"/>
                <a:gd name="connsiteX34" fmla="*/ 20289 w 607639"/>
                <a:gd name="connsiteY34" fmla="*/ 455043 h 606722"/>
                <a:gd name="connsiteX35" fmla="*/ 50634 w 607639"/>
                <a:gd name="connsiteY35" fmla="*/ 485343 h 606722"/>
                <a:gd name="connsiteX36" fmla="*/ 80979 w 607639"/>
                <a:gd name="connsiteY36" fmla="*/ 455043 h 606722"/>
                <a:gd name="connsiteX37" fmla="*/ 50634 w 607639"/>
                <a:gd name="connsiteY37" fmla="*/ 424743 h 606722"/>
                <a:gd name="connsiteX38" fmla="*/ 556979 w 607639"/>
                <a:gd name="connsiteY38" fmla="*/ 424714 h 606722"/>
                <a:gd name="connsiteX39" fmla="*/ 526530 w 607639"/>
                <a:gd name="connsiteY39" fmla="*/ 455025 h 606722"/>
                <a:gd name="connsiteX40" fmla="*/ 556979 w 607639"/>
                <a:gd name="connsiteY40" fmla="*/ 485335 h 606722"/>
                <a:gd name="connsiteX41" fmla="*/ 587340 w 607639"/>
                <a:gd name="connsiteY41" fmla="*/ 455025 h 606722"/>
                <a:gd name="connsiteX42" fmla="*/ 556979 w 607639"/>
                <a:gd name="connsiteY42" fmla="*/ 424714 h 606722"/>
                <a:gd name="connsiteX43" fmla="*/ 556979 w 607639"/>
                <a:gd name="connsiteY43" fmla="*/ 374138 h 606722"/>
                <a:gd name="connsiteX44" fmla="*/ 567129 w 607639"/>
                <a:gd name="connsiteY44" fmla="*/ 384271 h 606722"/>
                <a:gd name="connsiteX45" fmla="*/ 567129 w 607639"/>
                <a:gd name="connsiteY45" fmla="*/ 405426 h 606722"/>
                <a:gd name="connsiteX46" fmla="*/ 607639 w 607639"/>
                <a:gd name="connsiteY46" fmla="*/ 455025 h 606722"/>
                <a:gd name="connsiteX47" fmla="*/ 556979 w 607639"/>
                <a:gd name="connsiteY47" fmla="*/ 505601 h 606722"/>
                <a:gd name="connsiteX48" fmla="*/ 516737 w 607639"/>
                <a:gd name="connsiteY48" fmla="*/ 486135 h 606722"/>
                <a:gd name="connsiteX49" fmla="*/ 484062 w 607639"/>
                <a:gd name="connsiteY49" fmla="*/ 501512 h 606722"/>
                <a:gd name="connsiteX50" fmla="*/ 479966 w 607639"/>
                <a:gd name="connsiteY50" fmla="*/ 502579 h 606722"/>
                <a:gd name="connsiteX51" fmla="*/ 470885 w 607639"/>
                <a:gd name="connsiteY51" fmla="*/ 496535 h 606722"/>
                <a:gd name="connsiteX52" fmla="*/ 475960 w 607639"/>
                <a:gd name="connsiteY52" fmla="*/ 483379 h 606722"/>
                <a:gd name="connsiteX53" fmla="*/ 508011 w 607639"/>
                <a:gd name="connsiteY53" fmla="*/ 468180 h 606722"/>
                <a:gd name="connsiteX54" fmla="*/ 506320 w 607639"/>
                <a:gd name="connsiteY54" fmla="*/ 455025 h 606722"/>
                <a:gd name="connsiteX55" fmla="*/ 508278 w 607639"/>
                <a:gd name="connsiteY55" fmla="*/ 440803 h 606722"/>
                <a:gd name="connsiteX56" fmla="*/ 495191 w 607639"/>
                <a:gd name="connsiteY56" fmla="*/ 427737 h 606722"/>
                <a:gd name="connsiteX57" fmla="*/ 495191 w 607639"/>
                <a:gd name="connsiteY57" fmla="*/ 413604 h 606722"/>
                <a:gd name="connsiteX58" fmla="*/ 509347 w 607639"/>
                <a:gd name="connsiteY58" fmla="*/ 413604 h 606722"/>
                <a:gd name="connsiteX59" fmla="*/ 518072 w 607639"/>
                <a:gd name="connsiteY59" fmla="*/ 422314 h 606722"/>
                <a:gd name="connsiteX60" fmla="*/ 546830 w 607639"/>
                <a:gd name="connsiteY60" fmla="*/ 405426 h 606722"/>
                <a:gd name="connsiteX61" fmla="*/ 546830 w 607639"/>
                <a:gd name="connsiteY61" fmla="*/ 384271 h 606722"/>
                <a:gd name="connsiteX62" fmla="*/ 556979 w 607639"/>
                <a:gd name="connsiteY62" fmla="*/ 374138 h 606722"/>
                <a:gd name="connsiteX63" fmla="*/ 50634 w 607639"/>
                <a:gd name="connsiteY63" fmla="*/ 343795 h 606722"/>
                <a:gd name="connsiteX64" fmla="*/ 60779 w 607639"/>
                <a:gd name="connsiteY64" fmla="*/ 353925 h 606722"/>
                <a:gd name="connsiteX65" fmla="*/ 60779 w 607639"/>
                <a:gd name="connsiteY65" fmla="*/ 405461 h 606722"/>
                <a:gd name="connsiteX66" fmla="*/ 80178 w 607639"/>
                <a:gd name="connsiteY66" fmla="*/ 413725 h 606722"/>
                <a:gd name="connsiteX67" fmla="*/ 101268 w 607639"/>
                <a:gd name="connsiteY67" fmla="*/ 399419 h 606722"/>
                <a:gd name="connsiteX68" fmla="*/ 115417 w 607639"/>
                <a:gd name="connsiteY68" fmla="*/ 402440 h 606722"/>
                <a:gd name="connsiteX69" fmla="*/ 112392 w 607639"/>
                <a:gd name="connsiteY69" fmla="*/ 416657 h 606722"/>
                <a:gd name="connsiteX70" fmla="*/ 94149 w 607639"/>
                <a:gd name="connsiteY70" fmla="*/ 429008 h 606722"/>
                <a:gd name="connsiteX71" fmla="*/ 101268 w 607639"/>
                <a:gd name="connsiteY71" fmla="*/ 455043 h 606722"/>
                <a:gd name="connsiteX72" fmla="*/ 99577 w 607639"/>
                <a:gd name="connsiteY72" fmla="*/ 468194 h 606722"/>
                <a:gd name="connsiteX73" fmla="*/ 131613 w 607639"/>
                <a:gd name="connsiteY73" fmla="*/ 483388 h 606722"/>
                <a:gd name="connsiteX74" fmla="*/ 136685 w 607639"/>
                <a:gd name="connsiteY74" fmla="*/ 496450 h 606722"/>
                <a:gd name="connsiteX75" fmla="*/ 127609 w 607639"/>
                <a:gd name="connsiteY75" fmla="*/ 502581 h 606722"/>
                <a:gd name="connsiteX76" fmla="*/ 123515 w 607639"/>
                <a:gd name="connsiteY76" fmla="*/ 501515 h 606722"/>
                <a:gd name="connsiteX77" fmla="*/ 90768 w 607639"/>
                <a:gd name="connsiteY77" fmla="*/ 486143 h 606722"/>
                <a:gd name="connsiteX78" fmla="*/ 50634 w 607639"/>
                <a:gd name="connsiteY78" fmla="*/ 505602 h 606722"/>
                <a:gd name="connsiteX79" fmla="*/ 0 w 607639"/>
                <a:gd name="connsiteY79" fmla="*/ 455043 h 606722"/>
                <a:gd name="connsiteX80" fmla="*/ 40489 w 607639"/>
                <a:gd name="connsiteY80" fmla="*/ 405461 h 606722"/>
                <a:gd name="connsiteX81" fmla="*/ 40489 w 607639"/>
                <a:gd name="connsiteY81" fmla="*/ 353925 h 606722"/>
                <a:gd name="connsiteX82" fmla="*/ 50634 w 607639"/>
                <a:gd name="connsiteY82" fmla="*/ 343795 h 606722"/>
                <a:gd name="connsiteX83" fmla="*/ 556974 w 607639"/>
                <a:gd name="connsiteY83" fmla="*/ 313452 h 606722"/>
                <a:gd name="connsiteX84" fmla="*/ 567135 w 607639"/>
                <a:gd name="connsiteY84" fmla="*/ 323589 h 606722"/>
                <a:gd name="connsiteX85" fmla="*/ 567135 w 607639"/>
                <a:gd name="connsiteY85" fmla="*/ 353910 h 606722"/>
                <a:gd name="connsiteX86" fmla="*/ 556974 w 607639"/>
                <a:gd name="connsiteY86" fmla="*/ 364047 h 606722"/>
                <a:gd name="connsiteX87" fmla="*/ 546812 w 607639"/>
                <a:gd name="connsiteY87" fmla="*/ 353910 h 606722"/>
                <a:gd name="connsiteX88" fmla="*/ 546812 w 607639"/>
                <a:gd name="connsiteY88" fmla="*/ 323589 h 606722"/>
                <a:gd name="connsiteX89" fmla="*/ 556974 w 607639"/>
                <a:gd name="connsiteY89" fmla="*/ 313452 h 606722"/>
                <a:gd name="connsiteX90" fmla="*/ 50631 w 607639"/>
                <a:gd name="connsiteY90" fmla="*/ 273018 h 606722"/>
                <a:gd name="connsiteX91" fmla="*/ 60757 w 607639"/>
                <a:gd name="connsiteY91" fmla="*/ 283155 h 606722"/>
                <a:gd name="connsiteX92" fmla="*/ 60757 w 607639"/>
                <a:gd name="connsiteY92" fmla="*/ 313476 h 606722"/>
                <a:gd name="connsiteX93" fmla="*/ 50631 w 607639"/>
                <a:gd name="connsiteY93" fmla="*/ 323613 h 606722"/>
                <a:gd name="connsiteX94" fmla="*/ 40505 w 607639"/>
                <a:gd name="connsiteY94" fmla="*/ 313476 h 606722"/>
                <a:gd name="connsiteX95" fmla="*/ 40505 w 607639"/>
                <a:gd name="connsiteY95" fmla="*/ 283155 h 606722"/>
                <a:gd name="connsiteX96" fmla="*/ 50631 w 607639"/>
                <a:gd name="connsiteY96" fmla="*/ 273018 h 606722"/>
                <a:gd name="connsiteX97" fmla="*/ 556974 w 607639"/>
                <a:gd name="connsiteY97" fmla="*/ 242745 h 606722"/>
                <a:gd name="connsiteX98" fmla="*/ 567135 w 607639"/>
                <a:gd name="connsiteY98" fmla="*/ 252779 h 606722"/>
                <a:gd name="connsiteX99" fmla="*/ 567135 w 607639"/>
                <a:gd name="connsiteY99" fmla="*/ 283147 h 606722"/>
                <a:gd name="connsiteX100" fmla="*/ 556974 w 607639"/>
                <a:gd name="connsiteY100" fmla="*/ 293270 h 606722"/>
                <a:gd name="connsiteX101" fmla="*/ 546812 w 607639"/>
                <a:gd name="connsiteY101" fmla="*/ 283147 h 606722"/>
                <a:gd name="connsiteX102" fmla="*/ 546812 w 607639"/>
                <a:gd name="connsiteY102" fmla="*/ 252779 h 606722"/>
                <a:gd name="connsiteX103" fmla="*/ 556974 w 607639"/>
                <a:gd name="connsiteY103" fmla="*/ 242745 h 606722"/>
                <a:gd name="connsiteX104" fmla="*/ 329136 w 607639"/>
                <a:gd name="connsiteY104" fmla="*/ 170920 h 606722"/>
                <a:gd name="connsiteX105" fmla="*/ 254103 w 607639"/>
                <a:gd name="connsiteY105" fmla="*/ 207797 h 606722"/>
                <a:gd name="connsiteX106" fmla="*/ 273417 w 607639"/>
                <a:gd name="connsiteY106" fmla="*/ 252759 h 606722"/>
                <a:gd name="connsiteX107" fmla="*/ 263270 w 607639"/>
                <a:gd name="connsiteY107" fmla="*/ 262889 h 606722"/>
                <a:gd name="connsiteX108" fmla="*/ 253124 w 607639"/>
                <a:gd name="connsiteY108" fmla="*/ 252759 h 606722"/>
                <a:gd name="connsiteX109" fmla="*/ 212625 w 607639"/>
                <a:gd name="connsiteY109" fmla="*/ 212329 h 606722"/>
                <a:gd name="connsiteX110" fmla="*/ 173194 w 607639"/>
                <a:gd name="connsiteY110" fmla="*/ 250805 h 606722"/>
                <a:gd name="connsiteX111" fmla="*/ 173194 w 607639"/>
                <a:gd name="connsiteY111" fmla="*/ 253826 h 606722"/>
                <a:gd name="connsiteX112" fmla="*/ 173194 w 607639"/>
                <a:gd name="connsiteY112" fmla="*/ 254803 h 606722"/>
                <a:gd name="connsiteX113" fmla="*/ 173194 w 607639"/>
                <a:gd name="connsiteY113" fmla="*/ 257824 h 606722"/>
                <a:gd name="connsiteX114" fmla="*/ 173194 w 607639"/>
                <a:gd name="connsiteY114" fmla="*/ 263956 h 606722"/>
                <a:gd name="connsiteX115" fmla="*/ 167053 w 607639"/>
                <a:gd name="connsiteY115" fmla="*/ 266977 h 606722"/>
                <a:gd name="connsiteX116" fmla="*/ 131628 w 607639"/>
                <a:gd name="connsiteY116" fmla="*/ 326601 h 606722"/>
                <a:gd name="connsiteX117" fmla="*/ 194467 w 607639"/>
                <a:gd name="connsiteY117" fmla="*/ 394312 h 606722"/>
                <a:gd name="connsiteX118" fmla="*/ 419212 w 607639"/>
                <a:gd name="connsiteY118" fmla="*/ 394312 h 606722"/>
                <a:gd name="connsiteX119" fmla="*/ 456418 w 607639"/>
                <a:gd name="connsiteY119" fmla="*/ 380628 h 606722"/>
                <a:gd name="connsiteX120" fmla="*/ 458732 w 607639"/>
                <a:gd name="connsiteY120" fmla="*/ 377162 h 606722"/>
                <a:gd name="connsiteX121" fmla="*/ 461936 w 607639"/>
                <a:gd name="connsiteY121" fmla="*/ 374941 h 606722"/>
                <a:gd name="connsiteX122" fmla="*/ 475999 w 607639"/>
                <a:gd name="connsiteY122" fmla="*/ 334688 h 606722"/>
                <a:gd name="connsiteX123" fmla="*/ 429359 w 607639"/>
                <a:gd name="connsiteY123" fmla="*/ 273019 h 606722"/>
                <a:gd name="connsiteX124" fmla="*/ 421259 w 607639"/>
                <a:gd name="connsiteY124" fmla="*/ 270976 h 606722"/>
                <a:gd name="connsiteX125" fmla="*/ 421259 w 607639"/>
                <a:gd name="connsiteY125" fmla="*/ 262889 h 606722"/>
                <a:gd name="connsiteX126" fmla="*/ 329136 w 607639"/>
                <a:gd name="connsiteY126" fmla="*/ 170920 h 606722"/>
                <a:gd name="connsiteX127" fmla="*/ 329136 w 607639"/>
                <a:gd name="connsiteY127" fmla="*/ 152704 h 606722"/>
                <a:gd name="connsiteX128" fmla="*/ 421348 w 607639"/>
                <a:gd name="connsiteY128" fmla="*/ 202643 h 606722"/>
                <a:gd name="connsiteX129" fmla="*/ 449653 w 607639"/>
                <a:gd name="connsiteY129" fmla="*/ 187093 h 606722"/>
                <a:gd name="connsiteX130" fmla="*/ 463805 w 607639"/>
                <a:gd name="connsiteY130" fmla="*/ 191091 h 606722"/>
                <a:gd name="connsiteX131" fmla="*/ 459800 w 607639"/>
                <a:gd name="connsiteY131" fmla="*/ 205309 h 606722"/>
                <a:gd name="connsiteX132" fmla="*/ 431406 w 607639"/>
                <a:gd name="connsiteY132" fmla="*/ 220948 h 606722"/>
                <a:gd name="connsiteX133" fmla="*/ 440485 w 607639"/>
                <a:gd name="connsiteY133" fmla="*/ 256847 h 606722"/>
                <a:gd name="connsiteX134" fmla="*/ 495225 w 607639"/>
                <a:gd name="connsiteY134" fmla="*/ 335665 h 606722"/>
                <a:gd name="connsiteX135" fmla="*/ 480183 w 607639"/>
                <a:gd name="connsiteY135" fmla="*/ 384360 h 606722"/>
                <a:gd name="connsiteX136" fmla="*/ 488104 w 607639"/>
                <a:gd name="connsiteY136" fmla="*/ 392357 h 606722"/>
                <a:gd name="connsiteX137" fmla="*/ 488104 w 607639"/>
                <a:gd name="connsiteY137" fmla="*/ 406486 h 606722"/>
                <a:gd name="connsiteX138" fmla="*/ 480984 w 607639"/>
                <a:gd name="connsiteY138" fmla="*/ 409507 h 606722"/>
                <a:gd name="connsiteX139" fmla="*/ 473952 w 607639"/>
                <a:gd name="connsiteY139" fmla="*/ 406486 h 606722"/>
                <a:gd name="connsiteX140" fmla="*/ 466208 w 607639"/>
                <a:gd name="connsiteY140" fmla="*/ 398755 h 606722"/>
                <a:gd name="connsiteX141" fmla="*/ 419212 w 607639"/>
                <a:gd name="connsiteY141" fmla="*/ 414572 h 606722"/>
                <a:gd name="connsiteX142" fmla="*/ 194467 w 607639"/>
                <a:gd name="connsiteY142" fmla="*/ 414572 h 606722"/>
                <a:gd name="connsiteX143" fmla="*/ 142665 w 607639"/>
                <a:gd name="connsiteY143" fmla="*/ 395201 h 606722"/>
                <a:gd name="connsiteX144" fmla="*/ 139728 w 607639"/>
                <a:gd name="connsiteY144" fmla="*/ 395378 h 606722"/>
                <a:gd name="connsiteX145" fmla="*/ 131628 w 607639"/>
                <a:gd name="connsiteY145" fmla="*/ 391291 h 606722"/>
                <a:gd name="connsiteX146" fmla="*/ 130382 w 607639"/>
                <a:gd name="connsiteY146" fmla="*/ 382494 h 606722"/>
                <a:gd name="connsiteX147" fmla="*/ 111423 w 607639"/>
                <a:gd name="connsiteY147" fmla="*/ 326601 h 606722"/>
                <a:gd name="connsiteX148" fmla="*/ 152901 w 607639"/>
                <a:gd name="connsiteY148" fmla="*/ 251782 h 606722"/>
                <a:gd name="connsiteX149" fmla="*/ 152901 w 607639"/>
                <a:gd name="connsiteY149" fmla="*/ 251160 h 606722"/>
                <a:gd name="connsiteX150" fmla="*/ 152901 w 607639"/>
                <a:gd name="connsiteY150" fmla="*/ 250805 h 606722"/>
                <a:gd name="connsiteX151" fmla="*/ 162603 w 607639"/>
                <a:gd name="connsiteY151" fmla="*/ 217660 h 606722"/>
                <a:gd name="connsiteX152" fmla="*/ 145780 w 607639"/>
                <a:gd name="connsiteY152" fmla="*/ 207264 h 606722"/>
                <a:gd name="connsiteX153" fmla="*/ 142754 w 607639"/>
                <a:gd name="connsiteY153" fmla="*/ 193135 h 606722"/>
                <a:gd name="connsiteX154" fmla="*/ 156995 w 607639"/>
                <a:gd name="connsiteY154" fmla="*/ 190114 h 606722"/>
                <a:gd name="connsiteX155" fmla="*/ 177378 w 607639"/>
                <a:gd name="connsiteY155" fmla="*/ 202732 h 606722"/>
                <a:gd name="connsiteX156" fmla="*/ 212625 w 607639"/>
                <a:gd name="connsiteY156" fmla="*/ 192157 h 606722"/>
                <a:gd name="connsiteX157" fmla="*/ 232474 w 607639"/>
                <a:gd name="connsiteY157" fmla="*/ 195268 h 606722"/>
                <a:gd name="connsiteX158" fmla="*/ 238971 w 607639"/>
                <a:gd name="connsiteY158" fmla="*/ 197222 h 606722"/>
                <a:gd name="connsiteX159" fmla="*/ 329136 w 607639"/>
                <a:gd name="connsiteY159" fmla="*/ 152704 h 606722"/>
                <a:gd name="connsiteX160" fmla="*/ 556980 w 607639"/>
                <a:gd name="connsiteY160" fmla="*/ 111274 h 606722"/>
                <a:gd name="connsiteX161" fmla="*/ 526531 w 607639"/>
                <a:gd name="connsiteY161" fmla="*/ 141579 h 606722"/>
                <a:gd name="connsiteX162" fmla="*/ 556980 w 607639"/>
                <a:gd name="connsiteY162" fmla="*/ 171884 h 606722"/>
                <a:gd name="connsiteX163" fmla="*/ 587340 w 607639"/>
                <a:gd name="connsiteY163" fmla="*/ 141579 h 606722"/>
                <a:gd name="connsiteX164" fmla="*/ 556980 w 607639"/>
                <a:gd name="connsiteY164" fmla="*/ 111274 h 606722"/>
                <a:gd name="connsiteX165" fmla="*/ 50637 w 607639"/>
                <a:gd name="connsiteY165" fmla="*/ 111268 h 606722"/>
                <a:gd name="connsiteX166" fmla="*/ 20291 w 607639"/>
                <a:gd name="connsiteY166" fmla="*/ 141575 h 606722"/>
                <a:gd name="connsiteX167" fmla="*/ 50637 w 607639"/>
                <a:gd name="connsiteY167" fmla="*/ 171882 h 606722"/>
                <a:gd name="connsiteX168" fmla="*/ 80984 w 607639"/>
                <a:gd name="connsiteY168" fmla="*/ 141575 h 606722"/>
                <a:gd name="connsiteX169" fmla="*/ 50637 w 607639"/>
                <a:gd name="connsiteY169" fmla="*/ 111268 h 606722"/>
                <a:gd name="connsiteX170" fmla="*/ 124502 w 607639"/>
                <a:gd name="connsiteY170" fmla="*/ 86916 h 606722"/>
                <a:gd name="connsiteX171" fmla="*/ 137673 w 607639"/>
                <a:gd name="connsiteY171" fmla="*/ 91982 h 606722"/>
                <a:gd name="connsiteX172" fmla="*/ 132601 w 607639"/>
                <a:gd name="connsiteY172" fmla="*/ 105136 h 606722"/>
                <a:gd name="connsiteX173" fmla="*/ 96469 w 607639"/>
                <a:gd name="connsiteY173" fmla="*/ 119800 h 606722"/>
                <a:gd name="connsiteX174" fmla="*/ 101275 w 607639"/>
                <a:gd name="connsiteY174" fmla="*/ 141575 h 606722"/>
                <a:gd name="connsiteX175" fmla="*/ 99673 w 607639"/>
                <a:gd name="connsiteY175" fmla="*/ 154284 h 606722"/>
                <a:gd name="connsiteX176" fmla="*/ 122544 w 607639"/>
                <a:gd name="connsiteY176" fmla="*/ 168860 h 606722"/>
                <a:gd name="connsiteX177" fmla="*/ 125570 w 607639"/>
                <a:gd name="connsiteY177" fmla="*/ 182991 h 606722"/>
                <a:gd name="connsiteX178" fmla="*/ 116404 w 607639"/>
                <a:gd name="connsiteY178" fmla="*/ 188057 h 606722"/>
                <a:gd name="connsiteX179" fmla="*/ 111420 w 607639"/>
                <a:gd name="connsiteY179" fmla="*/ 186102 h 606722"/>
                <a:gd name="connsiteX180" fmla="*/ 90685 w 607639"/>
                <a:gd name="connsiteY180" fmla="*/ 172859 h 606722"/>
                <a:gd name="connsiteX181" fmla="*/ 60783 w 607639"/>
                <a:gd name="connsiteY181" fmla="*/ 191168 h 606722"/>
                <a:gd name="connsiteX182" fmla="*/ 60783 w 607639"/>
                <a:gd name="connsiteY182" fmla="*/ 222452 h 606722"/>
                <a:gd name="connsiteX183" fmla="*/ 50637 w 607639"/>
                <a:gd name="connsiteY183" fmla="*/ 232584 h 606722"/>
                <a:gd name="connsiteX184" fmla="*/ 40492 w 607639"/>
                <a:gd name="connsiteY184" fmla="*/ 222452 h 606722"/>
                <a:gd name="connsiteX185" fmla="*/ 40492 w 607639"/>
                <a:gd name="connsiteY185" fmla="*/ 191168 h 606722"/>
                <a:gd name="connsiteX186" fmla="*/ 0 w 607639"/>
                <a:gd name="connsiteY186" fmla="*/ 141575 h 606722"/>
                <a:gd name="connsiteX187" fmla="*/ 50637 w 607639"/>
                <a:gd name="connsiteY187" fmla="*/ 91005 h 606722"/>
                <a:gd name="connsiteX188" fmla="*/ 84455 w 607639"/>
                <a:gd name="connsiteY188" fmla="*/ 103714 h 606722"/>
                <a:gd name="connsiteX189" fmla="*/ 87125 w 607639"/>
                <a:gd name="connsiteY189" fmla="*/ 102114 h 606722"/>
                <a:gd name="connsiteX190" fmla="*/ 475270 w 607639"/>
                <a:gd name="connsiteY190" fmla="*/ 86424 h 606722"/>
                <a:gd name="connsiteX191" fmla="*/ 482994 w 607639"/>
                <a:gd name="connsiteY191" fmla="*/ 86924 h 606722"/>
                <a:gd name="connsiteX192" fmla="*/ 520476 w 607639"/>
                <a:gd name="connsiteY192" fmla="*/ 102121 h 606722"/>
                <a:gd name="connsiteX193" fmla="*/ 523147 w 607639"/>
                <a:gd name="connsiteY193" fmla="*/ 103720 h 606722"/>
                <a:gd name="connsiteX194" fmla="*/ 556980 w 607639"/>
                <a:gd name="connsiteY194" fmla="*/ 91012 h 606722"/>
                <a:gd name="connsiteX195" fmla="*/ 607639 w 607639"/>
                <a:gd name="connsiteY195" fmla="*/ 141579 h 606722"/>
                <a:gd name="connsiteX196" fmla="*/ 567129 w 607639"/>
                <a:gd name="connsiteY196" fmla="*/ 191169 h 606722"/>
                <a:gd name="connsiteX197" fmla="*/ 567129 w 607639"/>
                <a:gd name="connsiteY197" fmla="*/ 222452 h 606722"/>
                <a:gd name="connsiteX198" fmla="*/ 556980 w 607639"/>
                <a:gd name="connsiteY198" fmla="*/ 232583 h 606722"/>
                <a:gd name="connsiteX199" fmla="*/ 546830 w 607639"/>
                <a:gd name="connsiteY199" fmla="*/ 222452 h 606722"/>
                <a:gd name="connsiteX200" fmla="*/ 546830 w 607639"/>
                <a:gd name="connsiteY200" fmla="*/ 191169 h 606722"/>
                <a:gd name="connsiteX201" fmla="*/ 517271 w 607639"/>
                <a:gd name="connsiteY201" fmla="*/ 173306 h 606722"/>
                <a:gd name="connsiteX202" fmla="*/ 495191 w 607639"/>
                <a:gd name="connsiteY202" fmla="*/ 186104 h 606722"/>
                <a:gd name="connsiteX203" fmla="*/ 490116 w 607639"/>
                <a:gd name="connsiteY203" fmla="*/ 187081 h 606722"/>
                <a:gd name="connsiteX204" fmla="*/ 480946 w 607639"/>
                <a:gd name="connsiteY204" fmla="*/ 182015 h 606722"/>
                <a:gd name="connsiteX205" fmla="*/ 485042 w 607639"/>
                <a:gd name="connsiteY205" fmla="*/ 167885 h 606722"/>
                <a:gd name="connsiteX206" fmla="*/ 508012 w 607639"/>
                <a:gd name="connsiteY206" fmla="*/ 154643 h 606722"/>
                <a:gd name="connsiteX207" fmla="*/ 506320 w 607639"/>
                <a:gd name="connsiteY207" fmla="*/ 141579 h 606722"/>
                <a:gd name="connsiteX208" fmla="*/ 511128 w 607639"/>
                <a:gd name="connsiteY208" fmla="*/ 119806 h 606722"/>
                <a:gd name="connsiteX209" fmla="*/ 474892 w 607639"/>
                <a:gd name="connsiteY209" fmla="*/ 105142 h 606722"/>
                <a:gd name="connsiteX210" fmla="*/ 469817 w 607639"/>
                <a:gd name="connsiteY210" fmla="*/ 91989 h 606722"/>
                <a:gd name="connsiteX211" fmla="*/ 475270 w 607639"/>
                <a:gd name="connsiteY211" fmla="*/ 86424 h 606722"/>
                <a:gd name="connsiteX212" fmla="*/ 199455 w 607639"/>
                <a:gd name="connsiteY212" fmla="*/ 56594 h 606722"/>
                <a:gd name="connsiteX213" fmla="*/ 212615 w 607639"/>
                <a:gd name="connsiteY213" fmla="*/ 61666 h 606722"/>
                <a:gd name="connsiteX214" fmla="*/ 207546 w 607639"/>
                <a:gd name="connsiteY214" fmla="*/ 74835 h 606722"/>
                <a:gd name="connsiteX215" fmla="*/ 179270 w 607639"/>
                <a:gd name="connsiteY215" fmla="*/ 85958 h 606722"/>
                <a:gd name="connsiteX216" fmla="*/ 175180 w 607639"/>
                <a:gd name="connsiteY216" fmla="*/ 86937 h 606722"/>
                <a:gd name="connsiteX217" fmla="*/ 166110 w 607639"/>
                <a:gd name="connsiteY217" fmla="*/ 80886 h 606722"/>
                <a:gd name="connsiteX218" fmla="*/ 171179 w 607639"/>
                <a:gd name="connsiteY218" fmla="*/ 67717 h 606722"/>
                <a:gd name="connsiteX219" fmla="*/ 400383 w 607639"/>
                <a:gd name="connsiteY219" fmla="*/ 56084 h 606722"/>
                <a:gd name="connsiteX220" fmla="*/ 408098 w 607639"/>
                <a:gd name="connsiteY220" fmla="*/ 56585 h 606722"/>
                <a:gd name="connsiteX221" fmla="*/ 436469 w 607639"/>
                <a:gd name="connsiteY221" fmla="*/ 67711 h 606722"/>
                <a:gd name="connsiteX222" fmla="*/ 441538 w 607639"/>
                <a:gd name="connsiteY222" fmla="*/ 80884 h 606722"/>
                <a:gd name="connsiteX223" fmla="*/ 432378 w 607639"/>
                <a:gd name="connsiteY223" fmla="*/ 86936 h 606722"/>
                <a:gd name="connsiteX224" fmla="*/ 428376 w 607639"/>
                <a:gd name="connsiteY224" fmla="*/ 85957 h 606722"/>
                <a:gd name="connsiteX225" fmla="*/ 400005 w 607639"/>
                <a:gd name="connsiteY225" fmla="*/ 74831 h 606722"/>
                <a:gd name="connsiteX226" fmla="*/ 394936 w 607639"/>
                <a:gd name="connsiteY226" fmla="*/ 61658 h 606722"/>
                <a:gd name="connsiteX227" fmla="*/ 400383 w 607639"/>
                <a:gd name="connsiteY227" fmla="*/ 56084 h 606722"/>
                <a:gd name="connsiteX228" fmla="*/ 303779 w 607639"/>
                <a:gd name="connsiteY228" fmla="*/ 20260 h 606722"/>
                <a:gd name="connsiteX229" fmla="*/ 273427 w 607639"/>
                <a:gd name="connsiteY229" fmla="*/ 50560 h 606722"/>
                <a:gd name="connsiteX230" fmla="*/ 303779 w 607639"/>
                <a:gd name="connsiteY230" fmla="*/ 80860 h 606722"/>
                <a:gd name="connsiteX231" fmla="*/ 334221 w 607639"/>
                <a:gd name="connsiteY231" fmla="*/ 50560 h 606722"/>
                <a:gd name="connsiteX232" fmla="*/ 303779 w 607639"/>
                <a:gd name="connsiteY232" fmla="*/ 20260 h 606722"/>
                <a:gd name="connsiteX233" fmla="*/ 303779 w 607639"/>
                <a:gd name="connsiteY233" fmla="*/ 0 h 606722"/>
                <a:gd name="connsiteX234" fmla="*/ 351221 w 607639"/>
                <a:gd name="connsiteY234" fmla="*/ 32522 h 606722"/>
                <a:gd name="connsiteX235" fmla="*/ 370625 w 607639"/>
                <a:gd name="connsiteY235" fmla="*/ 40430 h 606722"/>
                <a:gd name="connsiteX236" fmla="*/ 375699 w 607639"/>
                <a:gd name="connsiteY236" fmla="*/ 53581 h 606722"/>
                <a:gd name="connsiteX237" fmla="*/ 366620 w 607639"/>
                <a:gd name="connsiteY237" fmla="*/ 59623 h 606722"/>
                <a:gd name="connsiteX238" fmla="*/ 362525 w 607639"/>
                <a:gd name="connsiteY238" fmla="*/ 58646 h 606722"/>
                <a:gd name="connsiteX239" fmla="*/ 354248 w 607639"/>
                <a:gd name="connsiteY239" fmla="*/ 55269 h 606722"/>
                <a:gd name="connsiteX240" fmla="*/ 303779 w 607639"/>
                <a:gd name="connsiteY240" fmla="*/ 101120 h 606722"/>
                <a:gd name="connsiteX241" fmla="*/ 253400 w 607639"/>
                <a:gd name="connsiteY241" fmla="*/ 55269 h 606722"/>
                <a:gd name="connsiteX242" fmla="*/ 245034 w 607639"/>
                <a:gd name="connsiteY242" fmla="*/ 58646 h 606722"/>
                <a:gd name="connsiteX243" fmla="*/ 241028 w 607639"/>
                <a:gd name="connsiteY243" fmla="*/ 59623 h 606722"/>
                <a:gd name="connsiteX244" fmla="*/ 231949 w 607639"/>
                <a:gd name="connsiteY244" fmla="*/ 53581 h 606722"/>
                <a:gd name="connsiteX245" fmla="*/ 236934 w 607639"/>
                <a:gd name="connsiteY245" fmla="*/ 40430 h 606722"/>
                <a:gd name="connsiteX246" fmla="*/ 256427 w 607639"/>
                <a:gd name="connsiteY246" fmla="*/ 32522 h 606722"/>
                <a:gd name="connsiteX247" fmla="*/ 303779 w 607639"/>
                <a:gd name="connsiteY24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607639" h="606722">
                  <a:moveTo>
                    <a:pt x="303775" y="525773"/>
                  </a:moveTo>
                  <a:cubicBezTo>
                    <a:pt x="286596" y="525773"/>
                    <a:pt x="273422" y="538924"/>
                    <a:pt x="273422" y="556162"/>
                  </a:cubicBezTo>
                  <a:cubicBezTo>
                    <a:pt x="273422" y="573312"/>
                    <a:pt x="286596" y="586462"/>
                    <a:pt x="303775" y="586462"/>
                  </a:cubicBezTo>
                  <a:cubicBezTo>
                    <a:pt x="321043" y="586462"/>
                    <a:pt x="334217" y="573312"/>
                    <a:pt x="334217" y="556162"/>
                  </a:cubicBezTo>
                  <a:cubicBezTo>
                    <a:pt x="334217" y="538924"/>
                    <a:pt x="321043" y="525773"/>
                    <a:pt x="303775" y="525773"/>
                  </a:cubicBezTo>
                  <a:close/>
                  <a:moveTo>
                    <a:pt x="303775" y="505602"/>
                  </a:moveTo>
                  <a:cubicBezTo>
                    <a:pt x="326918" y="505602"/>
                    <a:pt x="346056" y="520441"/>
                    <a:pt x="352287" y="541323"/>
                  </a:cubicBezTo>
                  <a:lnTo>
                    <a:pt x="365550" y="534925"/>
                  </a:lnTo>
                  <a:cubicBezTo>
                    <a:pt x="370624" y="532881"/>
                    <a:pt x="376765" y="534925"/>
                    <a:pt x="378724" y="539990"/>
                  </a:cubicBezTo>
                  <a:cubicBezTo>
                    <a:pt x="380771" y="545055"/>
                    <a:pt x="378724" y="551097"/>
                    <a:pt x="373650" y="553141"/>
                  </a:cubicBezTo>
                  <a:lnTo>
                    <a:pt x="354067" y="562560"/>
                  </a:lnTo>
                  <a:cubicBezTo>
                    <a:pt x="350952" y="587706"/>
                    <a:pt x="330034" y="606722"/>
                    <a:pt x="303775" y="606722"/>
                  </a:cubicBezTo>
                  <a:cubicBezTo>
                    <a:pt x="277605" y="606722"/>
                    <a:pt x="256598" y="587706"/>
                    <a:pt x="253572" y="562560"/>
                  </a:cubicBezTo>
                  <a:lnTo>
                    <a:pt x="233900" y="553141"/>
                  </a:lnTo>
                  <a:cubicBezTo>
                    <a:pt x="228826" y="551097"/>
                    <a:pt x="226868" y="545055"/>
                    <a:pt x="228826" y="539990"/>
                  </a:cubicBezTo>
                  <a:cubicBezTo>
                    <a:pt x="230874" y="534925"/>
                    <a:pt x="236926" y="532881"/>
                    <a:pt x="242000" y="534925"/>
                  </a:cubicBezTo>
                  <a:lnTo>
                    <a:pt x="255352" y="541323"/>
                  </a:lnTo>
                  <a:cubicBezTo>
                    <a:pt x="261583" y="520441"/>
                    <a:pt x="280632" y="505602"/>
                    <a:pt x="303775" y="505602"/>
                  </a:cubicBezTo>
                  <a:close/>
                  <a:moveTo>
                    <a:pt x="429338" y="504614"/>
                  </a:moveTo>
                  <a:cubicBezTo>
                    <a:pt x="434413" y="502567"/>
                    <a:pt x="440467" y="504614"/>
                    <a:pt x="442514" y="509597"/>
                  </a:cubicBezTo>
                  <a:cubicBezTo>
                    <a:pt x="444562" y="514669"/>
                    <a:pt x="442514" y="520808"/>
                    <a:pt x="437440" y="522766"/>
                  </a:cubicBezTo>
                  <a:lnTo>
                    <a:pt x="411087" y="535935"/>
                  </a:lnTo>
                  <a:cubicBezTo>
                    <a:pt x="409129" y="537003"/>
                    <a:pt x="408060" y="537003"/>
                    <a:pt x="406013" y="537003"/>
                  </a:cubicBezTo>
                  <a:cubicBezTo>
                    <a:pt x="402006" y="537003"/>
                    <a:pt x="398979" y="534956"/>
                    <a:pt x="396932" y="530863"/>
                  </a:cubicBezTo>
                  <a:cubicBezTo>
                    <a:pt x="394884" y="525791"/>
                    <a:pt x="396932" y="519741"/>
                    <a:pt x="402006" y="517694"/>
                  </a:cubicBezTo>
                  <a:close/>
                  <a:moveTo>
                    <a:pt x="178196" y="504614"/>
                  </a:moveTo>
                  <a:lnTo>
                    <a:pt x="205588" y="517694"/>
                  </a:lnTo>
                  <a:cubicBezTo>
                    <a:pt x="210657" y="519741"/>
                    <a:pt x="212614" y="525791"/>
                    <a:pt x="210657" y="530863"/>
                  </a:cubicBezTo>
                  <a:cubicBezTo>
                    <a:pt x="208612" y="534956"/>
                    <a:pt x="204521" y="537003"/>
                    <a:pt x="201497" y="537003"/>
                  </a:cubicBezTo>
                  <a:cubicBezTo>
                    <a:pt x="200519" y="537003"/>
                    <a:pt x="198473" y="537003"/>
                    <a:pt x="197495" y="535935"/>
                  </a:cubicBezTo>
                  <a:lnTo>
                    <a:pt x="170103" y="522766"/>
                  </a:lnTo>
                  <a:cubicBezTo>
                    <a:pt x="165123" y="520808"/>
                    <a:pt x="163077" y="514669"/>
                    <a:pt x="165123" y="509597"/>
                  </a:cubicBezTo>
                  <a:cubicBezTo>
                    <a:pt x="167079" y="504614"/>
                    <a:pt x="173216" y="502567"/>
                    <a:pt x="178196" y="504614"/>
                  </a:cubicBezTo>
                  <a:close/>
                  <a:moveTo>
                    <a:pt x="50634" y="424743"/>
                  </a:moveTo>
                  <a:cubicBezTo>
                    <a:pt x="33370" y="424743"/>
                    <a:pt x="20289" y="437894"/>
                    <a:pt x="20289" y="455043"/>
                  </a:cubicBezTo>
                  <a:cubicBezTo>
                    <a:pt x="20289" y="472192"/>
                    <a:pt x="33370" y="485343"/>
                    <a:pt x="50634" y="485343"/>
                  </a:cubicBezTo>
                  <a:cubicBezTo>
                    <a:pt x="67809" y="485343"/>
                    <a:pt x="80979" y="472192"/>
                    <a:pt x="80979" y="455043"/>
                  </a:cubicBezTo>
                  <a:cubicBezTo>
                    <a:pt x="80979" y="437894"/>
                    <a:pt x="67809" y="424743"/>
                    <a:pt x="50634" y="424743"/>
                  </a:cubicBezTo>
                  <a:close/>
                  <a:moveTo>
                    <a:pt x="556979" y="424714"/>
                  </a:moveTo>
                  <a:cubicBezTo>
                    <a:pt x="539707" y="424714"/>
                    <a:pt x="526530" y="437870"/>
                    <a:pt x="526530" y="455025"/>
                  </a:cubicBezTo>
                  <a:cubicBezTo>
                    <a:pt x="526530" y="472180"/>
                    <a:pt x="539707" y="485335"/>
                    <a:pt x="556979" y="485335"/>
                  </a:cubicBezTo>
                  <a:cubicBezTo>
                    <a:pt x="574163" y="485335"/>
                    <a:pt x="587340" y="472180"/>
                    <a:pt x="587340" y="455025"/>
                  </a:cubicBezTo>
                  <a:cubicBezTo>
                    <a:pt x="587340" y="437870"/>
                    <a:pt x="574163" y="424714"/>
                    <a:pt x="556979" y="424714"/>
                  </a:cubicBezTo>
                  <a:close/>
                  <a:moveTo>
                    <a:pt x="556979" y="374138"/>
                  </a:moveTo>
                  <a:cubicBezTo>
                    <a:pt x="563034" y="374138"/>
                    <a:pt x="567129" y="378138"/>
                    <a:pt x="567129" y="384271"/>
                  </a:cubicBezTo>
                  <a:lnTo>
                    <a:pt x="567129" y="405426"/>
                  </a:lnTo>
                  <a:cubicBezTo>
                    <a:pt x="590456" y="410048"/>
                    <a:pt x="607639" y="430136"/>
                    <a:pt x="607639" y="455025"/>
                  </a:cubicBezTo>
                  <a:cubicBezTo>
                    <a:pt x="607639" y="483379"/>
                    <a:pt x="585292" y="505601"/>
                    <a:pt x="556979" y="505601"/>
                  </a:cubicBezTo>
                  <a:cubicBezTo>
                    <a:pt x="540419" y="505601"/>
                    <a:pt x="525996" y="498046"/>
                    <a:pt x="516737" y="486135"/>
                  </a:cubicBezTo>
                  <a:lnTo>
                    <a:pt x="484062" y="501512"/>
                  </a:lnTo>
                  <a:cubicBezTo>
                    <a:pt x="482993" y="502579"/>
                    <a:pt x="480945" y="502579"/>
                    <a:pt x="479966" y="502579"/>
                  </a:cubicBezTo>
                  <a:cubicBezTo>
                    <a:pt x="475960" y="502579"/>
                    <a:pt x="472843" y="500534"/>
                    <a:pt x="470885" y="496535"/>
                  </a:cubicBezTo>
                  <a:cubicBezTo>
                    <a:pt x="468837" y="491468"/>
                    <a:pt x="470885" y="485335"/>
                    <a:pt x="475960" y="483379"/>
                  </a:cubicBezTo>
                  <a:lnTo>
                    <a:pt x="508011" y="468180"/>
                  </a:lnTo>
                  <a:cubicBezTo>
                    <a:pt x="506943" y="464002"/>
                    <a:pt x="506320" y="459647"/>
                    <a:pt x="506320" y="455025"/>
                  </a:cubicBezTo>
                  <a:cubicBezTo>
                    <a:pt x="506320" y="450047"/>
                    <a:pt x="507032" y="445336"/>
                    <a:pt x="508278" y="440803"/>
                  </a:cubicBezTo>
                  <a:lnTo>
                    <a:pt x="495191" y="427737"/>
                  </a:lnTo>
                  <a:cubicBezTo>
                    <a:pt x="491095" y="423648"/>
                    <a:pt x="491095" y="417603"/>
                    <a:pt x="495191" y="413604"/>
                  </a:cubicBezTo>
                  <a:cubicBezTo>
                    <a:pt x="499197" y="409515"/>
                    <a:pt x="505340" y="409515"/>
                    <a:pt x="509347" y="413604"/>
                  </a:cubicBezTo>
                  <a:lnTo>
                    <a:pt x="518072" y="422314"/>
                  </a:lnTo>
                  <a:cubicBezTo>
                    <a:pt x="525284" y="413781"/>
                    <a:pt x="535344" y="407737"/>
                    <a:pt x="546830" y="405426"/>
                  </a:cubicBezTo>
                  <a:lnTo>
                    <a:pt x="546830" y="384271"/>
                  </a:lnTo>
                  <a:cubicBezTo>
                    <a:pt x="546830" y="378138"/>
                    <a:pt x="550925" y="374138"/>
                    <a:pt x="556979" y="374138"/>
                  </a:cubicBezTo>
                  <a:close/>
                  <a:moveTo>
                    <a:pt x="50634" y="343795"/>
                  </a:moveTo>
                  <a:cubicBezTo>
                    <a:pt x="56685" y="343795"/>
                    <a:pt x="60779" y="347882"/>
                    <a:pt x="60779" y="353925"/>
                  </a:cubicBezTo>
                  <a:lnTo>
                    <a:pt x="60779" y="405461"/>
                  </a:lnTo>
                  <a:cubicBezTo>
                    <a:pt x="67898" y="406883"/>
                    <a:pt x="74483" y="409726"/>
                    <a:pt x="80178" y="413725"/>
                  </a:cubicBezTo>
                  <a:lnTo>
                    <a:pt x="101268" y="399419"/>
                  </a:lnTo>
                  <a:cubicBezTo>
                    <a:pt x="106340" y="396398"/>
                    <a:pt x="112392" y="397375"/>
                    <a:pt x="115417" y="402440"/>
                  </a:cubicBezTo>
                  <a:cubicBezTo>
                    <a:pt x="118443" y="407505"/>
                    <a:pt x="117464" y="413636"/>
                    <a:pt x="112392" y="416657"/>
                  </a:cubicBezTo>
                  <a:lnTo>
                    <a:pt x="94149" y="429008"/>
                  </a:lnTo>
                  <a:cubicBezTo>
                    <a:pt x="98687" y="436561"/>
                    <a:pt x="101268" y="445446"/>
                    <a:pt x="101268" y="455043"/>
                  </a:cubicBezTo>
                  <a:cubicBezTo>
                    <a:pt x="101268" y="459663"/>
                    <a:pt x="100645" y="464017"/>
                    <a:pt x="99577" y="468194"/>
                  </a:cubicBezTo>
                  <a:lnTo>
                    <a:pt x="131613" y="483388"/>
                  </a:lnTo>
                  <a:cubicBezTo>
                    <a:pt x="136685" y="485343"/>
                    <a:pt x="138732" y="491474"/>
                    <a:pt x="136685" y="496450"/>
                  </a:cubicBezTo>
                  <a:cubicBezTo>
                    <a:pt x="135706" y="500537"/>
                    <a:pt x="131613" y="502581"/>
                    <a:pt x="127609" y="502581"/>
                  </a:cubicBezTo>
                  <a:cubicBezTo>
                    <a:pt x="126541" y="502581"/>
                    <a:pt x="124494" y="502581"/>
                    <a:pt x="123515" y="501515"/>
                  </a:cubicBezTo>
                  <a:lnTo>
                    <a:pt x="90768" y="486143"/>
                  </a:lnTo>
                  <a:cubicBezTo>
                    <a:pt x="81602" y="498049"/>
                    <a:pt x="67186" y="505602"/>
                    <a:pt x="50634" y="505602"/>
                  </a:cubicBezTo>
                  <a:cubicBezTo>
                    <a:pt x="22247" y="505602"/>
                    <a:pt x="0" y="483388"/>
                    <a:pt x="0" y="455043"/>
                  </a:cubicBezTo>
                  <a:cubicBezTo>
                    <a:pt x="0" y="430163"/>
                    <a:pt x="17175" y="410082"/>
                    <a:pt x="40489" y="405461"/>
                  </a:cubicBezTo>
                  <a:lnTo>
                    <a:pt x="40489" y="353925"/>
                  </a:lnTo>
                  <a:cubicBezTo>
                    <a:pt x="40489" y="347882"/>
                    <a:pt x="44583" y="343795"/>
                    <a:pt x="50634" y="343795"/>
                  </a:cubicBezTo>
                  <a:close/>
                  <a:moveTo>
                    <a:pt x="556974" y="313452"/>
                  </a:moveTo>
                  <a:cubicBezTo>
                    <a:pt x="563035" y="313452"/>
                    <a:pt x="567135" y="317542"/>
                    <a:pt x="567135" y="323589"/>
                  </a:cubicBezTo>
                  <a:lnTo>
                    <a:pt x="567135" y="353910"/>
                  </a:lnTo>
                  <a:cubicBezTo>
                    <a:pt x="567135" y="359957"/>
                    <a:pt x="563035" y="364047"/>
                    <a:pt x="556974" y="364047"/>
                  </a:cubicBezTo>
                  <a:cubicBezTo>
                    <a:pt x="550912" y="364047"/>
                    <a:pt x="546812" y="359957"/>
                    <a:pt x="546812" y="353910"/>
                  </a:cubicBezTo>
                  <a:lnTo>
                    <a:pt x="546812" y="323589"/>
                  </a:lnTo>
                  <a:cubicBezTo>
                    <a:pt x="546812" y="317542"/>
                    <a:pt x="550912" y="313452"/>
                    <a:pt x="556974" y="313452"/>
                  </a:cubicBezTo>
                  <a:close/>
                  <a:moveTo>
                    <a:pt x="50631" y="273018"/>
                  </a:moveTo>
                  <a:cubicBezTo>
                    <a:pt x="56671" y="273018"/>
                    <a:pt x="60757" y="277108"/>
                    <a:pt x="60757" y="283155"/>
                  </a:cubicBezTo>
                  <a:lnTo>
                    <a:pt x="60757" y="313476"/>
                  </a:lnTo>
                  <a:cubicBezTo>
                    <a:pt x="60757" y="319523"/>
                    <a:pt x="56671" y="323613"/>
                    <a:pt x="50631" y="323613"/>
                  </a:cubicBezTo>
                  <a:cubicBezTo>
                    <a:pt x="44591" y="323613"/>
                    <a:pt x="40505" y="319523"/>
                    <a:pt x="40505" y="313476"/>
                  </a:cubicBezTo>
                  <a:lnTo>
                    <a:pt x="40505" y="283155"/>
                  </a:lnTo>
                  <a:cubicBezTo>
                    <a:pt x="40505" y="277108"/>
                    <a:pt x="44591" y="273018"/>
                    <a:pt x="50631" y="273018"/>
                  </a:cubicBezTo>
                  <a:close/>
                  <a:moveTo>
                    <a:pt x="556974" y="242745"/>
                  </a:moveTo>
                  <a:cubicBezTo>
                    <a:pt x="563035" y="242745"/>
                    <a:pt x="567135" y="246741"/>
                    <a:pt x="567135" y="252779"/>
                  </a:cubicBezTo>
                  <a:lnTo>
                    <a:pt x="567135" y="283147"/>
                  </a:lnTo>
                  <a:cubicBezTo>
                    <a:pt x="567135" y="289185"/>
                    <a:pt x="563035" y="293270"/>
                    <a:pt x="556974" y="293270"/>
                  </a:cubicBezTo>
                  <a:cubicBezTo>
                    <a:pt x="550912" y="293270"/>
                    <a:pt x="546812" y="289185"/>
                    <a:pt x="546812" y="283147"/>
                  </a:cubicBezTo>
                  <a:lnTo>
                    <a:pt x="546812" y="252779"/>
                  </a:lnTo>
                  <a:cubicBezTo>
                    <a:pt x="546812" y="246741"/>
                    <a:pt x="550912" y="242745"/>
                    <a:pt x="556974" y="242745"/>
                  </a:cubicBezTo>
                  <a:close/>
                  <a:moveTo>
                    <a:pt x="329136" y="170920"/>
                  </a:moveTo>
                  <a:cubicBezTo>
                    <a:pt x="300921" y="170920"/>
                    <a:pt x="271904" y="184871"/>
                    <a:pt x="254103" y="207797"/>
                  </a:cubicBezTo>
                  <a:cubicBezTo>
                    <a:pt x="266119" y="218815"/>
                    <a:pt x="273417" y="234632"/>
                    <a:pt x="273417" y="252759"/>
                  </a:cubicBezTo>
                  <a:cubicBezTo>
                    <a:pt x="273417" y="258891"/>
                    <a:pt x="269323" y="262889"/>
                    <a:pt x="263270" y="262889"/>
                  </a:cubicBezTo>
                  <a:cubicBezTo>
                    <a:pt x="257218" y="262889"/>
                    <a:pt x="253124" y="258891"/>
                    <a:pt x="253124" y="252759"/>
                  </a:cubicBezTo>
                  <a:cubicBezTo>
                    <a:pt x="253124" y="230545"/>
                    <a:pt x="234966" y="212329"/>
                    <a:pt x="212625" y="212329"/>
                  </a:cubicBezTo>
                  <a:cubicBezTo>
                    <a:pt x="189394" y="212329"/>
                    <a:pt x="173194" y="228501"/>
                    <a:pt x="173194" y="250805"/>
                  </a:cubicBezTo>
                  <a:lnTo>
                    <a:pt x="173194" y="253826"/>
                  </a:lnTo>
                  <a:lnTo>
                    <a:pt x="173194" y="254803"/>
                  </a:lnTo>
                  <a:lnTo>
                    <a:pt x="173194" y="257824"/>
                  </a:lnTo>
                  <a:lnTo>
                    <a:pt x="173194" y="263956"/>
                  </a:lnTo>
                  <a:lnTo>
                    <a:pt x="167053" y="266977"/>
                  </a:lnTo>
                  <a:cubicBezTo>
                    <a:pt x="144801" y="277107"/>
                    <a:pt x="131628" y="300299"/>
                    <a:pt x="131628" y="326601"/>
                  </a:cubicBezTo>
                  <a:cubicBezTo>
                    <a:pt x="131628" y="364011"/>
                    <a:pt x="160021" y="394312"/>
                    <a:pt x="194467" y="394312"/>
                  </a:cubicBezTo>
                  <a:lnTo>
                    <a:pt x="419212" y="394312"/>
                  </a:lnTo>
                  <a:cubicBezTo>
                    <a:pt x="433721" y="394312"/>
                    <a:pt x="446627" y="389247"/>
                    <a:pt x="456418" y="380628"/>
                  </a:cubicBezTo>
                  <a:cubicBezTo>
                    <a:pt x="456952" y="379384"/>
                    <a:pt x="457664" y="378229"/>
                    <a:pt x="458732" y="377162"/>
                  </a:cubicBezTo>
                  <a:cubicBezTo>
                    <a:pt x="459711" y="376185"/>
                    <a:pt x="460779" y="375474"/>
                    <a:pt x="461936" y="374941"/>
                  </a:cubicBezTo>
                  <a:cubicBezTo>
                    <a:pt x="470748" y="364544"/>
                    <a:pt x="475999" y="350593"/>
                    <a:pt x="475999" y="334688"/>
                  </a:cubicBezTo>
                  <a:cubicBezTo>
                    <a:pt x="475999" y="304387"/>
                    <a:pt x="456685" y="278084"/>
                    <a:pt x="429359" y="273019"/>
                  </a:cubicBezTo>
                  <a:lnTo>
                    <a:pt x="421259" y="270976"/>
                  </a:lnTo>
                  <a:lnTo>
                    <a:pt x="421259" y="262889"/>
                  </a:lnTo>
                  <a:cubicBezTo>
                    <a:pt x="420280" y="212329"/>
                    <a:pt x="379782" y="170920"/>
                    <a:pt x="329136" y="170920"/>
                  </a:cubicBezTo>
                  <a:close/>
                  <a:moveTo>
                    <a:pt x="329136" y="152704"/>
                  </a:moveTo>
                  <a:cubicBezTo>
                    <a:pt x="367588" y="152704"/>
                    <a:pt x="401322" y="172697"/>
                    <a:pt x="421348" y="202643"/>
                  </a:cubicBezTo>
                  <a:lnTo>
                    <a:pt x="449653" y="187093"/>
                  </a:lnTo>
                  <a:cubicBezTo>
                    <a:pt x="454726" y="184071"/>
                    <a:pt x="460779" y="186026"/>
                    <a:pt x="463805" y="191091"/>
                  </a:cubicBezTo>
                  <a:cubicBezTo>
                    <a:pt x="466831" y="196156"/>
                    <a:pt x="464784" y="202287"/>
                    <a:pt x="459800" y="205309"/>
                  </a:cubicBezTo>
                  <a:lnTo>
                    <a:pt x="431406" y="220948"/>
                  </a:lnTo>
                  <a:cubicBezTo>
                    <a:pt x="436213" y="232144"/>
                    <a:pt x="439417" y="244229"/>
                    <a:pt x="440485" y="256847"/>
                  </a:cubicBezTo>
                  <a:cubicBezTo>
                    <a:pt x="472884" y="266977"/>
                    <a:pt x="495225" y="298255"/>
                    <a:pt x="495225" y="335665"/>
                  </a:cubicBezTo>
                  <a:cubicBezTo>
                    <a:pt x="495581" y="354325"/>
                    <a:pt x="489974" y="371120"/>
                    <a:pt x="480183" y="384360"/>
                  </a:cubicBezTo>
                  <a:lnTo>
                    <a:pt x="488104" y="392357"/>
                  </a:lnTo>
                  <a:cubicBezTo>
                    <a:pt x="492199" y="396356"/>
                    <a:pt x="492199" y="402398"/>
                    <a:pt x="488104" y="406486"/>
                  </a:cubicBezTo>
                  <a:cubicBezTo>
                    <a:pt x="486057" y="408530"/>
                    <a:pt x="483031" y="409507"/>
                    <a:pt x="480984" y="409507"/>
                  </a:cubicBezTo>
                  <a:cubicBezTo>
                    <a:pt x="477957" y="409507"/>
                    <a:pt x="475999" y="408530"/>
                    <a:pt x="473952" y="406486"/>
                  </a:cubicBezTo>
                  <a:lnTo>
                    <a:pt x="466208" y="398755"/>
                  </a:lnTo>
                  <a:cubicBezTo>
                    <a:pt x="453391" y="408707"/>
                    <a:pt x="437192" y="414572"/>
                    <a:pt x="419212" y="414572"/>
                  </a:cubicBezTo>
                  <a:lnTo>
                    <a:pt x="194467" y="414572"/>
                  </a:lnTo>
                  <a:cubicBezTo>
                    <a:pt x="174886" y="414572"/>
                    <a:pt x="156906" y="407286"/>
                    <a:pt x="142665" y="395201"/>
                  </a:cubicBezTo>
                  <a:cubicBezTo>
                    <a:pt x="141686" y="395378"/>
                    <a:pt x="140707" y="395378"/>
                    <a:pt x="139728" y="395378"/>
                  </a:cubicBezTo>
                  <a:cubicBezTo>
                    <a:pt x="136701" y="395378"/>
                    <a:pt x="133675" y="393335"/>
                    <a:pt x="131628" y="391291"/>
                  </a:cubicBezTo>
                  <a:cubicBezTo>
                    <a:pt x="129937" y="388447"/>
                    <a:pt x="129492" y="385248"/>
                    <a:pt x="130382" y="382494"/>
                  </a:cubicBezTo>
                  <a:cubicBezTo>
                    <a:pt x="118544" y="367299"/>
                    <a:pt x="111423" y="347839"/>
                    <a:pt x="111423" y="326601"/>
                  </a:cubicBezTo>
                  <a:cubicBezTo>
                    <a:pt x="111423" y="295234"/>
                    <a:pt x="127622" y="266977"/>
                    <a:pt x="152901" y="251782"/>
                  </a:cubicBezTo>
                  <a:cubicBezTo>
                    <a:pt x="152901" y="251604"/>
                    <a:pt x="152901" y="251338"/>
                    <a:pt x="152901" y="251160"/>
                  </a:cubicBezTo>
                  <a:cubicBezTo>
                    <a:pt x="152901" y="250982"/>
                    <a:pt x="152901" y="250893"/>
                    <a:pt x="152901" y="250805"/>
                  </a:cubicBezTo>
                  <a:cubicBezTo>
                    <a:pt x="152901" y="238364"/>
                    <a:pt x="156461" y="226990"/>
                    <a:pt x="162603" y="217660"/>
                  </a:cubicBezTo>
                  <a:lnTo>
                    <a:pt x="145780" y="207264"/>
                  </a:lnTo>
                  <a:cubicBezTo>
                    <a:pt x="140707" y="204242"/>
                    <a:pt x="139728" y="198200"/>
                    <a:pt x="142754" y="193135"/>
                  </a:cubicBezTo>
                  <a:cubicBezTo>
                    <a:pt x="145780" y="188070"/>
                    <a:pt x="151922" y="187093"/>
                    <a:pt x="156995" y="190114"/>
                  </a:cubicBezTo>
                  <a:lnTo>
                    <a:pt x="177378" y="202732"/>
                  </a:lnTo>
                  <a:cubicBezTo>
                    <a:pt x="187080" y="196067"/>
                    <a:pt x="199185" y="192157"/>
                    <a:pt x="212625" y="192157"/>
                  </a:cubicBezTo>
                  <a:cubicBezTo>
                    <a:pt x="219657" y="192157"/>
                    <a:pt x="226332" y="193224"/>
                    <a:pt x="232474" y="195268"/>
                  </a:cubicBezTo>
                  <a:cubicBezTo>
                    <a:pt x="234699" y="195801"/>
                    <a:pt x="236924" y="196423"/>
                    <a:pt x="238971" y="197222"/>
                  </a:cubicBezTo>
                  <a:cubicBezTo>
                    <a:pt x="260244" y="169854"/>
                    <a:pt x="294690" y="152704"/>
                    <a:pt x="329136" y="152704"/>
                  </a:cubicBezTo>
                  <a:close/>
                  <a:moveTo>
                    <a:pt x="556980" y="111274"/>
                  </a:moveTo>
                  <a:cubicBezTo>
                    <a:pt x="539707" y="111274"/>
                    <a:pt x="526531" y="124338"/>
                    <a:pt x="526531" y="141579"/>
                  </a:cubicBezTo>
                  <a:cubicBezTo>
                    <a:pt x="526531" y="158731"/>
                    <a:pt x="539707" y="171884"/>
                    <a:pt x="556980" y="171884"/>
                  </a:cubicBezTo>
                  <a:cubicBezTo>
                    <a:pt x="574163" y="171884"/>
                    <a:pt x="587340" y="158731"/>
                    <a:pt x="587340" y="141579"/>
                  </a:cubicBezTo>
                  <a:cubicBezTo>
                    <a:pt x="587340" y="124338"/>
                    <a:pt x="574163" y="111274"/>
                    <a:pt x="556980" y="111274"/>
                  </a:cubicBezTo>
                  <a:close/>
                  <a:moveTo>
                    <a:pt x="50637" y="111268"/>
                  </a:moveTo>
                  <a:cubicBezTo>
                    <a:pt x="33373" y="111268"/>
                    <a:pt x="20291" y="124333"/>
                    <a:pt x="20291" y="141575"/>
                  </a:cubicBezTo>
                  <a:cubicBezTo>
                    <a:pt x="20291" y="158728"/>
                    <a:pt x="33373" y="171882"/>
                    <a:pt x="50637" y="171882"/>
                  </a:cubicBezTo>
                  <a:cubicBezTo>
                    <a:pt x="67813" y="171882"/>
                    <a:pt x="80984" y="158728"/>
                    <a:pt x="80984" y="141575"/>
                  </a:cubicBezTo>
                  <a:cubicBezTo>
                    <a:pt x="80984" y="124333"/>
                    <a:pt x="67813" y="111268"/>
                    <a:pt x="50637" y="111268"/>
                  </a:cubicBezTo>
                  <a:close/>
                  <a:moveTo>
                    <a:pt x="124502" y="86916"/>
                  </a:moveTo>
                  <a:cubicBezTo>
                    <a:pt x="129575" y="84961"/>
                    <a:pt x="135715" y="86916"/>
                    <a:pt x="137673" y="91982"/>
                  </a:cubicBezTo>
                  <a:cubicBezTo>
                    <a:pt x="139720" y="97048"/>
                    <a:pt x="137673" y="103181"/>
                    <a:pt x="132601" y="105136"/>
                  </a:cubicBezTo>
                  <a:lnTo>
                    <a:pt x="96469" y="119800"/>
                  </a:lnTo>
                  <a:cubicBezTo>
                    <a:pt x="99584" y="126377"/>
                    <a:pt x="101275" y="133754"/>
                    <a:pt x="101275" y="141575"/>
                  </a:cubicBezTo>
                  <a:cubicBezTo>
                    <a:pt x="101275" y="145930"/>
                    <a:pt x="100741" y="150196"/>
                    <a:pt x="99673" y="154284"/>
                  </a:cubicBezTo>
                  <a:lnTo>
                    <a:pt x="122544" y="168860"/>
                  </a:lnTo>
                  <a:cubicBezTo>
                    <a:pt x="127617" y="171882"/>
                    <a:pt x="128596" y="177925"/>
                    <a:pt x="125570" y="182991"/>
                  </a:cubicBezTo>
                  <a:cubicBezTo>
                    <a:pt x="123523" y="186102"/>
                    <a:pt x="120497" y="188057"/>
                    <a:pt x="116404" y="188057"/>
                  </a:cubicBezTo>
                  <a:cubicBezTo>
                    <a:pt x="114446" y="188057"/>
                    <a:pt x="112399" y="188057"/>
                    <a:pt x="111420" y="186102"/>
                  </a:cubicBezTo>
                  <a:lnTo>
                    <a:pt x="90685" y="172859"/>
                  </a:lnTo>
                  <a:cubicBezTo>
                    <a:pt x="83387" y="182102"/>
                    <a:pt x="72886" y="188768"/>
                    <a:pt x="60783" y="191168"/>
                  </a:cubicBezTo>
                  <a:lnTo>
                    <a:pt x="60783" y="222452"/>
                  </a:lnTo>
                  <a:cubicBezTo>
                    <a:pt x="60783" y="228496"/>
                    <a:pt x="56689" y="232584"/>
                    <a:pt x="50637" y="232584"/>
                  </a:cubicBezTo>
                  <a:cubicBezTo>
                    <a:pt x="44586" y="232584"/>
                    <a:pt x="40492" y="228496"/>
                    <a:pt x="40492" y="222452"/>
                  </a:cubicBezTo>
                  <a:lnTo>
                    <a:pt x="40492" y="191168"/>
                  </a:lnTo>
                  <a:cubicBezTo>
                    <a:pt x="17176" y="186546"/>
                    <a:pt x="0" y="166371"/>
                    <a:pt x="0" y="141575"/>
                  </a:cubicBezTo>
                  <a:cubicBezTo>
                    <a:pt x="0" y="113224"/>
                    <a:pt x="22248" y="91005"/>
                    <a:pt x="50637" y="91005"/>
                  </a:cubicBezTo>
                  <a:cubicBezTo>
                    <a:pt x="63719" y="91005"/>
                    <a:pt x="75556" y="95804"/>
                    <a:pt x="84455" y="103714"/>
                  </a:cubicBezTo>
                  <a:cubicBezTo>
                    <a:pt x="85256" y="103092"/>
                    <a:pt x="86146" y="102558"/>
                    <a:pt x="87125" y="102114"/>
                  </a:cubicBezTo>
                  <a:close/>
                  <a:moveTo>
                    <a:pt x="475270" y="86424"/>
                  </a:moveTo>
                  <a:cubicBezTo>
                    <a:pt x="477674" y="85413"/>
                    <a:pt x="480457" y="85413"/>
                    <a:pt x="482994" y="86924"/>
                  </a:cubicBezTo>
                  <a:lnTo>
                    <a:pt x="520476" y="102121"/>
                  </a:lnTo>
                  <a:cubicBezTo>
                    <a:pt x="521456" y="102476"/>
                    <a:pt x="522346" y="103009"/>
                    <a:pt x="523147" y="103720"/>
                  </a:cubicBezTo>
                  <a:cubicBezTo>
                    <a:pt x="532051" y="95811"/>
                    <a:pt x="543803" y="91012"/>
                    <a:pt x="556980" y="91012"/>
                  </a:cubicBezTo>
                  <a:cubicBezTo>
                    <a:pt x="585292" y="91012"/>
                    <a:pt x="607639" y="113229"/>
                    <a:pt x="607639" y="141579"/>
                  </a:cubicBezTo>
                  <a:cubicBezTo>
                    <a:pt x="607639" y="166374"/>
                    <a:pt x="590456" y="186548"/>
                    <a:pt x="567129" y="191169"/>
                  </a:cubicBezTo>
                  <a:lnTo>
                    <a:pt x="567129" y="222452"/>
                  </a:lnTo>
                  <a:cubicBezTo>
                    <a:pt x="567129" y="228495"/>
                    <a:pt x="563034" y="232583"/>
                    <a:pt x="556980" y="232583"/>
                  </a:cubicBezTo>
                  <a:cubicBezTo>
                    <a:pt x="550925" y="232583"/>
                    <a:pt x="546830" y="228495"/>
                    <a:pt x="546830" y="222452"/>
                  </a:cubicBezTo>
                  <a:lnTo>
                    <a:pt x="546830" y="191169"/>
                  </a:lnTo>
                  <a:cubicBezTo>
                    <a:pt x="534900" y="188770"/>
                    <a:pt x="524572" y="182371"/>
                    <a:pt x="517271" y="173306"/>
                  </a:cubicBezTo>
                  <a:lnTo>
                    <a:pt x="495191" y="186104"/>
                  </a:lnTo>
                  <a:cubicBezTo>
                    <a:pt x="493144" y="186104"/>
                    <a:pt x="491096" y="187081"/>
                    <a:pt x="490116" y="187081"/>
                  </a:cubicBezTo>
                  <a:cubicBezTo>
                    <a:pt x="486021" y="187081"/>
                    <a:pt x="482994" y="185037"/>
                    <a:pt x="480946" y="182015"/>
                  </a:cubicBezTo>
                  <a:cubicBezTo>
                    <a:pt x="477919" y="176950"/>
                    <a:pt x="479967" y="170907"/>
                    <a:pt x="485042" y="167885"/>
                  </a:cubicBezTo>
                  <a:lnTo>
                    <a:pt x="508012" y="154643"/>
                  </a:lnTo>
                  <a:cubicBezTo>
                    <a:pt x="506855" y="150466"/>
                    <a:pt x="506320" y="146112"/>
                    <a:pt x="506320" y="141579"/>
                  </a:cubicBezTo>
                  <a:cubicBezTo>
                    <a:pt x="506320" y="133759"/>
                    <a:pt x="508012" y="126382"/>
                    <a:pt x="511128" y="119806"/>
                  </a:cubicBezTo>
                  <a:lnTo>
                    <a:pt x="474892" y="105142"/>
                  </a:lnTo>
                  <a:cubicBezTo>
                    <a:pt x="469817" y="103187"/>
                    <a:pt x="466790" y="97055"/>
                    <a:pt x="469817" y="91989"/>
                  </a:cubicBezTo>
                  <a:cubicBezTo>
                    <a:pt x="470841" y="89457"/>
                    <a:pt x="472867" y="87435"/>
                    <a:pt x="475270" y="86424"/>
                  </a:cubicBezTo>
                  <a:close/>
                  <a:moveTo>
                    <a:pt x="199455" y="56594"/>
                  </a:moveTo>
                  <a:cubicBezTo>
                    <a:pt x="204523" y="54547"/>
                    <a:pt x="210659" y="56594"/>
                    <a:pt x="212615" y="61666"/>
                  </a:cubicBezTo>
                  <a:cubicBezTo>
                    <a:pt x="214660" y="66738"/>
                    <a:pt x="212615" y="72789"/>
                    <a:pt x="207546" y="74835"/>
                  </a:cubicBezTo>
                  <a:lnTo>
                    <a:pt x="179270" y="85958"/>
                  </a:lnTo>
                  <a:cubicBezTo>
                    <a:pt x="178203" y="85958"/>
                    <a:pt x="176247" y="86937"/>
                    <a:pt x="175180" y="86937"/>
                  </a:cubicBezTo>
                  <a:cubicBezTo>
                    <a:pt x="171179" y="86937"/>
                    <a:pt x="167088" y="84979"/>
                    <a:pt x="166110" y="80886"/>
                  </a:cubicBezTo>
                  <a:cubicBezTo>
                    <a:pt x="164065" y="75814"/>
                    <a:pt x="166110" y="69763"/>
                    <a:pt x="171179" y="67717"/>
                  </a:cubicBezTo>
                  <a:close/>
                  <a:moveTo>
                    <a:pt x="400383" y="56084"/>
                  </a:moveTo>
                  <a:cubicBezTo>
                    <a:pt x="402784" y="55072"/>
                    <a:pt x="405563" y="55072"/>
                    <a:pt x="408098" y="56585"/>
                  </a:cubicBezTo>
                  <a:lnTo>
                    <a:pt x="436469" y="67711"/>
                  </a:lnTo>
                  <a:cubicBezTo>
                    <a:pt x="441538" y="69758"/>
                    <a:pt x="444562" y="75810"/>
                    <a:pt x="441538" y="80884"/>
                  </a:cubicBezTo>
                  <a:cubicBezTo>
                    <a:pt x="439493" y="83910"/>
                    <a:pt x="436469" y="86936"/>
                    <a:pt x="432378" y="86936"/>
                  </a:cubicBezTo>
                  <a:cubicBezTo>
                    <a:pt x="431399" y="86936"/>
                    <a:pt x="429354" y="86936"/>
                    <a:pt x="428376" y="85957"/>
                  </a:cubicBezTo>
                  <a:lnTo>
                    <a:pt x="400005" y="74831"/>
                  </a:lnTo>
                  <a:cubicBezTo>
                    <a:pt x="394936" y="71805"/>
                    <a:pt x="392979" y="66732"/>
                    <a:pt x="394936" y="61658"/>
                  </a:cubicBezTo>
                  <a:cubicBezTo>
                    <a:pt x="395958" y="59122"/>
                    <a:pt x="397982" y="57097"/>
                    <a:pt x="400383" y="56084"/>
                  </a:cubicBezTo>
                  <a:close/>
                  <a:moveTo>
                    <a:pt x="303779" y="20260"/>
                  </a:moveTo>
                  <a:cubicBezTo>
                    <a:pt x="286601" y="20260"/>
                    <a:pt x="273427" y="33322"/>
                    <a:pt x="273427" y="50560"/>
                  </a:cubicBezTo>
                  <a:cubicBezTo>
                    <a:pt x="273427" y="67710"/>
                    <a:pt x="286601" y="80860"/>
                    <a:pt x="303779" y="80860"/>
                  </a:cubicBezTo>
                  <a:cubicBezTo>
                    <a:pt x="321047" y="80860"/>
                    <a:pt x="334221" y="67710"/>
                    <a:pt x="334221" y="50560"/>
                  </a:cubicBezTo>
                  <a:cubicBezTo>
                    <a:pt x="334221" y="33322"/>
                    <a:pt x="321047" y="20260"/>
                    <a:pt x="303779" y="20260"/>
                  </a:cubicBezTo>
                  <a:close/>
                  <a:moveTo>
                    <a:pt x="303779" y="0"/>
                  </a:moveTo>
                  <a:cubicBezTo>
                    <a:pt x="325765" y="0"/>
                    <a:pt x="344101" y="13329"/>
                    <a:pt x="351221" y="32522"/>
                  </a:cubicBezTo>
                  <a:lnTo>
                    <a:pt x="370625" y="40430"/>
                  </a:lnTo>
                  <a:cubicBezTo>
                    <a:pt x="375699" y="42474"/>
                    <a:pt x="378725" y="48516"/>
                    <a:pt x="375699" y="53581"/>
                  </a:cubicBezTo>
                  <a:cubicBezTo>
                    <a:pt x="374720" y="57669"/>
                    <a:pt x="370625" y="59623"/>
                    <a:pt x="366620" y="59623"/>
                  </a:cubicBezTo>
                  <a:cubicBezTo>
                    <a:pt x="365552" y="59623"/>
                    <a:pt x="363593" y="59623"/>
                    <a:pt x="362525" y="58646"/>
                  </a:cubicBezTo>
                  <a:lnTo>
                    <a:pt x="354248" y="55269"/>
                  </a:lnTo>
                  <a:cubicBezTo>
                    <a:pt x="351933" y="81305"/>
                    <a:pt x="330571" y="101120"/>
                    <a:pt x="303779" y="101120"/>
                  </a:cubicBezTo>
                  <a:cubicBezTo>
                    <a:pt x="277077" y="101120"/>
                    <a:pt x="255715" y="81305"/>
                    <a:pt x="253400" y="55269"/>
                  </a:cubicBezTo>
                  <a:lnTo>
                    <a:pt x="245034" y="58646"/>
                  </a:lnTo>
                  <a:cubicBezTo>
                    <a:pt x="244054" y="59623"/>
                    <a:pt x="242007" y="59623"/>
                    <a:pt x="241028" y="59623"/>
                  </a:cubicBezTo>
                  <a:cubicBezTo>
                    <a:pt x="236934" y="59623"/>
                    <a:pt x="232928" y="57669"/>
                    <a:pt x="231949" y="53581"/>
                  </a:cubicBezTo>
                  <a:cubicBezTo>
                    <a:pt x="229902" y="48516"/>
                    <a:pt x="231949" y="42474"/>
                    <a:pt x="236934" y="40430"/>
                  </a:cubicBezTo>
                  <a:lnTo>
                    <a:pt x="256427" y="32522"/>
                  </a:lnTo>
                  <a:cubicBezTo>
                    <a:pt x="263547" y="13329"/>
                    <a:pt x="281883" y="0"/>
                    <a:pt x="303779" y="0"/>
                  </a:cubicBezTo>
                  <a:close/>
                </a:path>
              </a:pathLst>
            </a:custGeom>
            <a:solidFill>
              <a:srgbClr val="DDDDDD">
                <a:lumMod val="50000"/>
              </a:srgbClr>
            </a:solidFill>
            <a:ln>
              <a:noFill/>
            </a:ln>
          </p:spPr>
          <p:txBody>
            <a:bodyPr/>
            <a:lstStyle/>
            <a:p>
              <a:pPr defTabSz="914400">
                <a:defRPr/>
              </a:pPr>
              <a:endParaRPr lang="zh-CN" altLang="en-US" sz="1600"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67" name="组合 166"/>
          <p:cNvGrpSpPr/>
          <p:nvPr/>
        </p:nvGrpSpPr>
        <p:grpSpPr>
          <a:xfrm>
            <a:off x="7021433" y="1813468"/>
            <a:ext cx="466111" cy="466107"/>
            <a:chOff x="7021433" y="1747009"/>
            <a:chExt cx="466111" cy="466107"/>
          </a:xfrm>
        </p:grpSpPr>
        <p:sp>
          <p:nvSpPr>
            <p:cNvPr id="168" name="椭圆 167"/>
            <p:cNvSpPr/>
            <p:nvPr/>
          </p:nvSpPr>
          <p:spPr>
            <a:xfrm>
              <a:off x="7021433" y="1747009"/>
              <a:ext cx="466111" cy="466107"/>
            </a:xfrm>
            <a:prstGeom prst="ellipse">
              <a:avLst/>
            </a:prstGeom>
            <a:solidFill>
              <a:srgbClr val="FFFFFF">
                <a:lumMod val="85000"/>
                <a:alpha val="47000"/>
              </a:srgbClr>
            </a:solidFill>
            <a:ln w="6350" cap="flat" cmpd="sng" algn="ctr">
              <a:noFill/>
              <a:prstDash val="solid"/>
              <a:miter lim="800000"/>
              <a:headEnd type="none" w="med" len="med"/>
              <a:tailEnd type="none" w="med" len="med"/>
            </a:ln>
            <a:effectLst/>
          </p:spPr>
          <p:txBody>
            <a:bodyPr wrap="square" lIns="0" tIns="0" rIns="0" bIns="0" anchor="ctr" anchorCtr="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9" name="binary-code-loading-symbol_39047"/>
            <p:cNvSpPr>
              <a:spLocks noChangeAspect="1"/>
            </p:cNvSpPr>
            <p:nvPr/>
          </p:nvSpPr>
          <p:spPr bwMode="auto">
            <a:xfrm>
              <a:off x="7106585" y="1836308"/>
              <a:ext cx="295805" cy="310490"/>
            </a:xfrm>
            <a:custGeom>
              <a:avLst/>
              <a:gdLst>
                <a:gd name="connsiteX0" fmla="*/ 277783 w 566671"/>
                <a:gd name="connsiteY0" fmla="*/ 517955 h 594805"/>
                <a:gd name="connsiteX1" fmla="*/ 316282 w 566671"/>
                <a:gd name="connsiteY1" fmla="*/ 556380 h 594805"/>
                <a:gd name="connsiteX2" fmla="*/ 277783 w 566671"/>
                <a:gd name="connsiteY2" fmla="*/ 594805 h 594805"/>
                <a:gd name="connsiteX3" fmla="*/ 239284 w 566671"/>
                <a:gd name="connsiteY3" fmla="*/ 556380 h 594805"/>
                <a:gd name="connsiteX4" fmla="*/ 277783 w 566671"/>
                <a:gd name="connsiteY4" fmla="*/ 517955 h 594805"/>
                <a:gd name="connsiteX5" fmla="*/ 442401 w 566671"/>
                <a:gd name="connsiteY5" fmla="*/ 475088 h 594805"/>
                <a:gd name="connsiteX6" fmla="*/ 475384 w 566671"/>
                <a:gd name="connsiteY6" fmla="*/ 508034 h 594805"/>
                <a:gd name="connsiteX7" fmla="*/ 442401 w 566671"/>
                <a:gd name="connsiteY7" fmla="*/ 540980 h 594805"/>
                <a:gd name="connsiteX8" fmla="*/ 409418 w 566671"/>
                <a:gd name="connsiteY8" fmla="*/ 508034 h 594805"/>
                <a:gd name="connsiteX9" fmla="*/ 442401 w 566671"/>
                <a:gd name="connsiteY9" fmla="*/ 475088 h 594805"/>
                <a:gd name="connsiteX10" fmla="*/ 120827 w 566671"/>
                <a:gd name="connsiteY10" fmla="*/ 447473 h 594805"/>
                <a:gd name="connsiteX11" fmla="*/ 161399 w 566671"/>
                <a:gd name="connsiteY11" fmla="*/ 488008 h 594805"/>
                <a:gd name="connsiteX12" fmla="*/ 120827 w 566671"/>
                <a:gd name="connsiteY12" fmla="*/ 528543 h 594805"/>
                <a:gd name="connsiteX13" fmla="*/ 80255 w 566671"/>
                <a:gd name="connsiteY13" fmla="*/ 488008 h 594805"/>
                <a:gd name="connsiteX14" fmla="*/ 120827 w 566671"/>
                <a:gd name="connsiteY14" fmla="*/ 447473 h 594805"/>
                <a:gd name="connsiteX15" fmla="*/ 404831 w 566671"/>
                <a:gd name="connsiteY15" fmla="*/ 388578 h 594805"/>
                <a:gd name="connsiteX16" fmla="*/ 399760 w 566671"/>
                <a:gd name="connsiteY16" fmla="*/ 393180 h 594805"/>
                <a:gd name="connsiteX17" fmla="*/ 399760 w 566671"/>
                <a:gd name="connsiteY17" fmla="*/ 437353 h 594805"/>
                <a:gd name="connsiteX18" fmla="*/ 404831 w 566671"/>
                <a:gd name="connsiteY18" fmla="*/ 441955 h 594805"/>
                <a:gd name="connsiteX19" fmla="*/ 426962 w 566671"/>
                <a:gd name="connsiteY19" fmla="*/ 441955 h 594805"/>
                <a:gd name="connsiteX20" fmla="*/ 431572 w 566671"/>
                <a:gd name="connsiteY20" fmla="*/ 437353 h 594805"/>
                <a:gd name="connsiteX21" fmla="*/ 431572 w 566671"/>
                <a:gd name="connsiteY21" fmla="*/ 393180 h 594805"/>
                <a:gd name="connsiteX22" fmla="*/ 426962 w 566671"/>
                <a:gd name="connsiteY22" fmla="*/ 388578 h 594805"/>
                <a:gd name="connsiteX23" fmla="*/ 325538 w 566671"/>
                <a:gd name="connsiteY23" fmla="*/ 388578 h 594805"/>
                <a:gd name="connsiteX24" fmla="*/ 320467 w 566671"/>
                <a:gd name="connsiteY24" fmla="*/ 393180 h 594805"/>
                <a:gd name="connsiteX25" fmla="*/ 320467 w 566671"/>
                <a:gd name="connsiteY25" fmla="*/ 437353 h 594805"/>
                <a:gd name="connsiteX26" fmla="*/ 325538 w 566671"/>
                <a:gd name="connsiteY26" fmla="*/ 441955 h 594805"/>
                <a:gd name="connsiteX27" fmla="*/ 347669 w 566671"/>
                <a:gd name="connsiteY27" fmla="*/ 441955 h 594805"/>
                <a:gd name="connsiteX28" fmla="*/ 352279 w 566671"/>
                <a:gd name="connsiteY28" fmla="*/ 437353 h 594805"/>
                <a:gd name="connsiteX29" fmla="*/ 352279 w 566671"/>
                <a:gd name="connsiteY29" fmla="*/ 393180 h 594805"/>
                <a:gd name="connsiteX30" fmla="*/ 347669 w 566671"/>
                <a:gd name="connsiteY30" fmla="*/ 388578 h 594805"/>
                <a:gd name="connsiteX31" fmla="*/ 175246 w 566671"/>
                <a:gd name="connsiteY31" fmla="*/ 386268 h 594805"/>
                <a:gd name="connsiteX32" fmla="*/ 170636 w 566671"/>
                <a:gd name="connsiteY32" fmla="*/ 391330 h 594805"/>
                <a:gd name="connsiteX33" fmla="*/ 170636 w 566671"/>
                <a:gd name="connsiteY33" fmla="*/ 435503 h 594805"/>
                <a:gd name="connsiteX34" fmla="*/ 175246 w 566671"/>
                <a:gd name="connsiteY34" fmla="*/ 440105 h 594805"/>
                <a:gd name="connsiteX35" fmla="*/ 197377 w 566671"/>
                <a:gd name="connsiteY35" fmla="*/ 440105 h 594805"/>
                <a:gd name="connsiteX36" fmla="*/ 201987 w 566671"/>
                <a:gd name="connsiteY36" fmla="*/ 435503 h 594805"/>
                <a:gd name="connsiteX37" fmla="*/ 201987 w 566671"/>
                <a:gd name="connsiteY37" fmla="*/ 391330 h 594805"/>
                <a:gd name="connsiteX38" fmla="*/ 197377 w 566671"/>
                <a:gd name="connsiteY38" fmla="*/ 386268 h 594805"/>
                <a:gd name="connsiteX39" fmla="*/ 404831 w 566671"/>
                <a:gd name="connsiteY39" fmla="*/ 378915 h 594805"/>
                <a:gd name="connsiteX40" fmla="*/ 426962 w 566671"/>
                <a:gd name="connsiteY40" fmla="*/ 378915 h 594805"/>
                <a:gd name="connsiteX41" fmla="*/ 441254 w 566671"/>
                <a:gd name="connsiteY41" fmla="*/ 393180 h 594805"/>
                <a:gd name="connsiteX42" fmla="*/ 441254 w 566671"/>
                <a:gd name="connsiteY42" fmla="*/ 437353 h 594805"/>
                <a:gd name="connsiteX43" fmla="*/ 426962 w 566671"/>
                <a:gd name="connsiteY43" fmla="*/ 451618 h 594805"/>
                <a:gd name="connsiteX44" fmla="*/ 404831 w 566671"/>
                <a:gd name="connsiteY44" fmla="*/ 451618 h 594805"/>
                <a:gd name="connsiteX45" fmla="*/ 390539 w 566671"/>
                <a:gd name="connsiteY45" fmla="*/ 437353 h 594805"/>
                <a:gd name="connsiteX46" fmla="*/ 390539 w 566671"/>
                <a:gd name="connsiteY46" fmla="*/ 393180 h 594805"/>
                <a:gd name="connsiteX47" fmla="*/ 404831 w 566671"/>
                <a:gd name="connsiteY47" fmla="*/ 378915 h 594805"/>
                <a:gd name="connsiteX48" fmla="*/ 325538 w 566671"/>
                <a:gd name="connsiteY48" fmla="*/ 378915 h 594805"/>
                <a:gd name="connsiteX49" fmla="*/ 347669 w 566671"/>
                <a:gd name="connsiteY49" fmla="*/ 378915 h 594805"/>
                <a:gd name="connsiteX50" fmla="*/ 361961 w 566671"/>
                <a:gd name="connsiteY50" fmla="*/ 393180 h 594805"/>
                <a:gd name="connsiteX51" fmla="*/ 361961 w 566671"/>
                <a:gd name="connsiteY51" fmla="*/ 437353 h 594805"/>
                <a:gd name="connsiteX52" fmla="*/ 347669 w 566671"/>
                <a:gd name="connsiteY52" fmla="*/ 451618 h 594805"/>
                <a:gd name="connsiteX53" fmla="*/ 325538 w 566671"/>
                <a:gd name="connsiteY53" fmla="*/ 451618 h 594805"/>
                <a:gd name="connsiteX54" fmla="*/ 311246 w 566671"/>
                <a:gd name="connsiteY54" fmla="*/ 437353 h 594805"/>
                <a:gd name="connsiteX55" fmla="*/ 311246 w 566671"/>
                <a:gd name="connsiteY55" fmla="*/ 393180 h 594805"/>
                <a:gd name="connsiteX56" fmla="*/ 325538 w 566671"/>
                <a:gd name="connsiteY56" fmla="*/ 378915 h 594805"/>
                <a:gd name="connsiteX57" fmla="*/ 175246 w 566671"/>
                <a:gd name="connsiteY57" fmla="*/ 377065 h 594805"/>
                <a:gd name="connsiteX58" fmla="*/ 197377 w 566671"/>
                <a:gd name="connsiteY58" fmla="*/ 377065 h 594805"/>
                <a:gd name="connsiteX59" fmla="*/ 211669 w 566671"/>
                <a:gd name="connsiteY59" fmla="*/ 391330 h 594805"/>
                <a:gd name="connsiteX60" fmla="*/ 211669 w 566671"/>
                <a:gd name="connsiteY60" fmla="*/ 435503 h 594805"/>
                <a:gd name="connsiteX61" fmla="*/ 197377 w 566671"/>
                <a:gd name="connsiteY61" fmla="*/ 449768 h 594805"/>
                <a:gd name="connsiteX62" fmla="*/ 175246 w 566671"/>
                <a:gd name="connsiteY62" fmla="*/ 449768 h 594805"/>
                <a:gd name="connsiteX63" fmla="*/ 160954 w 566671"/>
                <a:gd name="connsiteY63" fmla="*/ 435503 h 594805"/>
                <a:gd name="connsiteX64" fmla="*/ 160954 w 566671"/>
                <a:gd name="connsiteY64" fmla="*/ 391330 h 594805"/>
                <a:gd name="connsiteX65" fmla="*/ 175246 w 566671"/>
                <a:gd name="connsiteY65" fmla="*/ 377065 h 594805"/>
                <a:gd name="connsiteX66" fmla="*/ 275254 w 566671"/>
                <a:gd name="connsiteY66" fmla="*/ 375246 h 594805"/>
                <a:gd name="connsiteX67" fmla="*/ 277560 w 566671"/>
                <a:gd name="connsiteY67" fmla="*/ 379390 h 594805"/>
                <a:gd name="connsiteX68" fmla="*/ 277560 w 566671"/>
                <a:gd name="connsiteY68" fmla="*/ 447533 h 594805"/>
                <a:gd name="connsiteX69" fmla="*/ 272947 w 566671"/>
                <a:gd name="connsiteY69" fmla="*/ 452137 h 594805"/>
                <a:gd name="connsiteX70" fmla="*/ 268334 w 566671"/>
                <a:gd name="connsiteY70" fmla="*/ 447533 h 594805"/>
                <a:gd name="connsiteX71" fmla="*/ 268334 w 566671"/>
                <a:gd name="connsiteY71" fmla="*/ 388598 h 594805"/>
                <a:gd name="connsiteX72" fmla="*/ 249421 w 566671"/>
                <a:gd name="connsiteY72" fmla="*/ 401490 h 594805"/>
                <a:gd name="connsiteX73" fmla="*/ 242963 w 566671"/>
                <a:gd name="connsiteY73" fmla="*/ 400109 h 594805"/>
                <a:gd name="connsiteX74" fmla="*/ 244347 w 566671"/>
                <a:gd name="connsiteY74" fmla="*/ 393663 h 594805"/>
                <a:gd name="connsiteX75" fmla="*/ 270179 w 566671"/>
                <a:gd name="connsiteY75" fmla="*/ 375706 h 594805"/>
                <a:gd name="connsiteX76" fmla="*/ 275254 w 566671"/>
                <a:gd name="connsiteY76" fmla="*/ 375246 h 594805"/>
                <a:gd name="connsiteX77" fmla="*/ 537167 w 566671"/>
                <a:gd name="connsiteY77" fmla="*/ 336049 h 594805"/>
                <a:gd name="connsiteX78" fmla="*/ 566671 w 566671"/>
                <a:gd name="connsiteY78" fmla="*/ 365293 h 594805"/>
                <a:gd name="connsiteX79" fmla="*/ 537167 w 566671"/>
                <a:gd name="connsiteY79" fmla="*/ 394537 h 594805"/>
                <a:gd name="connsiteX80" fmla="*/ 507663 w 566671"/>
                <a:gd name="connsiteY80" fmla="*/ 365293 h 594805"/>
                <a:gd name="connsiteX81" fmla="*/ 537167 w 566671"/>
                <a:gd name="connsiteY81" fmla="*/ 336049 h 594805"/>
                <a:gd name="connsiteX82" fmla="*/ 256389 w 566671"/>
                <a:gd name="connsiteY82" fmla="*/ 290935 h 594805"/>
                <a:gd name="connsiteX83" fmla="*/ 251779 w 566671"/>
                <a:gd name="connsiteY83" fmla="*/ 295541 h 594805"/>
                <a:gd name="connsiteX84" fmla="*/ 251779 w 566671"/>
                <a:gd name="connsiteY84" fmla="*/ 339760 h 594805"/>
                <a:gd name="connsiteX85" fmla="*/ 256389 w 566671"/>
                <a:gd name="connsiteY85" fmla="*/ 344827 h 594805"/>
                <a:gd name="connsiteX86" fmla="*/ 278520 w 566671"/>
                <a:gd name="connsiteY86" fmla="*/ 344827 h 594805"/>
                <a:gd name="connsiteX87" fmla="*/ 283130 w 566671"/>
                <a:gd name="connsiteY87" fmla="*/ 339760 h 594805"/>
                <a:gd name="connsiteX88" fmla="*/ 283130 w 566671"/>
                <a:gd name="connsiteY88" fmla="*/ 295541 h 594805"/>
                <a:gd name="connsiteX89" fmla="*/ 278520 w 566671"/>
                <a:gd name="connsiteY89" fmla="*/ 290935 h 594805"/>
                <a:gd name="connsiteX90" fmla="*/ 44496 w 566671"/>
                <a:gd name="connsiteY90" fmla="*/ 290072 h 594805"/>
                <a:gd name="connsiteX91" fmla="*/ 88992 w 566671"/>
                <a:gd name="connsiteY91" fmla="*/ 334716 h 594805"/>
                <a:gd name="connsiteX92" fmla="*/ 44496 w 566671"/>
                <a:gd name="connsiteY92" fmla="*/ 379360 h 594805"/>
                <a:gd name="connsiteX93" fmla="*/ 0 w 566671"/>
                <a:gd name="connsiteY93" fmla="*/ 334716 h 594805"/>
                <a:gd name="connsiteX94" fmla="*/ 44496 w 566671"/>
                <a:gd name="connsiteY94" fmla="*/ 290072 h 594805"/>
                <a:gd name="connsiteX95" fmla="*/ 256389 w 566671"/>
                <a:gd name="connsiteY95" fmla="*/ 281262 h 594805"/>
                <a:gd name="connsiteX96" fmla="*/ 278520 w 566671"/>
                <a:gd name="connsiteY96" fmla="*/ 281262 h 594805"/>
                <a:gd name="connsiteX97" fmla="*/ 292812 w 566671"/>
                <a:gd name="connsiteY97" fmla="*/ 295541 h 594805"/>
                <a:gd name="connsiteX98" fmla="*/ 292812 w 566671"/>
                <a:gd name="connsiteY98" fmla="*/ 339760 h 594805"/>
                <a:gd name="connsiteX99" fmla="*/ 278520 w 566671"/>
                <a:gd name="connsiteY99" fmla="*/ 354039 h 594805"/>
                <a:gd name="connsiteX100" fmla="*/ 256389 w 566671"/>
                <a:gd name="connsiteY100" fmla="*/ 354039 h 594805"/>
                <a:gd name="connsiteX101" fmla="*/ 242097 w 566671"/>
                <a:gd name="connsiteY101" fmla="*/ 339760 h 594805"/>
                <a:gd name="connsiteX102" fmla="*/ 242097 w 566671"/>
                <a:gd name="connsiteY102" fmla="*/ 295541 h 594805"/>
                <a:gd name="connsiteX103" fmla="*/ 256389 w 566671"/>
                <a:gd name="connsiteY103" fmla="*/ 281262 h 594805"/>
                <a:gd name="connsiteX104" fmla="*/ 425548 w 566671"/>
                <a:gd name="connsiteY104" fmla="*/ 279444 h 594805"/>
                <a:gd name="connsiteX105" fmla="*/ 427853 w 566671"/>
                <a:gd name="connsiteY105" fmla="*/ 283588 h 594805"/>
                <a:gd name="connsiteX106" fmla="*/ 427853 w 566671"/>
                <a:gd name="connsiteY106" fmla="*/ 351731 h 594805"/>
                <a:gd name="connsiteX107" fmla="*/ 423242 w 566671"/>
                <a:gd name="connsiteY107" fmla="*/ 356335 h 594805"/>
                <a:gd name="connsiteX108" fmla="*/ 418631 w 566671"/>
                <a:gd name="connsiteY108" fmla="*/ 351731 h 594805"/>
                <a:gd name="connsiteX109" fmla="*/ 418631 w 566671"/>
                <a:gd name="connsiteY109" fmla="*/ 292796 h 594805"/>
                <a:gd name="connsiteX110" fmla="*/ 399727 w 566671"/>
                <a:gd name="connsiteY110" fmla="*/ 305688 h 594805"/>
                <a:gd name="connsiteX111" fmla="*/ 393271 w 566671"/>
                <a:gd name="connsiteY111" fmla="*/ 304767 h 594805"/>
                <a:gd name="connsiteX112" fmla="*/ 394194 w 566671"/>
                <a:gd name="connsiteY112" fmla="*/ 297861 h 594805"/>
                <a:gd name="connsiteX113" fmla="*/ 420476 w 566671"/>
                <a:gd name="connsiteY113" fmla="*/ 279904 h 594805"/>
                <a:gd name="connsiteX114" fmla="*/ 425548 w 566671"/>
                <a:gd name="connsiteY114" fmla="*/ 279444 h 594805"/>
                <a:gd name="connsiteX115" fmla="*/ 346254 w 566671"/>
                <a:gd name="connsiteY115" fmla="*/ 279444 h 594805"/>
                <a:gd name="connsiteX116" fmla="*/ 348560 w 566671"/>
                <a:gd name="connsiteY116" fmla="*/ 283588 h 594805"/>
                <a:gd name="connsiteX117" fmla="*/ 348560 w 566671"/>
                <a:gd name="connsiteY117" fmla="*/ 351731 h 594805"/>
                <a:gd name="connsiteX118" fmla="*/ 343947 w 566671"/>
                <a:gd name="connsiteY118" fmla="*/ 356335 h 594805"/>
                <a:gd name="connsiteX119" fmla="*/ 339334 w 566671"/>
                <a:gd name="connsiteY119" fmla="*/ 351731 h 594805"/>
                <a:gd name="connsiteX120" fmla="*/ 339334 w 566671"/>
                <a:gd name="connsiteY120" fmla="*/ 292796 h 594805"/>
                <a:gd name="connsiteX121" fmla="*/ 320421 w 566671"/>
                <a:gd name="connsiteY121" fmla="*/ 305688 h 594805"/>
                <a:gd name="connsiteX122" fmla="*/ 313963 w 566671"/>
                <a:gd name="connsiteY122" fmla="*/ 304767 h 594805"/>
                <a:gd name="connsiteX123" fmla="*/ 314885 w 566671"/>
                <a:gd name="connsiteY123" fmla="*/ 297861 h 594805"/>
                <a:gd name="connsiteX124" fmla="*/ 341179 w 566671"/>
                <a:gd name="connsiteY124" fmla="*/ 279904 h 594805"/>
                <a:gd name="connsiteX125" fmla="*/ 346254 w 566671"/>
                <a:gd name="connsiteY125" fmla="*/ 279444 h 594805"/>
                <a:gd name="connsiteX126" fmla="*/ 201498 w 566671"/>
                <a:gd name="connsiteY126" fmla="*/ 279444 h 594805"/>
                <a:gd name="connsiteX127" fmla="*/ 204265 w 566671"/>
                <a:gd name="connsiteY127" fmla="*/ 283588 h 594805"/>
                <a:gd name="connsiteX128" fmla="*/ 204265 w 566671"/>
                <a:gd name="connsiteY128" fmla="*/ 351731 h 594805"/>
                <a:gd name="connsiteX129" fmla="*/ 199193 w 566671"/>
                <a:gd name="connsiteY129" fmla="*/ 356335 h 594805"/>
                <a:gd name="connsiteX130" fmla="*/ 194582 w 566671"/>
                <a:gd name="connsiteY130" fmla="*/ 351731 h 594805"/>
                <a:gd name="connsiteX131" fmla="*/ 194582 w 566671"/>
                <a:gd name="connsiteY131" fmla="*/ 292796 h 594805"/>
                <a:gd name="connsiteX132" fmla="*/ 176139 w 566671"/>
                <a:gd name="connsiteY132" fmla="*/ 305688 h 594805"/>
                <a:gd name="connsiteX133" fmla="*/ 169222 w 566671"/>
                <a:gd name="connsiteY133" fmla="*/ 304767 h 594805"/>
                <a:gd name="connsiteX134" fmla="*/ 170606 w 566671"/>
                <a:gd name="connsiteY134" fmla="*/ 297861 h 594805"/>
                <a:gd name="connsiteX135" fmla="*/ 196888 w 566671"/>
                <a:gd name="connsiteY135" fmla="*/ 279904 h 594805"/>
                <a:gd name="connsiteX136" fmla="*/ 201498 w 566671"/>
                <a:gd name="connsiteY136" fmla="*/ 279444 h 594805"/>
                <a:gd name="connsiteX137" fmla="*/ 398822 w 566671"/>
                <a:gd name="connsiteY137" fmla="*/ 183261 h 594805"/>
                <a:gd name="connsiteX138" fmla="*/ 394210 w 566671"/>
                <a:gd name="connsiteY138" fmla="*/ 188323 h 594805"/>
                <a:gd name="connsiteX139" fmla="*/ 394210 w 566671"/>
                <a:gd name="connsiteY139" fmla="*/ 232496 h 594805"/>
                <a:gd name="connsiteX140" fmla="*/ 398822 w 566671"/>
                <a:gd name="connsiteY140" fmla="*/ 237098 h 594805"/>
                <a:gd name="connsiteX141" fmla="*/ 421420 w 566671"/>
                <a:gd name="connsiteY141" fmla="*/ 237098 h 594805"/>
                <a:gd name="connsiteX142" fmla="*/ 426032 w 566671"/>
                <a:gd name="connsiteY142" fmla="*/ 232496 h 594805"/>
                <a:gd name="connsiteX143" fmla="*/ 426032 w 566671"/>
                <a:gd name="connsiteY143" fmla="*/ 188323 h 594805"/>
                <a:gd name="connsiteX144" fmla="*/ 421420 w 566671"/>
                <a:gd name="connsiteY144" fmla="*/ 183261 h 594805"/>
                <a:gd name="connsiteX145" fmla="*/ 319986 w 566671"/>
                <a:gd name="connsiteY145" fmla="*/ 183261 h 594805"/>
                <a:gd name="connsiteX146" fmla="*/ 314915 w 566671"/>
                <a:gd name="connsiteY146" fmla="*/ 188323 h 594805"/>
                <a:gd name="connsiteX147" fmla="*/ 314915 w 566671"/>
                <a:gd name="connsiteY147" fmla="*/ 232496 h 594805"/>
                <a:gd name="connsiteX148" fmla="*/ 319986 w 566671"/>
                <a:gd name="connsiteY148" fmla="*/ 237098 h 594805"/>
                <a:gd name="connsiteX149" fmla="*/ 342117 w 566671"/>
                <a:gd name="connsiteY149" fmla="*/ 237098 h 594805"/>
                <a:gd name="connsiteX150" fmla="*/ 346727 w 566671"/>
                <a:gd name="connsiteY150" fmla="*/ 232496 h 594805"/>
                <a:gd name="connsiteX151" fmla="*/ 346727 w 566671"/>
                <a:gd name="connsiteY151" fmla="*/ 188323 h 594805"/>
                <a:gd name="connsiteX152" fmla="*/ 342117 w 566671"/>
                <a:gd name="connsiteY152" fmla="*/ 183261 h 594805"/>
                <a:gd name="connsiteX153" fmla="*/ 179380 w 566671"/>
                <a:gd name="connsiteY153" fmla="*/ 183261 h 594805"/>
                <a:gd name="connsiteX154" fmla="*/ 174768 w 566671"/>
                <a:gd name="connsiteY154" fmla="*/ 188323 h 594805"/>
                <a:gd name="connsiteX155" fmla="*/ 174768 w 566671"/>
                <a:gd name="connsiteY155" fmla="*/ 232496 h 594805"/>
                <a:gd name="connsiteX156" fmla="*/ 179380 w 566671"/>
                <a:gd name="connsiteY156" fmla="*/ 237098 h 594805"/>
                <a:gd name="connsiteX157" fmla="*/ 201978 w 566671"/>
                <a:gd name="connsiteY157" fmla="*/ 237098 h 594805"/>
                <a:gd name="connsiteX158" fmla="*/ 206590 w 566671"/>
                <a:gd name="connsiteY158" fmla="*/ 232496 h 594805"/>
                <a:gd name="connsiteX159" fmla="*/ 206590 w 566671"/>
                <a:gd name="connsiteY159" fmla="*/ 188323 h 594805"/>
                <a:gd name="connsiteX160" fmla="*/ 201978 w 566671"/>
                <a:gd name="connsiteY160" fmla="*/ 183261 h 594805"/>
                <a:gd name="connsiteX161" fmla="*/ 398822 w 566671"/>
                <a:gd name="connsiteY161" fmla="*/ 174058 h 594805"/>
                <a:gd name="connsiteX162" fmla="*/ 421420 w 566671"/>
                <a:gd name="connsiteY162" fmla="*/ 174058 h 594805"/>
                <a:gd name="connsiteX163" fmla="*/ 435256 w 566671"/>
                <a:gd name="connsiteY163" fmla="*/ 188323 h 594805"/>
                <a:gd name="connsiteX164" fmla="*/ 435256 w 566671"/>
                <a:gd name="connsiteY164" fmla="*/ 232496 h 594805"/>
                <a:gd name="connsiteX165" fmla="*/ 421420 w 566671"/>
                <a:gd name="connsiteY165" fmla="*/ 246761 h 594805"/>
                <a:gd name="connsiteX166" fmla="*/ 398822 w 566671"/>
                <a:gd name="connsiteY166" fmla="*/ 246761 h 594805"/>
                <a:gd name="connsiteX167" fmla="*/ 384986 w 566671"/>
                <a:gd name="connsiteY167" fmla="*/ 232496 h 594805"/>
                <a:gd name="connsiteX168" fmla="*/ 384986 w 566671"/>
                <a:gd name="connsiteY168" fmla="*/ 188323 h 594805"/>
                <a:gd name="connsiteX169" fmla="*/ 398822 w 566671"/>
                <a:gd name="connsiteY169" fmla="*/ 174058 h 594805"/>
                <a:gd name="connsiteX170" fmla="*/ 319986 w 566671"/>
                <a:gd name="connsiteY170" fmla="*/ 174058 h 594805"/>
                <a:gd name="connsiteX171" fmla="*/ 342117 w 566671"/>
                <a:gd name="connsiteY171" fmla="*/ 174058 h 594805"/>
                <a:gd name="connsiteX172" fmla="*/ 356409 w 566671"/>
                <a:gd name="connsiteY172" fmla="*/ 188323 h 594805"/>
                <a:gd name="connsiteX173" fmla="*/ 356409 w 566671"/>
                <a:gd name="connsiteY173" fmla="*/ 232496 h 594805"/>
                <a:gd name="connsiteX174" fmla="*/ 342117 w 566671"/>
                <a:gd name="connsiteY174" fmla="*/ 246761 h 594805"/>
                <a:gd name="connsiteX175" fmla="*/ 319986 w 566671"/>
                <a:gd name="connsiteY175" fmla="*/ 246761 h 594805"/>
                <a:gd name="connsiteX176" fmla="*/ 305694 w 566671"/>
                <a:gd name="connsiteY176" fmla="*/ 232496 h 594805"/>
                <a:gd name="connsiteX177" fmla="*/ 305694 w 566671"/>
                <a:gd name="connsiteY177" fmla="*/ 188323 h 594805"/>
                <a:gd name="connsiteX178" fmla="*/ 319986 w 566671"/>
                <a:gd name="connsiteY178" fmla="*/ 174058 h 594805"/>
                <a:gd name="connsiteX179" fmla="*/ 179380 w 566671"/>
                <a:gd name="connsiteY179" fmla="*/ 174058 h 594805"/>
                <a:gd name="connsiteX180" fmla="*/ 201978 w 566671"/>
                <a:gd name="connsiteY180" fmla="*/ 174058 h 594805"/>
                <a:gd name="connsiteX181" fmla="*/ 215814 w 566671"/>
                <a:gd name="connsiteY181" fmla="*/ 188323 h 594805"/>
                <a:gd name="connsiteX182" fmla="*/ 215814 w 566671"/>
                <a:gd name="connsiteY182" fmla="*/ 232496 h 594805"/>
                <a:gd name="connsiteX183" fmla="*/ 201978 w 566671"/>
                <a:gd name="connsiteY183" fmla="*/ 246761 h 594805"/>
                <a:gd name="connsiteX184" fmla="*/ 179380 w 566671"/>
                <a:gd name="connsiteY184" fmla="*/ 246761 h 594805"/>
                <a:gd name="connsiteX185" fmla="*/ 165544 w 566671"/>
                <a:gd name="connsiteY185" fmla="*/ 232496 h 594805"/>
                <a:gd name="connsiteX186" fmla="*/ 165544 w 566671"/>
                <a:gd name="connsiteY186" fmla="*/ 188323 h 594805"/>
                <a:gd name="connsiteX187" fmla="*/ 179380 w 566671"/>
                <a:gd name="connsiteY187" fmla="*/ 174058 h 594805"/>
                <a:gd name="connsiteX188" fmla="*/ 513617 w 566671"/>
                <a:gd name="connsiteY188" fmla="*/ 172656 h 594805"/>
                <a:gd name="connsiteX189" fmla="*/ 540375 w 566671"/>
                <a:gd name="connsiteY189" fmla="*/ 191515 h 594805"/>
                <a:gd name="connsiteX190" fmla="*/ 521921 w 566671"/>
                <a:gd name="connsiteY190" fmla="*/ 217734 h 594805"/>
                <a:gd name="connsiteX191" fmla="*/ 495163 w 566671"/>
                <a:gd name="connsiteY191" fmla="*/ 199335 h 594805"/>
                <a:gd name="connsiteX192" fmla="*/ 513617 w 566671"/>
                <a:gd name="connsiteY192" fmla="*/ 172656 h 594805"/>
                <a:gd name="connsiteX193" fmla="*/ 269705 w 566671"/>
                <a:gd name="connsiteY193" fmla="*/ 169410 h 594805"/>
                <a:gd name="connsiteX194" fmla="*/ 272007 w 566671"/>
                <a:gd name="connsiteY194" fmla="*/ 174015 h 594805"/>
                <a:gd name="connsiteX195" fmla="*/ 272007 w 566671"/>
                <a:gd name="connsiteY195" fmla="*/ 241697 h 594805"/>
                <a:gd name="connsiteX196" fmla="*/ 267404 w 566671"/>
                <a:gd name="connsiteY196" fmla="*/ 246762 h 594805"/>
                <a:gd name="connsiteX197" fmla="*/ 262800 w 566671"/>
                <a:gd name="connsiteY197" fmla="*/ 241697 h 594805"/>
                <a:gd name="connsiteX198" fmla="*/ 262800 w 566671"/>
                <a:gd name="connsiteY198" fmla="*/ 182763 h 594805"/>
                <a:gd name="connsiteX199" fmla="*/ 243926 w 566671"/>
                <a:gd name="connsiteY199" fmla="*/ 196115 h 594805"/>
                <a:gd name="connsiteX200" fmla="*/ 237481 w 566671"/>
                <a:gd name="connsiteY200" fmla="*/ 194734 h 594805"/>
                <a:gd name="connsiteX201" fmla="*/ 238862 w 566671"/>
                <a:gd name="connsiteY201" fmla="*/ 188288 h 594805"/>
                <a:gd name="connsiteX202" fmla="*/ 264641 w 566671"/>
                <a:gd name="connsiteY202" fmla="*/ 169871 h 594805"/>
                <a:gd name="connsiteX203" fmla="*/ 269705 w 566671"/>
                <a:gd name="connsiteY203" fmla="*/ 169410 h 594805"/>
                <a:gd name="connsiteX204" fmla="*/ 84623 w 566671"/>
                <a:gd name="connsiteY204" fmla="*/ 112312 h 594805"/>
                <a:gd name="connsiteX205" fmla="*/ 140668 w 566671"/>
                <a:gd name="connsiteY205" fmla="*/ 168505 h 594805"/>
                <a:gd name="connsiteX206" fmla="*/ 84623 w 566671"/>
                <a:gd name="connsiteY206" fmla="*/ 224698 h 594805"/>
                <a:gd name="connsiteX207" fmla="*/ 28578 w 566671"/>
                <a:gd name="connsiteY207" fmla="*/ 168505 h 594805"/>
                <a:gd name="connsiteX208" fmla="*/ 84623 w 566671"/>
                <a:gd name="connsiteY208" fmla="*/ 112312 h 594805"/>
                <a:gd name="connsiteX209" fmla="*/ 393501 w 566671"/>
                <a:gd name="connsiteY209" fmla="*/ 61228 h 594805"/>
                <a:gd name="connsiteX210" fmla="*/ 409419 w 566671"/>
                <a:gd name="connsiteY210" fmla="*/ 77109 h 594805"/>
                <a:gd name="connsiteX211" fmla="*/ 393501 w 566671"/>
                <a:gd name="connsiteY211" fmla="*/ 92990 h 594805"/>
                <a:gd name="connsiteX212" fmla="*/ 377583 w 566671"/>
                <a:gd name="connsiteY212" fmla="*/ 77109 h 594805"/>
                <a:gd name="connsiteX213" fmla="*/ 393501 w 566671"/>
                <a:gd name="connsiteY213" fmla="*/ 61228 h 594805"/>
                <a:gd name="connsiteX214" fmla="*/ 222477 w 566671"/>
                <a:gd name="connsiteY214" fmla="*/ 0 h 594805"/>
                <a:gd name="connsiteX215" fmla="*/ 289109 w 566671"/>
                <a:gd name="connsiteY215" fmla="*/ 66744 h 594805"/>
                <a:gd name="connsiteX216" fmla="*/ 222477 w 566671"/>
                <a:gd name="connsiteY216" fmla="*/ 133488 h 594805"/>
                <a:gd name="connsiteX217" fmla="*/ 155845 w 566671"/>
                <a:gd name="connsiteY217" fmla="*/ 66744 h 594805"/>
                <a:gd name="connsiteX218" fmla="*/ 222477 w 566671"/>
                <a:gd name="connsiteY218" fmla="*/ 0 h 59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566671" h="594805">
                  <a:moveTo>
                    <a:pt x="277783" y="517955"/>
                  </a:moveTo>
                  <a:cubicBezTo>
                    <a:pt x="299045" y="517955"/>
                    <a:pt x="316282" y="535158"/>
                    <a:pt x="316282" y="556380"/>
                  </a:cubicBezTo>
                  <a:cubicBezTo>
                    <a:pt x="316282" y="577602"/>
                    <a:pt x="299045" y="594805"/>
                    <a:pt x="277783" y="594805"/>
                  </a:cubicBezTo>
                  <a:cubicBezTo>
                    <a:pt x="256521" y="594805"/>
                    <a:pt x="239284" y="577602"/>
                    <a:pt x="239284" y="556380"/>
                  </a:cubicBezTo>
                  <a:cubicBezTo>
                    <a:pt x="239284" y="535158"/>
                    <a:pt x="256521" y="517955"/>
                    <a:pt x="277783" y="517955"/>
                  </a:cubicBezTo>
                  <a:close/>
                  <a:moveTo>
                    <a:pt x="442401" y="475088"/>
                  </a:moveTo>
                  <a:cubicBezTo>
                    <a:pt x="460617" y="475088"/>
                    <a:pt x="475384" y="489838"/>
                    <a:pt x="475384" y="508034"/>
                  </a:cubicBezTo>
                  <a:cubicBezTo>
                    <a:pt x="475384" y="526230"/>
                    <a:pt x="460617" y="540980"/>
                    <a:pt x="442401" y="540980"/>
                  </a:cubicBezTo>
                  <a:cubicBezTo>
                    <a:pt x="424185" y="540980"/>
                    <a:pt x="409418" y="526230"/>
                    <a:pt x="409418" y="508034"/>
                  </a:cubicBezTo>
                  <a:cubicBezTo>
                    <a:pt x="409418" y="489838"/>
                    <a:pt x="424185" y="475088"/>
                    <a:pt x="442401" y="475088"/>
                  </a:cubicBezTo>
                  <a:close/>
                  <a:moveTo>
                    <a:pt x="120827" y="447473"/>
                  </a:moveTo>
                  <a:cubicBezTo>
                    <a:pt x="143234" y="447473"/>
                    <a:pt x="161399" y="465621"/>
                    <a:pt x="161399" y="488008"/>
                  </a:cubicBezTo>
                  <a:cubicBezTo>
                    <a:pt x="161399" y="510395"/>
                    <a:pt x="143234" y="528543"/>
                    <a:pt x="120827" y="528543"/>
                  </a:cubicBezTo>
                  <a:cubicBezTo>
                    <a:pt x="98420" y="528543"/>
                    <a:pt x="80255" y="510395"/>
                    <a:pt x="80255" y="488008"/>
                  </a:cubicBezTo>
                  <a:cubicBezTo>
                    <a:pt x="80255" y="465621"/>
                    <a:pt x="98420" y="447473"/>
                    <a:pt x="120827" y="447473"/>
                  </a:cubicBezTo>
                  <a:close/>
                  <a:moveTo>
                    <a:pt x="404831" y="388578"/>
                  </a:moveTo>
                  <a:cubicBezTo>
                    <a:pt x="402065" y="388578"/>
                    <a:pt x="399760" y="390419"/>
                    <a:pt x="399760" y="393180"/>
                  </a:cubicBezTo>
                  <a:lnTo>
                    <a:pt x="399760" y="437353"/>
                  </a:lnTo>
                  <a:cubicBezTo>
                    <a:pt x="399760" y="440114"/>
                    <a:pt x="402065" y="441955"/>
                    <a:pt x="404831" y="441955"/>
                  </a:cubicBezTo>
                  <a:lnTo>
                    <a:pt x="426962" y="441955"/>
                  </a:lnTo>
                  <a:cubicBezTo>
                    <a:pt x="429267" y="441955"/>
                    <a:pt x="431572" y="440114"/>
                    <a:pt x="431572" y="437353"/>
                  </a:cubicBezTo>
                  <a:lnTo>
                    <a:pt x="431572" y="393180"/>
                  </a:lnTo>
                  <a:cubicBezTo>
                    <a:pt x="431572" y="390419"/>
                    <a:pt x="429267" y="388578"/>
                    <a:pt x="426962" y="388578"/>
                  </a:cubicBezTo>
                  <a:close/>
                  <a:moveTo>
                    <a:pt x="325538" y="388578"/>
                  </a:moveTo>
                  <a:cubicBezTo>
                    <a:pt x="322772" y="388578"/>
                    <a:pt x="320467" y="390419"/>
                    <a:pt x="320467" y="393180"/>
                  </a:cubicBezTo>
                  <a:lnTo>
                    <a:pt x="320467" y="437353"/>
                  </a:lnTo>
                  <a:cubicBezTo>
                    <a:pt x="320467" y="440114"/>
                    <a:pt x="322772" y="441955"/>
                    <a:pt x="325538" y="441955"/>
                  </a:cubicBezTo>
                  <a:lnTo>
                    <a:pt x="347669" y="441955"/>
                  </a:lnTo>
                  <a:cubicBezTo>
                    <a:pt x="349974" y="441955"/>
                    <a:pt x="352279" y="440114"/>
                    <a:pt x="352279" y="437353"/>
                  </a:cubicBezTo>
                  <a:lnTo>
                    <a:pt x="352279" y="393180"/>
                  </a:lnTo>
                  <a:cubicBezTo>
                    <a:pt x="352279" y="390419"/>
                    <a:pt x="349974" y="388578"/>
                    <a:pt x="347669" y="388578"/>
                  </a:cubicBezTo>
                  <a:close/>
                  <a:moveTo>
                    <a:pt x="175246" y="386268"/>
                  </a:moveTo>
                  <a:cubicBezTo>
                    <a:pt x="172480" y="386268"/>
                    <a:pt x="170636" y="388569"/>
                    <a:pt x="170636" y="391330"/>
                  </a:cubicBezTo>
                  <a:lnTo>
                    <a:pt x="170636" y="435503"/>
                  </a:lnTo>
                  <a:cubicBezTo>
                    <a:pt x="170636" y="438264"/>
                    <a:pt x="172480" y="440105"/>
                    <a:pt x="175246" y="440105"/>
                  </a:cubicBezTo>
                  <a:lnTo>
                    <a:pt x="197377" y="440105"/>
                  </a:lnTo>
                  <a:cubicBezTo>
                    <a:pt x="200143" y="440105"/>
                    <a:pt x="201987" y="438264"/>
                    <a:pt x="201987" y="435503"/>
                  </a:cubicBezTo>
                  <a:lnTo>
                    <a:pt x="201987" y="391330"/>
                  </a:lnTo>
                  <a:cubicBezTo>
                    <a:pt x="201987" y="388569"/>
                    <a:pt x="200143" y="386268"/>
                    <a:pt x="197377" y="386268"/>
                  </a:cubicBezTo>
                  <a:close/>
                  <a:moveTo>
                    <a:pt x="404831" y="378915"/>
                  </a:moveTo>
                  <a:lnTo>
                    <a:pt x="426962" y="378915"/>
                  </a:lnTo>
                  <a:cubicBezTo>
                    <a:pt x="434799" y="378915"/>
                    <a:pt x="441254" y="385357"/>
                    <a:pt x="441254" y="393180"/>
                  </a:cubicBezTo>
                  <a:lnTo>
                    <a:pt x="441254" y="437353"/>
                  </a:lnTo>
                  <a:cubicBezTo>
                    <a:pt x="441254" y="445176"/>
                    <a:pt x="434799" y="451618"/>
                    <a:pt x="426962" y="451618"/>
                  </a:cubicBezTo>
                  <a:lnTo>
                    <a:pt x="404831" y="451618"/>
                  </a:lnTo>
                  <a:cubicBezTo>
                    <a:pt x="396994" y="451618"/>
                    <a:pt x="390539" y="445176"/>
                    <a:pt x="390539" y="437353"/>
                  </a:cubicBezTo>
                  <a:lnTo>
                    <a:pt x="390539" y="393180"/>
                  </a:lnTo>
                  <a:cubicBezTo>
                    <a:pt x="390539" y="385357"/>
                    <a:pt x="396994" y="378915"/>
                    <a:pt x="404831" y="378915"/>
                  </a:cubicBezTo>
                  <a:close/>
                  <a:moveTo>
                    <a:pt x="325538" y="378915"/>
                  </a:moveTo>
                  <a:lnTo>
                    <a:pt x="347669" y="378915"/>
                  </a:lnTo>
                  <a:cubicBezTo>
                    <a:pt x="355506" y="378915"/>
                    <a:pt x="361961" y="385357"/>
                    <a:pt x="361961" y="393180"/>
                  </a:cubicBezTo>
                  <a:lnTo>
                    <a:pt x="361961" y="437353"/>
                  </a:lnTo>
                  <a:cubicBezTo>
                    <a:pt x="361961" y="445176"/>
                    <a:pt x="355506" y="451618"/>
                    <a:pt x="347669" y="451618"/>
                  </a:cubicBezTo>
                  <a:lnTo>
                    <a:pt x="325538" y="451618"/>
                  </a:lnTo>
                  <a:cubicBezTo>
                    <a:pt x="317701" y="451618"/>
                    <a:pt x="311246" y="445176"/>
                    <a:pt x="311246" y="437353"/>
                  </a:cubicBezTo>
                  <a:lnTo>
                    <a:pt x="311246" y="393180"/>
                  </a:lnTo>
                  <a:cubicBezTo>
                    <a:pt x="311246" y="385357"/>
                    <a:pt x="317701" y="378915"/>
                    <a:pt x="325538" y="378915"/>
                  </a:cubicBezTo>
                  <a:close/>
                  <a:moveTo>
                    <a:pt x="175246" y="377065"/>
                  </a:moveTo>
                  <a:lnTo>
                    <a:pt x="197377" y="377065"/>
                  </a:lnTo>
                  <a:cubicBezTo>
                    <a:pt x="205214" y="377065"/>
                    <a:pt x="211669" y="383507"/>
                    <a:pt x="211669" y="391330"/>
                  </a:cubicBezTo>
                  <a:lnTo>
                    <a:pt x="211669" y="435503"/>
                  </a:lnTo>
                  <a:cubicBezTo>
                    <a:pt x="211669" y="443326"/>
                    <a:pt x="205214" y="449768"/>
                    <a:pt x="197377" y="449768"/>
                  </a:cubicBezTo>
                  <a:lnTo>
                    <a:pt x="175246" y="449768"/>
                  </a:lnTo>
                  <a:cubicBezTo>
                    <a:pt x="167409" y="449768"/>
                    <a:pt x="160954" y="443326"/>
                    <a:pt x="160954" y="435503"/>
                  </a:cubicBezTo>
                  <a:lnTo>
                    <a:pt x="160954" y="391330"/>
                  </a:lnTo>
                  <a:cubicBezTo>
                    <a:pt x="160954" y="383507"/>
                    <a:pt x="167409" y="377065"/>
                    <a:pt x="175246" y="377065"/>
                  </a:cubicBezTo>
                  <a:close/>
                  <a:moveTo>
                    <a:pt x="275254" y="375246"/>
                  </a:moveTo>
                  <a:cubicBezTo>
                    <a:pt x="276637" y="376167"/>
                    <a:pt x="277560" y="377548"/>
                    <a:pt x="277560" y="379390"/>
                  </a:cubicBezTo>
                  <a:lnTo>
                    <a:pt x="277560" y="447533"/>
                  </a:lnTo>
                  <a:cubicBezTo>
                    <a:pt x="277560" y="449835"/>
                    <a:pt x="275715" y="452137"/>
                    <a:pt x="272947" y="452137"/>
                  </a:cubicBezTo>
                  <a:cubicBezTo>
                    <a:pt x="270179" y="452137"/>
                    <a:pt x="268334" y="449835"/>
                    <a:pt x="268334" y="447533"/>
                  </a:cubicBezTo>
                  <a:lnTo>
                    <a:pt x="268334" y="388598"/>
                  </a:lnTo>
                  <a:lnTo>
                    <a:pt x="249421" y="401490"/>
                  </a:lnTo>
                  <a:cubicBezTo>
                    <a:pt x="247576" y="402871"/>
                    <a:pt x="244347" y="402411"/>
                    <a:pt x="242963" y="400109"/>
                  </a:cubicBezTo>
                  <a:cubicBezTo>
                    <a:pt x="241579" y="398267"/>
                    <a:pt x="242040" y="395044"/>
                    <a:pt x="244347" y="393663"/>
                  </a:cubicBezTo>
                  <a:lnTo>
                    <a:pt x="270179" y="375706"/>
                  </a:lnTo>
                  <a:cubicBezTo>
                    <a:pt x="271563" y="374325"/>
                    <a:pt x="273870" y="374325"/>
                    <a:pt x="275254" y="375246"/>
                  </a:cubicBezTo>
                  <a:close/>
                  <a:moveTo>
                    <a:pt x="537167" y="336049"/>
                  </a:moveTo>
                  <a:cubicBezTo>
                    <a:pt x="553462" y="336049"/>
                    <a:pt x="566671" y="349142"/>
                    <a:pt x="566671" y="365293"/>
                  </a:cubicBezTo>
                  <a:cubicBezTo>
                    <a:pt x="566671" y="381444"/>
                    <a:pt x="553462" y="394537"/>
                    <a:pt x="537167" y="394537"/>
                  </a:cubicBezTo>
                  <a:cubicBezTo>
                    <a:pt x="520872" y="394537"/>
                    <a:pt x="507663" y="381444"/>
                    <a:pt x="507663" y="365293"/>
                  </a:cubicBezTo>
                  <a:cubicBezTo>
                    <a:pt x="507663" y="349142"/>
                    <a:pt x="520872" y="336049"/>
                    <a:pt x="537167" y="336049"/>
                  </a:cubicBezTo>
                  <a:close/>
                  <a:moveTo>
                    <a:pt x="256389" y="290935"/>
                  </a:moveTo>
                  <a:cubicBezTo>
                    <a:pt x="253623" y="290935"/>
                    <a:pt x="251779" y="292777"/>
                    <a:pt x="251779" y="295541"/>
                  </a:cubicBezTo>
                  <a:lnTo>
                    <a:pt x="251779" y="339760"/>
                  </a:lnTo>
                  <a:cubicBezTo>
                    <a:pt x="251779" y="342524"/>
                    <a:pt x="253623" y="344827"/>
                    <a:pt x="256389" y="344827"/>
                  </a:cubicBezTo>
                  <a:lnTo>
                    <a:pt x="278520" y="344827"/>
                  </a:lnTo>
                  <a:cubicBezTo>
                    <a:pt x="281286" y="344827"/>
                    <a:pt x="283130" y="342524"/>
                    <a:pt x="283130" y="339760"/>
                  </a:cubicBezTo>
                  <a:lnTo>
                    <a:pt x="283130" y="295541"/>
                  </a:lnTo>
                  <a:cubicBezTo>
                    <a:pt x="283130" y="292777"/>
                    <a:pt x="281286" y="290935"/>
                    <a:pt x="278520" y="290935"/>
                  </a:cubicBezTo>
                  <a:close/>
                  <a:moveTo>
                    <a:pt x="44496" y="290072"/>
                  </a:moveTo>
                  <a:cubicBezTo>
                    <a:pt x="69070" y="290072"/>
                    <a:pt x="88992" y="310060"/>
                    <a:pt x="88992" y="334716"/>
                  </a:cubicBezTo>
                  <a:cubicBezTo>
                    <a:pt x="88992" y="359372"/>
                    <a:pt x="69070" y="379360"/>
                    <a:pt x="44496" y="379360"/>
                  </a:cubicBezTo>
                  <a:cubicBezTo>
                    <a:pt x="19922" y="379360"/>
                    <a:pt x="0" y="359372"/>
                    <a:pt x="0" y="334716"/>
                  </a:cubicBezTo>
                  <a:cubicBezTo>
                    <a:pt x="0" y="310060"/>
                    <a:pt x="19922" y="290072"/>
                    <a:pt x="44496" y="290072"/>
                  </a:cubicBezTo>
                  <a:close/>
                  <a:moveTo>
                    <a:pt x="256389" y="281262"/>
                  </a:moveTo>
                  <a:lnTo>
                    <a:pt x="278520" y="281262"/>
                  </a:lnTo>
                  <a:cubicBezTo>
                    <a:pt x="286357" y="281262"/>
                    <a:pt x="292812" y="287711"/>
                    <a:pt x="292812" y="295541"/>
                  </a:cubicBezTo>
                  <a:lnTo>
                    <a:pt x="292812" y="339760"/>
                  </a:lnTo>
                  <a:cubicBezTo>
                    <a:pt x="292812" y="347590"/>
                    <a:pt x="286357" y="354039"/>
                    <a:pt x="278520" y="354039"/>
                  </a:cubicBezTo>
                  <a:lnTo>
                    <a:pt x="256389" y="354039"/>
                  </a:lnTo>
                  <a:cubicBezTo>
                    <a:pt x="248552" y="354039"/>
                    <a:pt x="242097" y="347590"/>
                    <a:pt x="242097" y="339760"/>
                  </a:cubicBezTo>
                  <a:lnTo>
                    <a:pt x="242097" y="295541"/>
                  </a:lnTo>
                  <a:cubicBezTo>
                    <a:pt x="242097" y="287711"/>
                    <a:pt x="248552" y="281262"/>
                    <a:pt x="256389" y="281262"/>
                  </a:cubicBezTo>
                  <a:close/>
                  <a:moveTo>
                    <a:pt x="425548" y="279444"/>
                  </a:moveTo>
                  <a:cubicBezTo>
                    <a:pt x="426931" y="280365"/>
                    <a:pt x="427853" y="282206"/>
                    <a:pt x="427853" y="283588"/>
                  </a:cubicBezTo>
                  <a:lnTo>
                    <a:pt x="427853" y="351731"/>
                  </a:lnTo>
                  <a:cubicBezTo>
                    <a:pt x="427853" y="354493"/>
                    <a:pt x="426009" y="356335"/>
                    <a:pt x="423242" y="356335"/>
                  </a:cubicBezTo>
                  <a:cubicBezTo>
                    <a:pt x="420476" y="356335"/>
                    <a:pt x="418631" y="354493"/>
                    <a:pt x="418631" y="351731"/>
                  </a:cubicBezTo>
                  <a:lnTo>
                    <a:pt x="418631" y="292796"/>
                  </a:lnTo>
                  <a:lnTo>
                    <a:pt x="399727" y="305688"/>
                  </a:lnTo>
                  <a:cubicBezTo>
                    <a:pt x="397421" y="307530"/>
                    <a:pt x="394655" y="306609"/>
                    <a:pt x="393271" y="304767"/>
                  </a:cubicBezTo>
                  <a:cubicBezTo>
                    <a:pt x="391427" y="302465"/>
                    <a:pt x="392349" y="299703"/>
                    <a:pt x="394194" y="297861"/>
                  </a:cubicBezTo>
                  <a:lnTo>
                    <a:pt x="420476" y="279904"/>
                  </a:lnTo>
                  <a:cubicBezTo>
                    <a:pt x="421859" y="278983"/>
                    <a:pt x="423703" y="278523"/>
                    <a:pt x="425548" y="279444"/>
                  </a:cubicBezTo>
                  <a:close/>
                  <a:moveTo>
                    <a:pt x="346254" y="279444"/>
                  </a:moveTo>
                  <a:cubicBezTo>
                    <a:pt x="347637" y="280365"/>
                    <a:pt x="348560" y="282206"/>
                    <a:pt x="348560" y="283588"/>
                  </a:cubicBezTo>
                  <a:lnTo>
                    <a:pt x="348560" y="351731"/>
                  </a:lnTo>
                  <a:cubicBezTo>
                    <a:pt x="348560" y="354493"/>
                    <a:pt x="346715" y="356335"/>
                    <a:pt x="343947" y="356335"/>
                  </a:cubicBezTo>
                  <a:cubicBezTo>
                    <a:pt x="341179" y="356335"/>
                    <a:pt x="339334" y="354493"/>
                    <a:pt x="339334" y="351731"/>
                  </a:cubicBezTo>
                  <a:lnTo>
                    <a:pt x="339334" y="292796"/>
                  </a:lnTo>
                  <a:lnTo>
                    <a:pt x="320421" y="305688"/>
                  </a:lnTo>
                  <a:cubicBezTo>
                    <a:pt x="318115" y="307530"/>
                    <a:pt x="315347" y="306609"/>
                    <a:pt x="313963" y="304767"/>
                  </a:cubicBezTo>
                  <a:cubicBezTo>
                    <a:pt x="312579" y="302465"/>
                    <a:pt x="313040" y="299703"/>
                    <a:pt x="314885" y="297861"/>
                  </a:cubicBezTo>
                  <a:lnTo>
                    <a:pt x="341179" y="279904"/>
                  </a:lnTo>
                  <a:cubicBezTo>
                    <a:pt x="342563" y="278983"/>
                    <a:pt x="344408" y="278523"/>
                    <a:pt x="346254" y="279444"/>
                  </a:cubicBezTo>
                  <a:close/>
                  <a:moveTo>
                    <a:pt x="201498" y="279444"/>
                  </a:moveTo>
                  <a:cubicBezTo>
                    <a:pt x="203343" y="280365"/>
                    <a:pt x="204265" y="282206"/>
                    <a:pt x="204265" y="283588"/>
                  </a:cubicBezTo>
                  <a:lnTo>
                    <a:pt x="204265" y="351731"/>
                  </a:lnTo>
                  <a:cubicBezTo>
                    <a:pt x="204265" y="354493"/>
                    <a:pt x="201960" y="356335"/>
                    <a:pt x="199193" y="356335"/>
                  </a:cubicBezTo>
                  <a:cubicBezTo>
                    <a:pt x="196888" y="356335"/>
                    <a:pt x="194582" y="354493"/>
                    <a:pt x="194582" y="351731"/>
                  </a:cubicBezTo>
                  <a:lnTo>
                    <a:pt x="194582" y="292796"/>
                  </a:lnTo>
                  <a:lnTo>
                    <a:pt x="176139" y="305688"/>
                  </a:lnTo>
                  <a:cubicBezTo>
                    <a:pt x="173833" y="307530"/>
                    <a:pt x="171067" y="306609"/>
                    <a:pt x="169222" y="304767"/>
                  </a:cubicBezTo>
                  <a:cubicBezTo>
                    <a:pt x="167839" y="302465"/>
                    <a:pt x="168300" y="299703"/>
                    <a:pt x="170606" y="297861"/>
                  </a:cubicBezTo>
                  <a:lnTo>
                    <a:pt x="196888" y="279904"/>
                  </a:lnTo>
                  <a:cubicBezTo>
                    <a:pt x="198271" y="278983"/>
                    <a:pt x="200115" y="278523"/>
                    <a:pt x="201498" y="279444"/>
                  </a:cubicBezTo>
                  <a:close/>
                  <a:moveTo>
                    <a:pt x="398822" y="183261"/>
                  </a:moveTo>
                  <a:cubicBezTo>
                    <a:pt x="396516" y="183261"/>
                    <a:pt x="394210" y="185562"/>
                    <a:pt x="394210" y="188323"/>
                  </a:cubicBezTo>
                  <a:lnTo>
                    <a:pt x="394210" y="232496"/>
                  </a:lnTo>
                  <a:cubicBezTo>
                    <a:pt x="394210" y="234797"/>
                    <a:pt x="396516" y="237098"/>
                    <a:pt x="398822" y="237098"/>
                  </a:cubicBezTo>
                  <a:lnTo>
                    <a:pt x="421420" y="237098"/>
                  </a:lnTo>
                  <a:cubicBezTo>
                    <a:pt x="423726" y="237098"/>
                    <a:pt x="426032" y="234797"/>
                    <a:pt x="426032" y="232496"/>
                  </a:cubicBezTo>
                  <a:lnTo>
                    <a:pt x="426032" y="188323"/>
                  </a:lnTo>
                  <a:cubicBezTo>
                    <a:pt x="426032" y="185562"/>
                    <a:pt x="423726" y="183261"/>
                    <a:pt x="421420" y="183261"/>
                  </a:cubicBezTo>
                  <a:close/>
                  <a:moveTo>
                    <a:pt x="319986" y="183261"/>
                  </a:moveTo>
                  <a:cubicBezTo>
                    <a:pt x="317220" y="183261"/>
                    <a:pt x="314915" y="185562"/>
                    <a:pt x="314915" y="188323"/>
                  </a:cubicBezTo>
                  <a:lnTo>
                    <a:pt x="314915" y="232496"/>
                  </a:lnTo>
                  <a:cubicBezTo>
                    <a:pt x="314915" y="234797"/>
                    <a:pt x="317220" y="237098"/>
                    <a:pt x="319986" y="237098"/>
                  </a:cubicBezTo>
                  <a:lnTo>
                    <a:pt x="342117" y="237098"/>
                  </a:lnTo>
                  <a:cubicBezTo>
                    <a:pt x="344422" y="237098"/>
                    <a:pt x="346727" y="234797"/>
                    <a:pt x="346727" y="232496"/>
                  </a:cubicBezTo>
                  <a:lnTo>
                    <a:pt x="346727" y="188323"/>
                  </a:lnTo>
                  <a:cubicBezTo>
                    <a:pt x="346727" y="185562"/>
                    <a:pt x="344422" y="183261"/>
                    <a:pt x="342117" y="183261"/>
                  </a:cubicBezTo>
                  <a:close/>
                  <a:moveTo>
                    <a:pt x="179380" y="183261"/>
                  </a:moveTo>
                  <a:cubicBezTo>
                    <a:pt x="177074" y="183261"/>
                    <a:pt x="174768" y="185562"/>
                    <a:pt x="174768" y="188323"/>
                  </a:cubicBezTo>
                  <a:lnTo>
                    <a:pt x="174768" y="232496"/>
                  </a:lnTo>
                  <a:cubicBezTo>
                    <a:pt x="174768" y="234797"/>
                    <a:pt x="177074" y="237098"/>
                    <a:pt x="179380" y="237098"/>
                  </a:cubicBezTo>
                  <a:lnTo>
                    <a:pt x="201978" y="237098"/>
                  </a:lnTo>
                  <a:cubicBezTo>
                    <a:pt x="204284" y="237098"/>
                    <a:pt x="206590" y="234797"/>
                    <a:pt x="206590" y="232496"/>
                  </a:cubicBezTo>
                  <a:lnTo>
                    <a:pt x="206590" y="188323"/>
                  </a:lnTo>
                  <a:cubicBezTo>
                    <a:pt x="206590" y="185562"/>
                    <a:pt x="204284" y="183261"/>
                    <a:pt x="201978" y="183261"/>
                  </a:cubicBezTo>
                  <a:close/>
                  <a:moveTo>
                    <a:pt x="398822" y="174058"/>
                  </a:moveTo>
                  <a:lnTo>
                    <a:pt x="421420" y="174058"/>
                  </a:lnTo>
                  <a:cubicBezTo>
                    <a:pt x="429260" y="174058"/>
                    <a:pt x="435256" y="180040"/>
                    <a:pt x="435256" y="188323"/>
                  </a:cubicBezTo>
                  <a:lnTo>
                    <a:pt x="435256" y="232496"/>
                  </a:lnTo>
                  <a:cubicBezTo>
                    <a:pt x="435256" y="240319"/>
                    <a:pt x="429260" y="246761"/>
                    <a:pt x="421420" y="246761"/>
                  </a:cubicBezTo>
                  <a:lnTo>
                    <a:pt x="398822" y="246761"/>
                  </a:lnTo>
                  <a:cubicBezTo>
                    <a:pt x="390982" y="246761"/>
                    <a:pt x="384986" y="240319"/>
                    <a:pt x="384986" y="232496"/>
                  </a:cubicBezTo>
                  <a:lnTo>
                    <a:pt x="384986" y="188323"/>
                  </a:lnTo>
                  <a:cubicBezTo>
                    <a:pt x="384986" y="180040"/>
                    <a:pt x="390982" y="174058"/>
                    <a:pt x="398822" y="174058"/>
                  </a:cubicBezTo>
                  <a:close/>
                  <a:moveTo>
                    <a:pt x="319986" y="174058"/>
                  </a:moveTo>
                  <a:lnTo>
                    <a:pt x="342117" y="174058"/>
                  </a:lnTo>
                  <a:cubicBezTo>
                    <a:pt x="349954" y="174058"/>
                    <a:pt x="356409" y="180040"/>
                    <a:pt x="356409" y="188323"/>
                  </a:cubicBezTo>
                  <a:lnTo>
                    <a:pt x="356409" y="232496"/>
                  </a:lnTo>
                  <a:cubicBezTo>
                    <a:pt x="356409" y="240319"/>
                    <a:pt x="349954" y="246761"/>
                    <a:pt x="342117" y="246761"/>
                  </a:cubicBezTo>
                  <a:lnTo>
                    <a:pt x="319986" y="246761"/>
                  </a:lnTo>
                  <a:cubicBezTo>
                    <a:pt x="311688" y="246761"/>
                    <a:pt x="305694" y="240319"/>
                    <a:pt x="305694" y="232496"/>
                  </a:cubicBezTo>
                  <a:lnTo>
                    <a:pt x="305694" y="188323"/>
                  </a:lnTo>
                  <a:cubicBezTo>
                    <a:pt x="305694" y="180040"/>
                    <a:pt x="311688" y="174058"/>
                    <a:pt x="319986" y="174058"/>
                  </a:cubicBezTo>
                  <a:close/>
                  <a:moveTo>
                    <a:pt x="179380" y="174058"/>
                  </a:moveTo>
                  <a:lnTo>
                    <a:pt x="201978" y="174058"/>
                  </a:lnTo>
                  <a:cubicBezTo>
                    <a:pt x="209818" y="174058"/>
                    <a:pt x="215814" y="180040"/>
                    <a:pt x="215814" y="188323"/>
                  </a:cubicBezTo>
                  <a:lnTo>
                    <a:pt x="215814" y="232496"/>
                  </a:lnTo>
                  <a:cubicBezTo>
                    <a:pt x="215814" y="240319"/>
                    <a:pt x="209818" y="246761"/>
                    <a:pt x="201978" y="246761"/>
                  </a:cubicBezTo>
                  <a:lnTo>
                    <a:pt x="179380" y="246761"/>
                  </a:lnTo>
                  <a:cubicBezTo>
                    <a:pt x="171540" y="246761"/>
                    <a:pt x="165544" y="240319"/>
                    <a:pt x="165544" y="232496"/>
                  </a:cubicBezTo>
                  <a:lnTo>
                    <a:pt x="165544" y="188323"/>
                  </a:lnTo>
                  <a:cubicBezTo>
                    <a:pt x="165544" y="180040"/>
                    <a:pt x="171540" y="174058"/>
                    <a:pt x="179380" y="174058"/>
                  </a:cubicBezTo>
                  <a:close/>
                  <a:moveTo>
                    <a:pt x="513617" y="172656"/>
                  </a:moveTo>
                  <a:cubicBezTo>
                    <a:pt x="526073" y="170356"/>
                    <a:pt x="538068" y="178636"/>
                    <a:pt x="540375" y="191515"/>
                  </a:cubicBezTo>
                  <a:cubicBezTo>
                    <a:pt x="542682" y="203935"/>
                    <a:pt x="534378" y="215434"/>
                    <a:pt x="521921" y="217734"/>
                  </a:cubicBezTo>
                  <a:cubicBezTo>
                    <a:pt x="509465" y="220034"/>
                    <a:pt x="497470" y="211754"/>
                    <a:pt x="495163" y="199335"/>
                  </a:cubicBezTo>
                  <a:cubicBezTo>
                    <a:pt x="492856" y="186915"/>
                    <a:pt x="501160" y="174956"/>
                    <a:pt x="513617" y="172656"/>
                  </a:cubicBezTo>
                  <a:close/>
                  <a:moveTo>
                    <a:pt x="269705" y="169410"/>
                  </a:moveTo>
                  <a:cubicBezTo>
                    <a:pt x="271086" y="170331"/>
                    <a:pt x="272007" y="172173"/>
                    <a:pt x="272007" y="174015"/>
                  </a:cubicBezTo>
                  <a:lnTo>
                    <a:pt x="272007" y="241697"/>
                  </a:lnTo>
                  <a:cubicBezTo>
                    <a:pt x="272007" y="244460"/>
                    <a:pt x="270166" y="246762"/>
                    <a:pt x="267404" y="246762"/>
                  </a:cubicBezTo>
                  <a:cubicBezTo>
                    <a:pt x="264641" y="246762"/>
                    <a:pt x="262800" y="244460"/>
                    <a:pt x="262800" y="241697"/>
                  </a:cubicBezTo>
                  <a:lnTo>
                    <a:pt x="262800" y="182763"/>
                  </a:lnTo>
                  <a:lnTo>
                    <a:pt x="243926" y="196115"/>
                  </a:lnTo>
                  <a:cubicBezTo>
                    <a:pt x="242084" y="197496"/>
                    <a:pt x="238862" y="197036"/>
                    <a:pt x="237481" y="194734"/>
                  </a:cubicBezTo>
                  <a:cubicBezTo>
                    <a:pt x="236100" y="192432"/>
                    <a:pt x="236560" y="189669"/>
                    <a:pt x="238862" y="188288"/>
                  </a:cubicBezTo>
                  <a:lnTo>
                    <a:pt x="264641" y="169871"/>
                  </a:lnTo>
                  <a:cubicBezTo>
                    <a:pt x="266022" y="168950"/>
                    <a:pt x="267864" y="168950"/>
                    <a:pt x="269705" y="169410"/>
                  </a:cubicBezTo>
                  <a:close/>
                  <a:moveTo>
                    <a:pt x="84623" y="112312"/>
                  </a:moveTo>
                  <a:cubicBezTo>
                    <a:pt x="115576" y="112312"/>
                    <a:pt x="140668" y="137470"/>
                    <a:pt x="140668" y="168505"/>
                  </a:cubicBezTo>
                  <a:cubicBezTo>
                    <a:pt x="140668" y="199540"/>
                    <a:pt x="115576" y="224698"/>
                    <a:pt x="84623" y="224698"/>
                  </a:cubicBezTo>
                  <a:cubicBezTo>
                    <a:pt x="53670" y="224698"/>
                    <a:pt x="28578" y="199540"/>
                    <a:pt x="28578" y="168505"/>
                  </a:cubicBezTo>
                  <a:cubicBezTo>
                    <a:pt x="28578" y="137470"/>
                    <a:pt x="53670" y="112312"/>
                    <a:pt x="84623" y="112312"/>
                  </a:cubicBezTo>
                  <a:close/>
                  <a:moveTo>
                    <a:pt x="393501" y="61228"/>
                  </a:moveTo>
                  <a:cubicBezTo>
                    <a:pt x="402292" y="61228"/>
                    <a:pt x="409419" y="68338"/>
                    <a:pt x="409419" y="77109"/>
                  </a:cubicBezTo>
                  <a:cubicBezTo>
                    <a:pt x="409419" y="85880"/>
                    <a:pt x="402292" y="92990"/>
                    <a:pt x="393501" y="92990"/>
                  </a:cubicBezTo>
                  <a:cubicBezTo>
                    <a:pt x="384710" y="92990"/>
                    <a:pt x="377583" y="85880"/>
                    <a:pt x="377583" y="77109"/>
                  </a:cubicBezTo>
                  <a:cubicBezTo>
                    <a:pt x="377583" y="68338"/>
                    <a:pt x="384710" y="61228"/>
                    <a:pt x="393501" y="61228"/>
                  </a:cubicBezTo>
                  <a:close/>
                  <a:moveTo>
                    <a:pt x="222477" y="0"/>
                  </a:moveTo>
                  <a:cubicBezTo>
                    <a:pt x="259277" y="0"/>
                    <a:pt x="289109" y="29882"/>
                    <a:pt x="289109" y="66744"/>
                  </a:cubicBezTo>
                  <a:cubicBezTo>
                    <a:pt x="289109" y="103606"/>
                    <a:pt x="259277" y="133488"/>
                    <a:pt x="222477" y="133488"/>
                  </a:cubicBezTo>
                  <a:cubicBezTo>
                    <a:pt x="185677" y="133488"/>
                    <a:pt x="155845" y="103606"/>
                    <a:pt x="155845" y="66744"/>
                  </a:cubicBezTo>
                  <a:cubicBezTo>
                    <a:pt x="155845" y="29882"/>
                    <a:pt x="185677" y="0"/>
                    <a:pt x="222477" y="0"/>
                  </a:cubicBezTo>
                  <a:close/>
                </a:path>
              </a:pathLst>
            </a:custGeom>
            <a:solidFill>
              <a:srgbClr val="EBEBEB">
                <a:lumMod val="5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srgbClr val="666666">
                    <a:lumMod val="50000"/>
                  </a:srgbClr>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70" name="组合 169"/>
          <p:cNvGrpSpPr/>
          <p:nvPr/>
        </p:nvGrpSpPr>
        <p:grpSpPr>
          <a:xfrm>
            <a:off x="8797563" y="1813468"/>
            <a:ext cx="466111" cy="466107"/>
            <a:chOff x="8797563" y="1753763"/>
            <a:chExt cx="466111" cy="466107"/>
          </a:xfrm>
        </p:grpSpPr>
        <p:sp>
          <p:nvSpPr>
            <p:cNvPr id="171" name="椭圆 170"/>
            <p:cNvSpPr/>
            <p:nvPr/>
          </p:nvSpPr>
          <p:spPr>
            <a:xfrm>
              <a:off x="8797563" y="1753763"/>
              <a:ext cx="466111" cy="466107"/>
            </a:xfrm>
            <a:prstGeom prst="ellipse">
              <a:avLst/>
            </a:prstGeom>
            <a:solidFill>
              <a:srgbClr val="FFFFFF">
                <a:lumMod val="85000"/>
                <a:alpha val="47000"/>
              </a:srgbClr>
            </a:solidFill>
            <a:ln w="6350" cap="flat" cmpd="sng" algn="ctr">
              <a:noFill/>
              <a:prstDash val="solid"/>
              <a:miter lim="800000"/>
              <a:headEnd type="none" w="med" len="med"/>
              <a:tailEnd type="none" w="med" len="med"/>
            </a:ln>
            <a:effectLst/>
          </p:spPr>
          <p:txBody>
            <a:bodyPr wrap="square" lIns="0" tIns="0" rIns="0" bIns="0" anchor="ctr" anchorCtr="1"/>
            <a:lstStyle/>
            <a:p>
              <a:pPr defTabSz="914400">
                <a:defRPr/>
              </a:pPr>
              <a:endParaRPr lang="zh-CN" altLang="en-US" sz="14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2" name="图形 636"/>
            <p:cNvSpPr/>
            <p:nvPr/>
          </p:nvSpPr>
          <p:spPr>
            <a:xfrm>
              <a:off x="8892261" y="1847641"/>
              <a:ext cx="276714" cy="282450"/>
            </a:xfrm>
            <a:custGeom>
              <a:avLst/>
              <a:gdLst>
                <a:gd name="connsiteX0" fmla="*/ 555196 w 605121"/>
                <a:gd name="connsiteY0" fmla="*/ 335318 h 670627"/>
                <a:gd name="connsiteX1" fmla="*/ 564277 w 605121"/>
                <a:gd name="connsiteY1" fmla="*/ 322861 h 670627"/>
                <a:gd name="connsiteX2" fmla="*/ 592942 w 605121"/>
                <a:gd name="connsiteY2" fmla="*/ 167659 h 670627"/>
                <a:gd name="connsiteX3" fmla="*/ 444202 w 605121"/>
                <a:gd name="connsiteY3" fmla="*/ 114884 h 670627"/>
                <a:gd name="connsiteX4" fmla="*/ 428874 w 605121"/>
                <a:gd name="connsiteY4" fmla="*/ 116521 h 670627"/>
                <a:gd name="connsiteX5" fmla="*/ 422626 w 605121"/>
                <a:gd name="connsiteY5" fmla="*/ 102427 h 670627"/>
                <a:gd name="connsiteX6" fmla="*/ 302561 w 605121"/>
                <a:gd name="connsiteY6" fmla="*/ 0 h 670627"/>
                <a:gd name="connsiteX7" fmla="*/ 182486 w 605121"/>
                <a:gd name="connsiteY7" fmla="*/ 102427 h 670627"/>
                <a:gd name="connsiteX8" fmla="*/ 176239 w 605121"/>
                <a:gd name="connsiteY8" fmla="*/ 116521 h 670627"/>
                <a:gd name="connsiteX9" fmla="*/ 160910 w 605121"/>
                <a:gd name="connsiteY9" fmla="*/ 114884 h 670627"/>
                <a:gd name="connsiteX10" fmla="*/ 12162 w 605121"/>
                <a:gd name="connsiteY10" fmla="*/ 167659 h 670627"/>
                <a:gd name="connsiteX11" fmla="*/ 40826 w 605121"/>
                <a:gd name="connsiteY11" fmla="*/ 322861 h 670627"/>
                <a:gd name="connsiteX12" fmla="*/ 49908 w 605121"/>
                <a:gd name="connsiteY12" fmla="*/ 335318 h 670627"/>
                <a:gd name="connsiteX13" fmla="*/ 40826 w 605121"/>
                <a:gd name="connsiteY13" fmla="*/ 347776 h 670627"/>
                <a:gd name="connsiteX14" fmla="*/ 12162 w 605121"/>
                <a:gd name="connsiteY14" fmla="*/ 502968 h 670627"/>
                <a:gd name="connsiteX15" fmla="*/ 134743 w 605121"/>
                <a:gd name="connsiteY15" fmla="*/ 556875 h 670627"/>
                <a:gd name="connsiteX16" fmla="*/ 160910 w 605121"/>
                <a:gd name="connsiteY16" fmla="*/ 555743 h 670627"/>
                <a:gd name="connsiteX17" fmla="*/ 176239 w 605121"/>
                <a:gd name="connsiteY17" fmla="*/ 554107 h 670627"/>
                <a:gd name="connsiteX18" fmla="*/ 182486 w 605121"/>
                <a:gd name="connsiteY18" fmla="*/ 568201 h 670627"/>
                <a:gd name="connsiteX19" fmla="*/ 302561 w 605121"/>
                <a:gd name="connsiteY19" fmla="*/ 670628 h 670627"/>
                <a:gd name="connsiteX20" fmla="*/ 422636 w 605121"/>
                <a:gd name="connsiteY20" fmla="*/ 568201 h 670627"/>
                <a:gd name="connsiteX21" fmla="*/ 428883 w 605121"/>
                <a:gd name="connsiteY21" fmla="*/ 554107 h 670627"/>
                <a:gd name="connsiteX22" fmla="*/ 444211 w 605121"/>
                <a:gd name="connsiteY22" fmla="*/ 555743 h 670627"/>
                <a:gd name="connsiteX23" fmla="*/ 470379 w 605121"/>
                <a:gd name="connsiteY23" fmla="*/ 556875 h 670627"/>
                <a:gd name="connsiteX24" fmla="*/ 592960 w 605121"/>
                <a:gd name="connsiteY24" fmla="*/ 502968 h 670627"/>
                <a:gd name="connsiteX25" fmla="*/ 564295 w 605121"/>
                <a:gd name="connsiteY25" fmla="*/ 347766 h 670627"/>
                <a:gd name="connsiteX26" fmla="*/ 555196 w 605121"/>
                <a:gd name="connsiteY26" fmla="*/ 335318 h 670627"/>
                <a:gd name="connsiteX27" fmla="*/ 555196 w 605121"/>
                <a:gd name="connsiteY27" fmla="*/ 335318 h 670627"/>
                <a:gd name="connsiteX28" fmla="*/ 446718 w 605121"/>
                <a:gd name="connsiteY28" fmla="*/ 144718 h 670627"/>
                <a:gd name="connsiteX29" fmla="*/ 567017 w 605121"/>
                <a:gd name="connsiteY29" fmla="*/ 182623 h 670627"/>
                <a:gd name="connsiteX30" fmla="*/ 539699 w 605121"/>
                <a:gd name="connsiteY30" fmla="*/ 305765 h 670627"/>
                <a:gd name="connsiteX31" fmla="*/ 535612 w 605121"/>
                <a:gd name="connsiteY31" fmla="*/ 311489 h 670627"/>
                <a:gd name="connsiteX32" fmla="*/ 462018 w 605121"/>
                <a:gd name="connsiteY32" fmla="*/ 243245 h 670627"/>
                <a:gd name="connsiteX33" fmla="*/ 439722 w 605121"/>
                <a:gd name="connsiteY33" fmla="*/ 145382 h 670627"/>
                <a:gd name="connsiteX34" fmla="*/ 446718 w 605121"/>
                <a:gd name="connsiteY34" fmla="*/ 144718 h 670627"/>
                <a:gd name="connsiteX35" fmla="*/ 446718 w 605121"/>
                <a:gd name="connsiteY35" fmla="*/ 144718 h 670627"/>
                <a:gd name="connsiteX36" fmla="*/ 370403 w 605121"/>
                <a:gd name="connsiteY36" fmla="*/ 452821 h 670627"/>
                <a:gd name="connsiteX37" fmla="*/ 302561 w 605121"/>
                <a:gd name="connsiteY37" fmla="*/ 487004 h 670627"/>
                <a:gd name="connsiteX38" fmla="*/ 234719 w 605121"/>
                <a:gd name="connsiteY38" fmla="*/ 452821 h 670627"/>
                <a:gd name="connsiteX39" fmla="*/ 171198 w 605121"/>
                <a:gd name="connsiteY39" fmla="*/ 411166 h 670627"/>
                <a:gd name="connsiteX40" fmla="*/ 166877 w 605121"/>
                <a:gd name="connsiteY40" fmla="*/ 335318 h 670627"/>
                <a:gd name="connsiteX41" fmla="*/ 171198 w 605121"/>
                <a:gd name="connsiteY41" fmla="*/ 259471 h 670627"/>
                <a:gd name="connsiteX42" fmla="*/ 234719 w 605121"/>
                <a:gd name="connsiteY42" fmla="*/ 217816 h 670627"/>
                <a:gd name="connsiteX43" fmla="*/ 302561 w 605121"/>
                <a:gd name="connsiteY43" fmla="*/ 183633 h 670627"/>
                <a:gd name="connsiteX44" fmla="*/ 370403 w 605121"/>
                <a:gd name="connsiteY44" fmla="*/ 217816 h 670627"/>
                <a:gd name="connsiteX45" fmla="*/ 433933 w 605121"/>
                <a:gd name="connsiteY45" fmla="*/ 259480 h 670627"/>
                <a:gd name="connsiteX46" fmla="*/ 438245 w 605121"/>
                <a:gd name="connsiteY46" fmla="*/ 335328 h 670627"/>
                <a:gd name="connsiteX47" fmla="*/ 433933 w 605121"/>
                <a:gd name="connsiteY47" fmla="*/ 411166 h 670627"/>
                <a:gd name="connsiteX48" fmla="*/ 370403 w 605121"/>
                <a:gd name="connsiteY48" fmla="*/ 452821 h 670627"/>
                <a:gd name="connsiteX49" fmla="*/ 370403 w 605121"/>
                <a:gd name="connsiteY49" fmla="*/ 452821 h 670627"/>
                <a:gd name="connsiteX50" fmla="*/ 427667 w 605121"/>
                <a:gd name="connsiteY50" fmla="*/ 452279 h 670627"/>
                <a:gd name="connsiteX51" fmla="*/ 409626 w 605121"/>
                <a:gd name="connsiteY51" fmla="*/ 520766 h 670627"/>
                <a:gd name="connsiteX52" fmla="*/ 341289 w 605121"/>
                <a:gd name="connsiteY52" fmla="*/ 502145 h 670627"/>
                <a:gd name="connsiteX53" fmla="*/ 385366 w 605121"/>
                <a:gd name="connsiteY53" fmla="*/ 478746 h 670627"/>
                <a:gd name="connsiteX54" fmla="*/ 427667 w 605121"/>
                <a:gd name="connsiteY54" fmla="*/ 452279 h 670627"/>
                <a:gd name="connsiteX55" fmla="*/ 427667 w 605121"/>
                <a:gd name="connsiteY55" fmla="*/ 452279 h 670627"/>
                <a:gd name="connsiteX56" fmla="*/ 263824 w 605121"/>
                <a:gd name="connsiteY56" fmla="*/ 502145 h 670627"/>
                <a:gd name="connsiteX57" fmla="*/ 195486 w 605121"/>
                <a:gd name="connsiteY57" fmla="*/ 520766 h 670627"/>
                <a:gd name="connsiteX58" fmla="*/ 177445 w 605121"/>
                <a:gd name="connsiteY58" fmla="*/ 452279 h 670627"/>
                <a:gd name="connsiteX59" fmla="*/ 219746 w 605121"/>
                <a:gd name="connsiteY59" fmla="*/ 478746 h 670627"/>
                <a:gd name="connsiteX60" fmla="*/ 263824 w 605121"/>
                <a:gd name="connsiteY60" fmla="*/ 502145 h 670627"/>
                <a:gd name="connsiteX61" fmla="*/ 263824 w 605121"/>
                <a:gd name="connsiteY61" fmla="*/ 502145 h 670627"/>
                <a:gd name="connsiteX62" fmla="*/ 138708 w 605121"/>
                <a:gd name="connsiteY62" fmla="*/ 385185 h 670627"/>
                <a:gd name="connsiteX63" fmla="*/ 88411 w 605121"/>
                <a:gd name="connsiteY63" fmla="*/ 335309 h 670627"/>
                <a:gd name="connsiteX64" fmla="*/ 138708 w 605121"/>
                <a:gd name="connsiteY64" fmla="*/ 285442 h 670627"/>
                <a:gd name="connsiteX65" fmla="*/ 136931 w 605121"/>
                <a:gd name="connsiteY65" fmla="*/ 335309 h 670627"/>
                <a:gd name="connsiteX66" fmla="*/ 138708 w 605121"/>
                <a:gd name="connsiteY66" fmla="*/ 385185 h 670627"/>
                <a:gd name="connsiteX67" fmla="*/ 138708 w 605121"/>
                <a:gd name="connsiteY67" fmla="*/ 385185 h 670627"/>
                <a:gd name="connsiteX68" fmla="*/ 177445 w 605121"/>
                <a:gd name="connsiteY68" fmla="*/ 218358 h 670627"/>
                <a:gd name="connsiteX69" fmla="*/ 195486 w 605121"/>
                <a:gd name="connsiteY69" fmla="*/ 149871 h 670627"/>
                <a:gd name="connsiteX70" fmla="*/ 263824 w 605121"/>
                <a:gd name="connsiteY70" fmla="*/ 168492 h 670627"/>
                <a:gd name="connsiteX71" fmla="*/ 219746 w 605121"/>
                <a:gd name="connsiteY71" fmla="*/ 191891 h 670627"/>
                <a:gd name="connsiteX72" fmla="*/ 177445 w 605121"/>
                <a:gd name="connsiteY72" fmla="*/ 218358 h 670627"/>
                <a:gd name="connsiteX73" fmla="*/ 177445 w 605121"/>
                <a:gd name="connsiteY73" fmla="*/ 218358 h 670627"/>
                <a:gd name="connsiteX74" fmla="*/ 341289 w 605121"/>
                <a:gd name="connsiteY74" fmla="*/ 168482 h 670627"/>
                <a:gd name="connsiteX75" fmla="*/ 409626 w 605121"/>
                <a:gd name="connsiteY75" fmla="*/ 149862 h 670627"/>
                <a:gd name="connsiteX76" fmla="*/ 427667 w 605121"/>
                <a:gd name="connsiteY76" fmla="*/ 218349 h 670627"/>
                <a:gd name="connsiteX77" fmla="*/ 385366 w 605121"/>
                <a:gd name="connsiteY77" fmla="*/ 191882 h 670627"/>
                <a:gd name="connsiteX78" fmla="*/ 341289 w 605121"/>
                <a:gd name="connsiteY78" fmla="*/ 168482 h 670627"/>
                <a:gd name="connsiteX79" fmla="*/ 341289 w 605121"/>
                <a:gd name="connsiteY79" fmla="*/ 168482 h 670627"/>
                <a:gd name="connsiteX80" fmla="*/ 466404 w 605121"/>
                <a:gd name="connsiteY80" fmla="*/ 285442 h 670627"/>
                <a:gd name="connsiteX81" fmla="*/ 516692 w 605121"/>
                <a:gd name="connsiteY81" fmla="*/ 335309 h 670627"/>
                <a:gd name="connsiteX82" fmla="*/ 466404 w 605121"/>
                <a:gd name="connsiteY82" fmla="*/ 385185 h 670627"/>
                <a:gd name="connsiteX83" fmla="*/ 468172 w 605121"/>
                <a:gd name="connsiteY83" fmla="*/ 335309 h 670627"/>
                <a:gd name="connsiteX84" fmla="*/ 466404 w 605121"/>
                <a:gd name="connsiteY84" fmla="*/ 285442 h 670627"/>
                <a:gd name="connsiteX85" fmla="*/ 466404 w 605121"/>
                <a:gd name="connsiteY85" fmla="*/ 285442 h 670627"/>
                <a:gd name="connsiteX86" fmla="*/ 209580 w 605121"/>
                <a:gd name="connsiteY86" fmla="*/ 115165 h 670627"/>
                <a:gd name="connsiteX87" fmla="*/ 302561 w 605121"/>
                <a:gd name="connsiteY87" fmla="*/ 29937 h 670627"/>
                <a:gd name="connsiteX88" fmla="*/ 395542 w 605121"/>
                <a:gd name="connsiteY88" fmla="*/ 115165 h 670627"/>
                <a:gd name="connsiteX89" fmla="*/ 398460 w 605121"/>
                <a:gd name="connsiteY89" fmla="*/ 121562 h 670627"/>
                <a:gd name="connsiteX90" fmla="*/ 302561 w 605121"/>
                <a:gd name="connsiteY90" fmla="*/ 151180 h 670627"/>
                <a:gd name="connsiteX91" fmla="*/ 206662 w 605121"/>
                <a:gd name="connsiteY91" fmla="*/ 121562 h 670627"/>
                <a:gd name="connsiteX92" fmla="*/ 209580 w 605121"/>
                <a:gd name="connsiteY92" fmla="*/ 115165 h 670627"/>
                <a:gd name="connsiteX93" fmla="*/ 209580 w 605121"/>
                <a:gd name="connsiteY93" fmla="*/ 115165 h 670627"/>
                <a:gd name="connsiteX94" fmla="*/ 65414 w 605121"/>
                <a:gd name="connsiteY94" fmla="*/ 305765 h 670627"/>
                <a:gd name="connsiteX95" fmla="*/ 38096 w 605121"/>
                <a:gd name="connsiteY95" fmla="*/ 182623 h 670627"/>
                <a:gd name="connsiteX96" fmla="*/ 135135 w 605121"/>
                <a:gd name="connsiteY96" fmla="*/ 143699 h 670627"/>
                <a:gd name="connsiteX97" fmla="*/ 158404 w 605121"/>
                <a:gd name="connsiteY97" fmla="*/ 144709 h 670627"/>
                <a:gd name="connsiteX98" fmla="*/ 165409 w 605121"/>
                <a:gd name="connsiteY98" fmla="*/ 145382 h 670627"/>
                <a:gd name="connsiteX99" fmla="*/ 143113 w 605121"/>
                <a:gd name="connsiteY99" fmla="*/ 243245 h 670627"/>
                <a:gd name="connsiteX100" fmla="*/ 69510 w 605121"/>
                <a:gd name="connsiteY100" fmla="*/ 311489 h 670627"/>
                <a:gd name="connsiteX101" fmla="*/ 65414 w 605121"/>
                <a:gd name="connsiteY101" fmla="*/ 305765 h 670627"/>
                <a:gd name="connsiteX102" fmla="*/ 65414 w 605121"/>
                <a:gd name="connsiteY102" fmla="*/ 305765 h 670627"/>
                <a:gd name="connsiteX103" fmla="*/ 158395 w 605121"/>
                <a:gd name="connsiteY103" fmla="*/ 525910 h 670627"/>
                <a:gd name="connsiteX104" fmla="*/ 38096 w 605121"/>
                <a:gd name="connsiteY104" fmla="*/ 488005 h 670627"/>
                <a:gd name="connsiteX105" fmla="*/ 65414 w 605121"/>
                <a:gd name="connsiteY105" fmla="*/ 364862 h 670627"/>
                <a:gd name="connsiteX106" fmla="*/ 69501 w 605121"/>
                <a:gd name="connsiteY106" fmla="*/ 359139 h 670627"/>
                <a:gd name="connsiteX107" fmla="*/ 143104 w 605121"/>
                <a:gd name="connsiteY107" fmla="*/ 427383 h 670627"/>
                <a:gd name="connsiteX108" fmla="*/ 165409 w 605121"/>
                <a:gd name="connsiteY108" fmla="*/ 525246 h 670627"/>
                <a:gd name="connsiteX109" fmla="*/ 158395 w 605121"/>
                <a:gd name="connsiteY109" fmla="*/ 525910 h 670627"/>
                <a:gd name="connsiteX110" fmla="*/ 158395 w 605121"/>
                <a:gd name="connsiteY110" fmla="*/ 525910 h 670627"/>
                <a:gd name="connsiteX111" fmla="*/ 395542 w 605121"/>
                <a:gd name="connsiteY111" fmla="*/ 555463 h 670627"/>
                <a:gd name="connsiteX112" fmla="*/ 302561 w 605121"/>
                <a:gd name="connsiteY112" fmla="*/ 640691 h 670627"/>
                <a:gd name="connsiteX113" fmla="*/ 209580 w 605121"/>
                <a:gd name="connsiteY113" fmla="*/ 555463 h 670627"/>
                <a:gd name="connsiteX114" fmla="*/ 206662 w 605121"/>
                <a:gd name="connsiteY114" fmla="*/ 549057 h 670627"/>
                <a:gd name="connsiteX115" fmla="*/ 302561 w 605121"/>
                <a:gd name="connsiteY115" fmla="*/ 519438 h 670627"/>
                <a:gd name="connsiteX116" fmla="*/ 398460 w 605121"/>
                <a:gd name="connsiteY116" fmla="*/ 549057 h 670627"/>
                <a:gd name="connsiteX117" fmla="*/ 395542 w 605121"/>
                <a:gd name="connsiteY117" fmla="*/ 555463 h 670627"/>
                <a:gd name="connsiteX118" fmla="*/ 395542 w 605121"/>
                <a:gd name="connsiteY118" fmla="*/ 555463 h 670627"/>
                <a:gd name="connsiteX119" fmla="*/ 567017 w 605121"/>
                <a:gd name="connsiteY119" fmla="*/ 488005 h 670627"/>
                <a:gd name="connsiteX120" fmla="*/ 446718 w 605121"/>
                <a:gd name="connsiteY120" fmla="*/ 525910 h 670627"/>
                <a:gd name="connsiteX121" fmla="*/ 439722 w 605121"/>
                <a:gd name="connsiteY121" fmla="*/ 525236 h 670627"/>
                <a:gd name="connsiteX122" fmla="*/ 462018 w 605121"/>
                <a:gd name="connsiteY122" fmla="*/ 427373 h 670627"/>
                <a:gd name="connsiteX123" fmla="*/ 535612 w 605121"/>
                <a:gd name="connsiteY123" fmla="*/ 359129 h 670627"/>
                <a:gd name="connsiteX124" fmla="*/ 539699 w 605121"/>
                <a:gd name="connsiteY124" fmla="*/ 364853 h 670627"/>
                <a:gd name="connsiteX125" fmla="*/ 567017 w 605121"/>
                <a:gd name="connsiteY125" fmla="*/ 488005 h 670627"/>
                <a:gd name="connsiteX126" fmla="*/ 567017 w 605121"/>
                <a:gd name="connsiteY126" fmla="*/ 488005 h 67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5121" h="670627">
                  <a:moveTo>
                    <a:pt x="555196" y="335318"/>
                  </a:moveTo>
                  <a:cubicBezTo>
                    <a:pt x="558347" y="331175"/>
                    <a:pt x="561387" y="327023"/>
                    <a:pt x="564277" y="322861"/>
                  </a:cubicBezTo>
                  <a:cubicBezTo>
                    <a:pt x="605951" y="262941"/>
                    <a:pt x="616135" y="207818"/>
                    <a:pt x="592942" y="167659"/>
                  </a:cubicBezTo>
                  <a:cubicBezTo>
                    <a:pt x="569757" y="127500"/>
                    <a:pt x="516935" y="108758"/>
                    <a:pt x="444202" y="114884"/>
                  </a:cubicBezTo>
                  <a:cubicBezTo>
                    <a:pt x="439152" y="115305"/>
                    <a:pt x="434036" y="115866"/>
                    <a:pt x="428874" y="116521"/>
                  </a:cubicBezTo>
                  <a:cubicBezTo>
                    <a:pt x="426853" y="111723"/>
                    <a:pt x="424777" y="107009"/>
                    <a:pt x="422626" y="102427"/>
                  </a:cubicBezTo>
                  <a:cubicBezTo>
                    <a:pt x="391567" y="36371"/>
                    <a:pt x="348930" y="0"/>
                    <a:pt x="302561" y="0"/>
                  </a:cubicBezTo>
                  <a:cubicBezTo>
                    <a:pt x="256192" y="0"/>
                    <a:pt x="213545" y="36371"/>
                    <a:pt x="182486" y="102427"/>
                  </a:cubicBezTo>
                  <a:cubicBezTo>
                    <a:pt x="180326" y="107009"/>
                    <a:pt x="178250" y="111723"/>
                    <a:pt x="176239" y="116521"/>
                  </a:cubicBezTo>
                  <a:cubicBezTo>
                    <a:pt x="171076" y="115866"/>
                    <a:pt x="165961" y="115314"/>
                    <a:pt x="160910" y="114884"/>
                  </a:cubicBezTo>
                  <a:cubicBezTo>
                    <a:pt x="88177" y="108758"/>
                    <a:pt x="35355" y="127500"/>
                    <a:pt x="12162" y="167659"/>
                  </a:cubicBezTo>
                  <a:cubicBezTo>
                    <a:pt x="-11023" y="207818"/>
                    <a:pt x="-838" y="262931"/>
                    <a:pt x="40826" y="322861"/>
                  </a:cubicBezTo>
                  <a:cubicBezTo>
                    <a:pt x="43716" y="327023"/>
                    <a:pt x="46756" y="331175"/>
                    <a:pt x="49908" y="335318"/>
                  </a:cubicBezTo>
                  <a:cubicBezTo>
                    <a:pt x="46756" y="339462"/>
                    <a:pt x="43716" y="343614"/>
                    <a:pt x="40826" y="347776"/>
                  </a:cubicBezTo>
                  <a:cubicBezTo>
                    <a:pt x="-838" y="407696"/>
                    <a:pt x="-11023" y="462819"/>
                    <a:pt x="12162" y="502968"/>
                  </a:cubicBezTo>
                  <a:cubicBezTo>
                    <a:pt x="32465" y="538133"/>
                    <a:pt x="75505" y="556875"/>
                    <a:pt x="134743" y="556875"/>
                  </a:cubicBezTo>
                  <a:cubicBezTo>
                    <a:pt x="143141" y="556875"/>
                    <a:pt x="151876" y="556501"/>
                    <a:pt x="160910" y="555743"/>
                  </a:cubicBezTo>
                  <a:cubicBezTo>
                    <a:pt x="165961" y="555323"/>
                    <a:pt x="171076" y="554761"/>
                    <a:pt x="176239" y="554107"/>
                  </a:cubicBezTo>
                  <a:cubicBezTo>
                    <a:pt x="178250" y="558905"/>
                    <a:pt x="180326" y="563618"/>
                    <a:pt x="182486" y="568201"/>
                  </a:cubicBezTo>
                  <a:cubicBezTo>
                    <a:pt x="213545" y="634256"/>
                    <a:pt x="256192" y="670628"/>
                    <a:pt x="302561" y="670628"/>
                  </a:cubicBezTo>
                  <a:cubicBezTo>
                    <a:pt x="348930" y="670628"/>
                    <a:pt x="391576" y="634247"/>
                    <a:pt x="422636" y="568201"/>
                  </a:cubicBezTo>
                  <a:cubicBezTo>
                    <a:pt x="424787" y="563618"/>
                    <a:pt x="426872" y="558905"/>
                    <a:pt x="428883" y="554107"/>
                  </a:cubicBezTo>
                  <a:cubicBezTo>
                    <a:pt x="434045" y="554761"/>
                    <a:pt x="439161" y="555323"/>
                    <a:pt x="444211" y="555743"/>
                  </a:cubicBezTo>
                  <a:cubicBezTo>
                    <a:pt x="453246" y="556510"/>
                    <a:pt x="461971" y="556875"/>
                    <a:pt x="470379" y="556875"/>
                  </a:cubicBezTo>
                  <a:cubicBezTo>
                    <a:pt x="529608" y="556875"/>
                    <a:pt x="572656" y="538133"/>
                    <a:pt x="592960" y="502968"/>
                  </a:cubicBezTo>
                  <a:cubicBezTo>
                    <a:pt x="616145" y="462819"/>
                    <a:pt x="605960" y="407696"/>
                    <a:pt x="564295" y="347766"/>
                  </a:cubicBezTo>
                  <a:cubicBezTo>
                    <a:pt x="561387" y="343614"/>
                    <a:pt x="558347" y="339462"/>
                    <a:pt x="555196" y="335318"/>
                  </a:cubicBezTo>
                  <a:lnTo>
                    <a:pt x="555196" y="335318"/>
                  </a:lnTo>
                  <a:close/>
                  <a:moveTo>
                    <a:pt x="446718" y="144718"/>
                  </a:moveTo>
                  <a:cubicBezTo>
                    <a:pt x="506358" y="139696"/>
                    <a:pt x="550211" y="153518"/>
                    <a:pt x="567017" y="182623"/>
                  </a:cubicBezTo>
                  <a:cubicBezTo>
                    <a:pt x="583832" y="211737"/>
                    <a:pt x="573872" y="256619"/>
                    <a:pt x="539699" y="305765"/>
                  </a:cubicBezTo>
                  <a:cubicBezTo>
                    <a:pt x="538371" y="307673"/>
                    <a:pt x="537005" y="309590"/>
                    <a:pt x="535612" y="311489"/>
                  </a:cubicBezTo>
                  <a:cubicBezTo>
                    <a:pt x="514681" y="287846"/>
                    <a:pt x="489851" y="264839"/>
                    <a:pt x="462018" y="243245"/>
                  </a:cubicBezTo>
                  <a:cubicBezTo>
                    <a:pt x="457230" y="208342"/>
                    <a:pt x="449729" y="175328"/>
                    <a:pt x="439722" y="145382"/>
                  </a:cubicBezTo>
                  <a:cubicBezTo>
                    <a:pt x="442070" y="145139"/>
                    <a:pt x="444408" y="144914"/>
                    <a:pt x="446718" y="144718"/>
                  </a:cubicBezTo>
                  <a:lnTo>
                    <a:pt x="446718" y="144718"/>
                  </a:lnTo>
                  <a:close/>
                  <a:moveTo>
                    <a:pt x="370403" y="452821"/>
                  </a:moveTo>
                  <a:cubicBezTo>
                    <a:pt x="347948" y="465783"/>
                    <a:pt x="325194" y="477231"/>
                    <a:pt x="302561" y="487004"/>
                  </a:cubicBezTo>
                  <a:cubicBezTo>
                    <a:pt x="279928" y="477231"/>
                    <a:pt x="257174" y="465783"/>
                    <a:pt x="234719" y="452821"/>
                  </a:cubicBezTo>
                  <a:cubicBezTo>
                    <a:pt x="212264" y="439859"/>
                    <a:pt x="190978" y="425868"/>
                    <a:pt x="171198" y="411166"/>
                  </a:cubicBezTo>
                  <a:cubicBezTo>
                    <a:pt x="168346" y="386672"/>
                    <a:pt x="166877" y="361252"/>
                    <a:pt x="166877" y="335318"/>
                  </a:cubicBezTo>
                  <a:cubicBezTo>
                    <a:pt x="166877" y="309384"/>
                    <a:pt x="168346" y="283965"/>
                    <a:pt x="171198" y="259471"/>
                  </a:cubicBezTo>
                  <a:cubicBezTo>
                    <a:pt x="190978" y="244760"/>
                    <a:pt x="212264" y="230778"/>
                    <a:pt x="234719" y="217816"/>
                  </a:cubicBezTo>
                  <a:cubicBezTo>
                    <a:pt x="257183" y="204853"/>
                    <a:pt x="279928" y="193406"/>
                    <a:pt x="302561" y="183633"/>
                  </a:cubicBezTo>
                  <a:cubicBezTo>
                    <a:pt x="325194" y="193406"/>
                    <a:pt x="347938" y="204853"/>
                    <a:pt x="370403" y="217816"/>
                  </a:cubicBezTo>
                  <a:cubicBezTo>
                    <a:pt x="392858" y="230778"/>
                    <a:pt x="414144" y="244769"/>
                    <a:pt x="433933" y="259480"/>
                  </a:cubicBezTo>
                  <a:cubicBezTo>
                    <a:pt x="436776" y="283965"/>
                    <a:pt x="438245" y="309394"/>
                    <a:pt x="438245" y="335328"/>
                  </a:cubicBezTo>
                  <a:cubicBezTo>
                    <a:pt x="438245" y="361262"/>
                    <a:pt x="436776" y="386681"/>
                    <a:pt x="433933" y="411166"/>
                  </a:cubicBezTo>
                  <a:cubicBezTo>
                    <a:pt x="414144" y="425868"/>
                    <a:pt x="392858" y="439859"/>
                    <a:pt x="370403" y="452821"/>
                  </a:cubicBezTo>
                  <a:lnTo>
                    <a:pt x="370403" y="452821"/>
                  </a:lnTo>
                  <a:close/>
                  <a:moveTo>
                    <a:pt x="427667" y="452279"/>
                  </a:moveTo>
                  <a:cubicBezTo>
                    <a:pt x="423075" y="476567"/>
                    <a:pt x="417024" y="499555"/>
                    <a:pt x="409626" y="520766"/>
                  </a:cubicBezTo>
                  <a:cubicBezTo>
                    <a:pt x="387555" y="516576"/>
                    <a:pt x="364614" y="510310"/>
                    <a:pt x="341289" y="502145"/>
                  </a:cubicBezTo>
                  <a:cubicBezTo>
                    <a:pt x="356047" y="494981"/>
                    <a:pt x="370777" y="487163"/>
                    <a:pt x="385366" y="478746"/>
                  </a:cubicBezTo>
                  <a:cubicBezTo>
                    <a:pt x="399956" y="470319"/>
                    <a:pt x="414088" y="461472"/>
                    <a:pt x="427667" y="452279"/>
                  </a:cubicBezTo>
                  <a:lnTo>
                    <a:pt x="427667" y="452279"/>
                  </a:lnTo>
                  <a:close/>
                  <a:moveTo>
                    <a:pt x="263824" y="502145"/>
                  </a:moveTo>
                  <a:cubicBezTo>
                    <a:pt x="240489" y="510310"/>
                    <a:pt x="217558" y="516576"/>
                    <a:pt x="195486" y="520766"/>
                  </a:cubicBezTo>
                  <a:cubicBezTo>
                    <a:pt x="188079" y="499555"/>
                    <a:pt x="182037" y="476557"/>
                    <a:pt x="177445" y="452279"/>
                  </a:cubicBezTo>
                  <a:cubicBezTo>
                    <a:pt x="191034" y="461481"/>
                    <a:pt x="205166" y="470329"/>
                    <a:pt x="219746" y="478746"/>
                  </a:cubicBezTo>
                  <a:cubicBezTo>
                    <a:pt x="234336" y="487172"/>
                    <a:pt x="249066" y="494981"/>
                    <a:pt x="263824" y="502145"/>
                  </a:cubicBezTo>
                  <a:lnTo>
                    <a:pt x="263824" y="502145"/>
                  </a:lnTo>
                  <a:close/>
                  <a:moveTo>
                    <a:pt x="138708" y="385185"/>
                  </a:moveTo>
                  <a:cubicBezTo>
                    <a:pt x="119975" y="369062"/>
                    <a:pt x="103076" y="352330"/>
                    <a:pt x="88411" y="335309"/>
                  </a:cubicBezTo>
                  <a:cubicBezTo>
                    <a:pt x="103076" y="318288"/>
                    <a:pt x="119975" y="301557"/>
                    <a:pt x="138708" y="285442"/>
                  </a:cubicBezTo>
                  <a:cubicBezTo>
                    <a:pt x="137539" y="301809"/>
                    <a:pt x="136931" y="318466"/>
                    <a:pt x="136931" y="335309"/>
                  </a:cubicBezTo>
                  <a:cubicBezTo>
                    <a:pt x="136931" y="352162"/>
                    <a:pt x="137539" y="368818"/>
                    <a:pt x="138708" y="385185"/>
                  </a:cubicBezTo>
                  <a:lnTo>
                    <a:pt x="138708" y="385185"/>
                  </a:lnTo>
                  <a:close/>
                  <a:moveTo>
                    <a:pt x="177445" y="218358"/>
                  </a:moveTo>
                  <a:cubicBezTo>
                    <a:pt x="182047" y="194070"/>
                    <a:pt x="188088" y="171073"/>
                    <a:pt x="195486" y="149871"/>
                  </a:cubicBezTo>
                  <a:cubicBezTo>
                    <a:pt x="217558" y="154061"/>
                    <a:pt x="240489" y="160327"/>
                    <a:pt x="263824" y="168492"/>
                  </a:cubicBezTo>
                  <a:cubicBezTo>
                    <a:pt x="249066" y="175655"/>
                    <a:pt x="234336" y="183465"/>
                    <a:pt x="219746" y="191891"/>
                  </a:cubicBezTo>
                  <a:cubicBezTo>
                    <a:pt x="205156" y="200308"/>
                    <a:pt x="191034" y="209155"/>
                    <a:pt x="177445" y="218358"/>
                  </a:cubicBezTo>
                  <a:lnTo>
                    <a:pt x="177445" y="218358"/>
                  </a:lnTo>
                  <a:close/>
                  <a:moveTo>
                    <a:pt x="341289" y="168482"/>
                  </a:moveTo>
                  <a:cubicBezTo>
                    <a:pt x="364623" y="160318"/>
                    <a:pt x="387555" y="154052"/>
                    <a:pt x="409626" y="149862"/>
                  </a:cubicBezTo>
                  <a:cubicBezTo>
                    <a:pt x="417033" y="171063"/>
                    <a:pt x="423075" y="194070"/>
                    <a:pt x="427667" y="218349"/>
                  </a:cubicBezTo>
                  <a:cubicBezTo>
                    <a:pt x="414078" y="209146"/>
                    <a:pt x="399956" y="200299"/>
                    <a:pt x="385366" y="191882"/>
                  </a:cubicBezTo>
                  <a:cubicBezTo>
                    <a:pt x="370777" y="183455"/>
                    <a:pt x="356056" y="175655"/>
                    <a:pt x="341289" y="168482"/>
                  </a:cubicBezTo>
                  <a:lnTo>
                    <a:pt x="341289" y="168482"/>
                  </a:lnTo>
                  <a:close/>
                  <a:moveTo>
                    <a:pt x="466404" y="285442"/>
                  </a:moveTo>
                  <a:cubicBezTo>
                    <a:pt x="485137" y="301566"/>
                    <a:pt x="502027" y="318297"/>
                    <a:pt x="516692" y="335309"/>
                  </a:cubicBezTo>
                  <a:cubicBezTo>
                    <a:pt x="502027" y="352330"/>
                    <a:pt x="485128" y="369062"/>
                    <a:pt x="466404" y="385185"/>
                  </a:cubicBezTo>
                  <a:cubicBezTo>
                    <a:pt x="467574" y="368818"/>
                    <a:pt x="468172" y="352162"/>
                    <a:pt x="468172" y="335309"/>
                  </a:cubicBezTo>
                  <a:cubicBezTo>
                    <a:pt x="468181" y="318466"/>
                    <a:pt x="467583" y="301809"/>
                    <a:pt x="466404" y="285442"/>
                  </a:cubicBezTo>
                  <a:lnTo>
                    <a:pt x="466404" y="285442"/>
                  </a:lnTo>
                  <a:close/>
                  <a:moveTo>
                    <a:pt x="209580" y="115165"/>
                  </a:moveTo>
                  <a:cubicBezTo>
                    <a:pt x="235056" y="60996"/>
                    <a:pt x="268939" y="29937"/>
                    <a:pt x="302561" y="29937"/>
                  </a:cubicBezTo>
                  <a:cubicBezTo>
                    <a:pt x="336183" y="29937"/>
                    <a:pt x="370066" y="61005"/>
                    <a:pt x="395542" y="115165"/>
                  </a:cubicBezTo>
                  <a:cubicBezTo>
                    <a:pt x="396533" y="117269"/>
                    <a:pt x="397506" y="119411"/>
                    <a:pt x="398460" y="121562"/>
                  </a:cubicBezTo>
                  <a:cubicBezTo>
                    <a:pt x="367522" y="127865"/>
                    <a:pt x="335182" y="137872"/>
                    <a:pt x="302561" y="151180"/>
                  </a:cubicBezTo>
                  <a:cubicBezTo>
                    <a:pt x="269940" y="137872"/>
                    <a:pt x="237600" y="127865"/>
                    <a:pt x="206662" y="121562"/>
                  </a:cubicBezTo>
                  <a:cubicBezTo>
                    <a:pt x="207616" y="119411"/>
                    <a:pt x="208589" y="117269"/>
                    <a:pt x="209580" y="115165"/>
                  </a:cubicBezTo>
                  <a:lnTo>
                    <a:pt x="209580" y="115165"/>
                  </a:lnTo>
                  <a:close/>
                  <a:moveTo>
                    <a:pt x="65414" y="305765"/>
                  </a:moveTo>
                  <a:cubicBezTo>
                    <a:pt x="31240" y="256619"/>
                    <a:pt x="21280" y="211746"/>
                    <a:pt x="38096" y="182623"/>
                  </a:cubicBezTo>
                  <a:cubicBezTo>
                    <a:pt x="52638" y="157437"/>
                    <a:pt x="87401" y="143699"/>
                    <a:pt x="135135" y="143699"/>
                  </a:cubicBezTo>
                  <a:cubicBezTo>
                    <a:pt x="142580" y="143699"/>
                    <a:pt x="150352" y="144026"/>
                    <a:pt x="158404" y="144709"/>
                  </a:cubicBezTo>
                  <a:cubicBezTo>
                    <a:pt x="160723" y="144905"/>
                    <a:pt x="163061" y="145129"/>
                    <a:pt x="165409" y="145382"/>
                  </a:cubicBezTo>
                  <a:cubicBezTo>
                    <a:pt x="155402" y="175328"/>
                    <a:pt x="147892" y="208342"/>
                    <a:pt x="143113" y="243245"/>
                  </a:cubicBezTo>
                  <a:cubicBezTo>
                    <a:pt x="115271" y="264839"/>
                    <a:pt x="90441" y="287846"/>
                    <a:pt x="69510" y="311489"/>
                  </a:cubicBezTo>
                  <a:cubicBezTo>
                    <a:pt x="68107" y="309581"/>
                    <a:pt x="66742" y="307673"/>
                    <a:pt x="65414" y="305765"/>
                  </a:cubicBezTo>
                  <a:lnTo>
                    <a:pt x="65414" y="305765"/>
                  </a:lnTo>
                  <a:close/>
                  <a:moveTo>
                    <a:pt x="158395" y="525910"/>
                  </a:moveTo>
                  <a:cubicBezTo>
                    <a:pt x="98755" y="530932"/>
                    <a:pt x="54902" y="517118"/>
                    <a:pt x="38096" y="488005"/>
                  </a:cubicBezTo>
                  <a:cubicBezTo>
                    <a:pt x="21289" y="458891"/>
                    <a:pt x="31250" y="414000"/>
                    <a:pt x="65414" y="364862"/>
                  </a:cubicBezTo>
                  <a:cubicBezTo>
                    <a:pt x="66742" y="362955"/>
                    <a:pt x="68107" y="361047"/>
                    <a:pt x="69501" y="359139"/>
                  </a:cubicBezTo>
                  <a:cubicBezTo>
                    <a:pt x="90431" y="382782"/>
                    <a:pt x="115262" y="405788"/>
                    <a:pt x="143104" y="427383"/>
                  </a:cubicBezTo>
                  <a:cubicBezTo>
                    <a:pt x="147892" y="462286"/>
                    <a:pt x="155393" y="495299"/>
                    <a:pt x="165409" y="525246"/>
                  </a:cubicBezTo>
                  <a:cubicBezTo>
                    <a:pt x="163052" y="525489"/>
                    <a:pt x="160714" y="525723"/>
                    <a:pt x="158395" y="525910"/>
                  </a:cubicBezTo>
                  <a:lnTo>
                    <a:pt x="158395" y="525910"/>
                  </a:lnTo>
                  <a:close/>
                  <a:moveTo>
                    <a:pt x="395542" y="555463"/>
                  </a:moveTo>
                  <a:cubicBezTo>
                    <a:pt x="370075" y="609622"/>
                    <a:pt x="336183" y="640691"/>
                    <a:pt x="302561" y="640691"/>
                  </a:cubicBezTo>
                  <a:cubicBezTo>
                    <a:pt x="268939" y="640691"/>
                    <a:pt x="235056" y="609622"/>
                    <a:pt x="209580" y="555463"/>
                  </a:cubicBezTo>
                  <a:cubicBezTo>
                    <a:pt x="208589" y="553359"/>
                    <a:pt x="207616" y="551217"/>
                    <a:pt x="206662" y="549057"/>
                  </a:cubicBezTo>
                  <a:cubicBezTo>
                    <a:pt x="237600" y="542753"/>
                    <a:pt x="269940" y="532746"/>
                    <a:pt x="302561" y="519438"/>
                  </a:cubicBezTo>
                  <a:cubicBezTo>
                    <a:pt x="335182" y="532746"/>
                    <a:pt x="367522" y="542753"/>
                    <a:pt x="398460" y="549057"/>
                  </a:cubicBezTo>
                  <a:cubicBezTo>
                    <a:pt x="397496" y="551217"/>
                    <a:pt x="396524" y="553359"/>
                    <a:pt x="395542" y="555463"/>
                  </a:cubicBezTo>
                  <a:lnTo>
                    <a:pt x="395542" y="555463"/>
                  </a:lnTo>
                  <a:close/>
                  <a:moveTo>
                    <a:pt x="567017" y="488005"/>
                  </a:moveTo>
                  <a:cubicBezTo>
                    <a:pt x="550211" y="517118"/>
                    <a:pt x="506358" y="530941"/>
                    <a:pt x="446718" y="525910"/>
                  </a:cubicBezTo>
                  <a:cubicBezTo>
                    <a:pt x="444398" y="525713"/>
                    <a:pt x="442060" y="525489"/>
                    <a:pt x="439722" y="525236"/>
                  </a:cubicBezTo>
                  <a:cubicBezTo>
                    <a:pt x="449729" y="495290"/>
                    <a:pt x="457239" y="462286"/>
                    <a:pt x="462018" y="427373"/>
                  </a:cubicBezTo>
                  <a:cubicBezTo>
                    <a:pt x="489851" y="405779"/>
                    <a:pt x="514691" y="382772"/>
                    <a:pt x="535612" y="359129"/>
                  </a:cubicBezTo>
                  <a:cubicBezTo>
                    <a:pt x="536996" y="361037"/>
                    <a:pt x="538371" y="362945"/>
                    <a:pt x="539699" y="364853"/>
                  </a:cubicBezTo>
                  <a:cubicBezTo>
                    <a:pt x="573872" y="414009"/>
                    <a:pt x="583832" y="458891"/>
                    <a:pt x="567017" y="488005"/>
                  </a:cubicBezTo>
                  <a:lnTo>
                    <a:pt x="567017" y="488005"/>
                  </a:lnTo>
                  <a:close/>
                </a:path>
              </a:pathLst>
            </a:custGeom>
            <a:solidFill>
              <a:srgbClr val="EBEBEB">
                <a:lumMod val="50000"/>
              </a:srgbClr>
            </a:solidFill>
            <a:ln w="927" cap="flat">
              <a:noFill/>
              <a:prstDash val="solid"/>
              <a:miter/>
            </a:ln>
          </p:spPr>
          <p:txBody>
            <a:bodyPr rot="0" spcFirstLastPara="0" vertOverflow="overflow" horzOverflow="overflow" vert="horz" wrap="square" lIns="91404" tIns="45702" rIns="91404" bIns="45702" numCol="1" spcCol="0" rtlCol="0" fromWordArt="0" anchor="ctr" anchorCtr="0" forceAA="0" compatLnSpc="1">
              <a:noAutofit/>
            </a:bodyPr>
            <a:lstStyle/>
            <a:p>
              <a:pPr defTabSz="914400">
                <a:defRPr/>
              </a:pPr>
              <a:endParaRPr lang="zh-CN" altLang="en-US" sz="1800"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73" name="组合 172"/>
          <p:cNvGrpSpPr/>
          <p:nvPr/>
        </p:nvGrpSpPr>
        <p:grpSpPr>
          <a:xfrm>
            <a:off x="10520776" y="1813468"/>
            <a:ext cx="466111" cy="466107"/>
            <a:chOff x="10520776" y="1739822"/>
            <a:chExt cx="466111" cy="466107"/>
          </a:xfrm>
        </p:grpSpPr>
        <p:sp>
          <p:nvSpPr>
            <p:cNvPr id="174" name="椭圆 173"/>
            <p:cNvSpPr/>
            <p:nvPr/>
          </p:nvSpPr>
          <p:spPr>
            <a:xfrm>
              <a:off x="10520776" y="1739822"/>
              <a:ext cx="466111" cy="466107"/>
            </a:xfrm>
            <a:prstGeom prst="ellipse">
              <a:avLst/>
            </a:prstGeom>
            <a:solidFill>
              <a:srgbClr val="FFFFFF">
                <a:lumMod val="85000"/>
                <a:alpha val="47000"/>
              </a:srgbClr>
            </a:solidFill>
            <a:ln w="6350" cap="flat" cmpd="sng" algn="ctr">
              <a:noFill/>
              <a:prstDash val="solid"/>
              <a:miter lim="800000"/>
              <a:headEnd type="none" w="med" len="med"/>
              <a:tailEnd type="none" w="med" len="med"/>
            </a:ln>
            <a:effectLst/>
          </p:spPr>
          <p:txBody>
            <a:bodyPr wrap="square" lIns="0" tIns="0" rIns="0" bIns="0" anchor="ctr" anchorCtr="1"/>
            <a:lstStyle/>
            <a:p>
              <a:pPr defTabSz="914400">
                <a:defRPr/>
              </a:pPr>
              <a:endParaRPr lang="zh-CN" altLang="en-US" sz="14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5" name="Freeform 5"/>
            <p:cNvSpPr>
              <a:spLocks noChangeAspect="1" noEditPoints="1"/>
            </p:cNvSpPr>
            <p:nvPr/>
          </p:nvSpPr>
          <p:spPr bwMode="auto">
            <a:xfrm>
              <a:off x="10605706" y="1829010"/>
              <a:ext cx="293089" cy="293089"/>
            </a:xfrm>
            <a:custGeom>
              <a:avLst/>
              <a:gdLst>
                <a:gd name="T0" fmla="*/ 203508 w 2878"/>
                <a:gd name="T1" fmla="*/ 191389 h 2878"/>
                <a:gd name="T2" fmla="*/ 178435 w 2878"/>
                <a:gd name="T3" fmla="*/ 225238 h 2878"/>
                <a:gd name="T4" fmla="*/ 223566 w 2878"/>
                <a:gd name="T5" fmla="*/ 389465 h 2878"/>
                <a:gd name="T6" fmla="*/ 287920 w 2878"/>
                <a:gd name="T7" fmla="*/ 440028 h 2878"/>
                <a:gd name="T8" fmla="*/ 338901 w 2878"/>
                <a:gd name="T9" fmla="*/ 456326 h 2878"/>
                <a:gd name="T10" fmla="*/ 441282 w 2878"/>
                <a:gd name="T11" fmla="*/ 374421 h 2878"/>
                <a:gd name="T12" fmla="*/ 426656 w 2878"/>
                <a:gd name="T13" fmla="*/ 329290 h 2878"/>
                <a:gd name="T14" fmla="*/ 394061 w 2878"/>
                <a:gd name="T15" fmla="*/ 258250 h 2878"/>
                <a:gd name="T16" fmla="*/ 238610 w 2878"/>
                <a:gd name="T17" fmla="*/ 170077 h 2878"/>
                <a:gd name="T18" fmla="*/ 310903 w 2878"/>
                <a:gd name="T19" fmla="*/ 100291 h 2878"/>
                <a:gd name="T20" fmla="*/ 423313 w 2878"/>
                <a:gd name="T21" fmla="*/ 114081 h 2878"/>
                <a:gd name="T22" fmla="*/ 480980 w 2878"/>
                <a:gd name="T23" fmla="*/ 101545 h 2878"/>
                <a:gd name="T24" fmla="*/ 407433 w 2878"/>
                <a:gd name="T25" fmla="*/ 19223 h 2878"/>
                <a:gd name="T26" fmla="*/ 300456 w 2878"/>
                <a:gd name="T27" fmla="*/ 0 h 2878"/>
                <a:gd name="T28" fmla="*/ 207269 w 2878"/>
                <a:gd name="T29" fmla="*/ 92769 h 2878"/>
                <a:gd name="T30" fmla="*/ 271204 w 2878"/>
                <a:gd name="T31" fmla="*/ 150855 h 2878"/>
                <a:gd name="T32" fmla="*/ 428328 w 2878"/>
                <a:gd name="T33" fmla="*/ 251982 h 2878"/>
                <a:gd name="T34" fmla="*/ 484324 w 2878"/>
                <a:gd name="T35" fmla="*/ 288755 h 2878"/>
                <a:gd name="T36" fmla="*/ 496860 w 2878"/>
                <a:gd name="T37" fmla="*/ 177599 h 2878"/>
                <a:gd name="T38" fmla="*/ 394479 w 2878"/>
                <a:gd name="T39" fmla="*/ 135811 h 2878"/>
                <a:gd name="T40" fmla="*/ 280816 w 2878"/>
                <a:gd name="T41" fmla="*/ 131632 h 2878"/>
                <a:gd name="T42" fmla="*/ 149183 w 2878"/>
                <a:gd name="T43" fmla="*/ 107813 h 2878"/>
                <a:gd name="T44" fmla="*/ 209358 w 2878"/>
                <a:gd name="T45" fmla="*/ 30505 h 2878"/>
                <a:gd name="T46" fmla="*/ 126618 w 2878"/>
                <a:gd name="T47" fmla="*/ 55160 h 2878"/>
                <a:gd name="T48" fmla="*/ 88173 w 2878"/>
                <a:gd name="T49" fmla="*/ 126618 h 2878"/>
                <a:gd name="T50" fmla="*/ 567064 w 2878"/>
                <a:gd name="T51" fmla="*/ 237356 h 2878"/>
                <a:gd name="T52" fmla="*/ 521933 w 2878"/>
                <a:gd name="T53" fmla="*/ 252400 h 2878"/>
                <a:gd name="T54" fmla="*/ 524858 w 2878"/>
                <a:gd name="T55" fmla="*/ 327618 h 2878"/>
                <a:gd name="T56" fmla="*/ 511904 w 2878"/>
                <a:gd name="T57" fmla="*/ 372749 h 2878"/>
                <a:gd name="T58" fmla="*/ 550766 w 2878"/>
                <a:gd name="T59" fmla="*/ 467190 h 2878"/>
                <a:gd name="T60" fmla="*/ 597569 w 2878"/>
                <a:gd name="T61" fmla="*/ 348930 h 2878"/>
                <a:gd name="T62" fmla="*/ 587540 w 2878"/>
                <a:gd name="T63" fmla="*/ 211030 h 2878"/>
                <a:gd name="T64" fmla="*/ 531544 w 2878"/>
                <a:gd name="T65" fmla="*/ 107813 h 2878"/>
                <a:gd name="T66" fmla="*/ 520261 w 2878"/>
                <a:gd name="T67" fmla="*/ 139572 h 2878"/>
                <a:gd name="T68" fmla="*/ 590883 w 2878"/>
                <a:gd name="T69" fmla="*/ 221477 h 2878"/>
                <a:gd name="T70" fmla="*/ 262011 w 2878"/>
                <a:gd name="T71" fmla="*/ 520261 h 2878"/>
                <a:gd name="T72" fmla="*/ 121185 w 2878"/>
                <a:gd name="T73" fmla="*/ 516082 h 2878"/>
                <a:gd name="T74" fmla="*/ 162138 w 2878"/>
                <a:gd name="T75" fmla="*/ 567482 h 2878"/>
                <a:gd name="T76" fmla="*/ 309649 w 2878"/>
                <a:gd name="T77" fmla="*/ 601330 h 2878"/>
                <a:gd name="T78" fmla="*/ 435014 w 2878"/>
                <a:gd name="T79" fmla="*/ 569571 h 2878"/>
                <a:gd name="T80" fmla="*/ 321768 w 2878"/>
                <a:gd name="T81" fmla="*/ 534051 h 2878"/>
                <a:gd name="T82" fmla="*/ 467190 w 2878"/>
                <a:gd name="T83" fmla="*/ 387375 h 2878"/>
                <a:gd name="T84" fmla="*/ 399912 w 2878"/>
                <a:gd name="T85" fmla="*/ 457579 h 2878"/>
                <a:gd name="T86" fmla="*/ 346423 w 2878"/>
                <a:gd name="T87" fmla="*/ 508561 h 2878"/>
                <a:gd name="T88" fmla="*/ 485995 w 2878"/>
                <a:gd name="T89" fmla="*/ 537394 h 2878"/>
                <a:gd name="T90" fmla="*/ 493517 w 2878"/>
                <a:gd name="T91" fmla="*/ 400747 h 2878"/>
                <a:gd name="T92" fmla="*/ 250728 w 2878"/>
                <a:gd name="T93" fmla="*/ 484741 h 2878"/>
                <a:gd name="T94" fmla="*/ 184703 w 2878"/>
                <a:gd name="T95" fmla="*/ 377346 h 2878"/>
                <a:gd name="T96" fmla="*/ 150855 w 2878"/>
                <a:gd name="T97" fmla="*/ 209776 h 2878"/>
                <a:gd name="T98" fmla="*/ 76054 w 2878"/>
                <a:gd name="T99" fmla="*/ 246967 h 2878"/>
                <a:gd name="T100" fmla="*/ 10865 w 2878"/>
                <a:gd name="T101" fmla="*/ 381107 h 2878"/>
                <a:gd name="T102" fmla="*/ 57668 w 2878"/>
                <a:gd name="T103" fmla="*/ 460922 h 2878"/>
                <a:gd name="T104" fmla="*/ 167570 w 2878"/>
                <a:gd name="T105" fmla="*/ 496024 h 2878"/>
                <a:gd name="T106" fmla="*/ 126618 w 2878"/>
                <a:gd name="T107" fmla="*/ 162138 h 2878"/>
                <a:gd name="T108" fmla="*/ 54742 w 2878"/>
                <a:gd name="T109" fmla="*/ 160048 h 2878"/>
                <a:gd name="T110" fmla="*/ 4597 w 2878"/>
                <a:gd name="T111" fmla="*/ 246967 h 2878"/>
                <a:gd name="T112" fmla="*/ 5432 w 2878"/>
                <a:gd name="T113" fmla="*/ 307560 h 2878"/>
                <a:gd name="T114" fmla="*/ 86919 w 2878"/>
                <a:gd name="T115" fmla="*/ 194314 h 287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78"/>
                <a:gd name="T175" fmla="*/ 0 h 2878"/>
                <a:gd name="T176" fmla="*/ 2878 w 2878"/>
                <a:gd name="T177" fmla="*/ 2878 h 287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78" h="2878">
                  <a:moveTo>
                    <a:pt x="1066" y="792"/>
                  </a:moveTo>
                  <a:lnTo>
                    <a:pt x="1066" y="792"/>
                  </a:lnTo>
                  <a:lnTo>
                    <a:pt x="1060" y="810"/>
                  </a:lnTo>
                  <a:lnTo>
                    <a:pt x="1052" y="826"/>
                  </a:lnTo>
                  <a:lnTo>
                    <a:pt x="1044" y="840"/>
                  </a:lnTo>
                  <a:lnTo>
                    <a:pt x="1036" y="856"/>
                  </a:lnTo>
                  <a:lnTo>
                    <a:pt x="1024" y="870"/>
                  </a:lnTo>
                  <a:lnTo>
                    <a:pt x="1014" y="882"/>
                  </a:lnTo>
                  <a:lnTo>
                    <a:pt x="1002" y="894"/>
                  </a:lnTo>
                  <a:lnTo>
                    <a:pt x="988" y="906"/>
                  </a:lnTo>
                  <a:lnTo>
                    <a:pt x="974" y="916"/>
                  </a:lnTo>
                  <a:lnTo>
                    <a:pt x="960" y="924"/>
                  </a:lnTo>
                  <a:lnTo>
                    <a:pt x="944" y="934"/>
                  </a:lnTo>
                  <a:lnTo>
                    <a:pt x="928" y="940"/>
                  </a:lnTo>
                  <a:lnTo>
                    <a:pt x="912" y="946"/>
                  </a:lnTo>
                  <a:lnTo>
                    <a:pt x="894" y="952"/>
                  </a:lnTo>
                  <a:lnTo>
                    <a:pt x="878" y="954"/>
                  </a:lnTo>
                  <a:lnTo>
                    <a:pt x="860" y="956"/>
                  </a:lnTo>
                  <a:lnTo>
                    <a:pt x="856" y="1018"/>
                  </a:lnTo>
                  <a:lnTo>
                    <a:pt x="854" y="1078"/>
                  </a:lnTo>
                  <a:lnTo>
                    <a:pt x="856" y="1156"/>
                  </a:lnTo>
                  <a:lnTo>
                    <a:pt x="862" y="1234"/>
                  </a:lnTo>
                  <a:lnTo>
                    <a:pt x="872" y="1308"/>
                  </a:lnTo>
                  <a:lnTo>
                    <a:pt x="884" y="1384"/>
                  </a:lnTo>
                  <a:lnTo>
                    <a:pt x="900" y="1456"/>
                  </a:lnTo>
                  <a:lnTo>
                    <a:pt x="920" y="1528"/>
                  </a:lnTo>
                  <a:lnTo>
                    <a:pt x="944" y="1598"/>
                  </a:lnTo>
                  <a:lnTo>
                    <a:pt x="970" y="1668"/>
                  </a:lnTo>
                  <a:lnTo>
                    <a:pt x="1000" y="1734"/>
                  </a:lnTo>
                  <a:lnTo>
                    <a:pt x="1034" y="1800"/>
                  </a:lnTo>
                  <a:lnTo>
                    <a:pt x="1070" y="1864"/>
                  </a:lnTo>
                  <a:lnTo>
                    <a:pt x="1108" y="1926"/>
                  </a:lnTo>
                  <a:lnTo>
                    <a:pt x="1150" y="1984"/>
                  </a:lnTo>
                  <a:lnTo>
                    <a:pt x="1194" y="2042"/>
                  </a:lnTo>
                  <a:lnTo>
                    <a:pt x="1240" y="2098"/>
                  </a:lnTo>
                  <a:lnTo>
                    <a:pt x="1290" y="2152"/>
                  </a:lnTo>
                  <a:lnTo>
                    <a:pt x="1306" y="2140"/>
                  </a:lnTo>
                  <a:lnTo>
                    <a:pt x="1322" y="2130"/>
                  </a:lnTo>
                  <a:lnTo>
                    <a:pt x="1340" y="2120"/>
                  </a:lnTo>
                  <a:lnTo>
                    <a:pt x="1358" y="2112"/>
                  </a:lnTo>
                  <a:lnTo>
                    <a:pt x="1378" y="2106"/>
                  </a:lnTo>
                  <a:lnTo>
                    <a:pt x="1398" y="2102"/>
                  </a:lnTo>
                  <a:lnTo>
                    <a:pt x="1418" y="2100"/>
                  </a:lnTo>
                  <a:lnTo>
                    <a:pt x="1438" y="2098"/>
                  </a:lnTo>
                  <a:lnTo>
                    <a:pt x="1470" y="2100"/>
                  </a:lnTo>
                  <a:lnTo>
                    <a:pt x="1500" y="2106"/>
                  </a:lnTo>
                  <a:lnTo>
                    <a:pt x="1528" y="2116"/>
                  </a:lnTo>
                  <a:lnTo>
                    <a:pt x="1554" y="2128"/>
                  </a:lnTo>
                  <a:lnTo>
                    <a:pt x="1580" y="2144"/>
                  </a:lnTo>
                  <a:lnTo>
                    <a:pt x="1602" y="2164"/>
                  </a:lnTo>
                  <a:lnTo>
                    <a:pt x="1622" y="2184"/>
                  </a:lnTo>
                  <a:lnTo>
                    <a:pt x="1640" y="2208"/>
                  </a:lnTo>
                  <a:lnTo>
                    <a:pt x="1708" y="2168"/>
                  </a:lnTo>
                  <a:lnTo>
                    <a:pt x="1774" y="2124"/>
                  </a:lnTo>
                  <a:lnTo>
                    <a:pt x="1838" y="2076"/>
                  </a:lnTo>
                  <a:lnTo>
                    <a:pt x="1900" y="2026"/>
                  </a:lnTo>
                  <a:lnTo>
                    <a:pt x="1958" y="1972"/>
                  </a:lnTo>
                  <a:lnTo>
                    <a:pt x="2012" y="1914"/>
                  </a:lnTo>
                  <a:lnTo>
                    <a:pt x="2064" y="1854"/>
                  </a:lnTo>
                  <a:lnTo>
                    <a:pt x="2112" y="1792"/>
                  </a:lnTo>
                  <a:lnTo>
                    <a:pt x="2096" y="1774"/>
                  </a:lnTo>
                  <a:lnTo>
                    <a:pt x="2082" y="1756"/>
                  </a:lnTo>
                  <a:lnTo>
                    <a:pt x="2068" y="1736"/>
                  </a:lnTo>
                  <a:lnTo>
                    <a:pt x="2058" y="1714"/>
                  </a:lnTo>
                  <a:lnTo>
                    <a:pt x="2050" y="1692"/>
                  </a:lnTo>
                  <a:lnTo>
                    <a:pt x="2044" y="1668"/>
                  </a:lnTo>
                  <a:lnTo>
                    <a:pt x="2040" y="1644"/>
                  </a:lnTo>
                  <a:lnTo>
                    <a:pt x="2038" y="1618"/>
                  </a:lnTo>
                  <a:lnTo>
                    <a:pt x="2040" y="1596"/>
                  </a:lnTo>
                  <a:lnTo>
                    <a:pt x="2042" y="1576"/>
                  </a:lnTo>
                  <a:lnTo>
                    <a:pt x="2048" y="1554"/>
                  </a:lnTo>
                  <a:lnTo>
                    <a:pt x="2054" y="1534"/>
                  </a:lnTo>
                  <a:lnTo>
                    <a:pt x="2062" y="1516"/>
                  </a:lnTo>
                  <a:lnTo>
                    <a:pt x="2072" y="1498"/>
                  </a:lnTo>
                  <a:lnTo>
                    <a:pt x="2084" y="1480"/>
                  </a:lnTo>
                  <a:lnTo>
                    <a:pt x="2096" y="1464"/>
                  </a:lnTo>
                  <a:lnTo>
                    <a:pt x="2048" y="1404"/>
                  </a:lnTo>
                  <a:lnTo>
                    <a:pt x="1996" y="1346"/>
                  </a:lnTo>
                  <a:lnTo>
                    <a:pt x="1942" y="1290"/>
                  </a:lnTo>
                  <a:lnTo>
                    <a:pt x="1886" y="1236"/>
                  </a:lnTo>
                  <a:lnTo>
                    <a:pt x="1828" y="1184"/>
                  </a:lnTo>
                  <a:lnTo>
                    <a:pt x="1766" y="1136"/>
                  </a:lnTo>
                  <a:lnTo>
                    <a:pt x="1704" y="1090"/>
                  </a:lnTo>
                  <a:lnTo>
                    <a:pt x="1640" y="1046"/>
                  </a:lnTo>
                  <a:lnTo>
                    <a:pt x="1574" y="1004"/>
                  </a:lnTo>
                  <a:lnTo>
                    <a:pt x="1506" y="966"/>
                  </a:lnTo>
                  <a:lnTo>
                    <a:pt x="1436" y="930"/>
                  </a:lnTo>
                  <a:lnTo>
                    <a:pt x="1366" y="896"/>
                  </a:lnTo>
                  <a:lnTo>
                    <a:pt x="1292" y="866"/>
                  </a:lnTo>
                  <a:lnTo>
                    <a:pt x="1218" y="838"/>
                  </a:lnTo>
                  <a:lnTo>
                    <a:pt x="1142" y="814"/>
                  </a:lnTo>
                  <a:lnTo>
                    <a:pt x="1066" y="792"/>
                  </a:lnTo>
                  <a:close/>
                  <a:moveTo>
                    <a:pt x="1024" y="568"/>
                  </a:moveTo>
                  <a:lnTo>
                    <a:pt x="1024" y="568"/>
                  </a:lnTo>
                  <a:lnTo>
                    <a:pt x="1086" y="548"/>
                  </a:lnTo>
                  <a:lnTo>
                    <a:pt x="1152" y="530"/>
                  </a:lnTo>
                  <a:lnTo>
                    <a:pt x="1218" y="514"/>
                  </a:lnTo>
                  <a:lnTo>
                    <a:pt x="1284" y="502"/>
                  </a:lnTo>
                  <a:lnTo>
                    <a:pt x="1352" y="492"/>
                  </a:lnTo>
                  <a:lnTo>
                    <a:pt x="1420" y="484"/>
                  </a:lnTo>
                  <a:lnTo>
                    <a:pt x="1488" y="480"/>
                  </a:lnTo>
                  <a:lnTo>
                    <a:pt x="1558" y="480"/>
                  </a:lnTo>
                  <a:lnTo>
                    <a:pt x="1612" y="480"/>
                  </a:lnTo>
                  <a:lnTo>
                    <a:pt x="1666" y="482"/>
                  </a:lnTo>
                  <a:lnTo>
                    <a:pt x="1720" y="486"/>
                  </a:lnTo>
                  <a:lnTo>
                    <a:pt x="1772" y="492"/>
                  </a:lnTo>
                  <a:lnTo>
                    <a:pt x="1824" y="500"/>
                  </a:lnTo>
                  <a:lnTo>
                    <a:pt x="1876" y="508"/>
                  </a:lnTo>
                  <a:lnTo>
                    <a:pt x="1926" y="520"/>
                  </a:lnTo>
                  <a:lnTo>
                    <a:pt x="1976" y="532"/>
                  </a:lnTo>
                  <a:lnTo>
                    <a:pt x="2026" y="546"/>
                  </a:lnTo>
                  <a:lnTo>
                    <a:pt x="2076" y="560"/>
                  </a:lnTo>
                  <a:lnTo>
                    <a:pt x="2124" y="576"/>
                  </a:lnTo>
                  <a:lnTo>
                    <a:pt x="2172" y="594"/>
                  </a:lnTo>
                  <a:lnTo>
                    <a:pt x="2218" y="614"/>
                  </a:lnTo>
                  <a:lnTo>
                    <a:pt x="2266" y="634"/>
                  </a:lnTo>
                  <a:lnTo>
                    <a:pt x="2310" y="656"/>
                  </a:lnTo>
                  <a:lnTo>
                    <a:pt x="2356" y="680"/>
                  </a:lnTo>
                  <a:lnTo>
                    <a:pt x="2342" y="614"/>
                  </a:lnTo>
                  <a:lnTo>
                    <a:pt x="2324" y="550"/>
                  </a:lnTo>
                  <a:lnTo>
                    <a:pt x="2302" y="486"/>
                  </a:lnTo>
                  <a:lnTo>
                    <a:pt x="2278" y="424"/>
                  </a:lnTo>
                  <a:lnTo>
                    <a:pt x="2252" y="364"/>
                  </a:lnTo>
                  <a:lnTo>
                    <a:pt x="2224" y="306"/>
                  </a:lnTo>
                  <a:lnTo>
                    <a:pt x="2192" y="248"/>
                  </a:lnTo>
                  <a:lnTo>
                    <a:pt x="2158" y="192"/>
                  </a:lnTo>
                  <a:lnTo>
                    <a:pt x="2118" y="170"/>
                  </a:lnTo>
                  <a:lnTo>
                    <a:pt x="2076" y="148"/>
                  </a:lnTo>
                  <a:lnTo>
                    <a:pt x="2034" y="128"/>
                  </a:lnTo>
                  <a:lnTo>
                    <a:pt x="1992" y="110"/>
                  </a:lnTo>
                  <a:lnTo>
                    <a:pt x="1950" y="92"/>
                  </a:lnTo>
                  <a:lnTo>
                    <a:pt x="1906" y="78"/>
                  </a:lnTo>
                  <a:lnTo>
                    <a:pt x="1862" y="62"/>
                  </a:lnTo>
                  <a:lnTo>
                    <a:pt x="1816" y="50"/>
                  </a:lnTo>
                  <a:lnTo>
                    <a:pt x="1772" y="38"/>
                  </a:lnTo>
                  <a:lnTo>
                    <a:pt x="1726" y="28"/>
                  </a:lnTo>
                  <a:lnTo>
                    <a:pt x="1678" y="20"/>
                  </a:lnTo>
                  <a:lnTo>
                    <a:pt x="1632" y="12"/>
                  </a:lnTo>
                  <a:lnTo>
                    <a:pt x="1584" y="6"/>
                  </a:lnTo>
                  <a:lnTo>
                    <a:pt x="1536" y="2"/>
                  </a:lnTo>
                  <a:lnTo>
                    <a:pt x="1488" y="0"/>
                  </a:lnTo>
                  <a:lnTo>
                    <a:pt x="1438" y="0"/>
                  </a:lnTo>
                  <a:lnTo>
                    <a:pt x="1364" y="2"/>
                  </a:lnTo>
                  <a:lnTo>
                    <a:pt x="1290" y="6"/>
                  </a:lnTo>
                  <a:lnTo>
                    <a:pt x="1238" y="62"/>
                  </a:lnTo>
                  <a:lnTo>
                    <a:pt x="1190" y="120"/>
                  </a:lnTo>
                  <a:lnTo>
                    <a:pt x="1144" y="180"/>
                  </a:lnTo>
                  <a:lnTo>
                    <a:pt x="1102" y="244"/>
                  </a:lnTo>
                  <a:lnTo>
                    <a:pt x="1062" y="308"/>
                  </a:lnTo>
                  <a:lnTo>
                    <a:pt x="1026" y="374"/>
                  </a:lnTo>
                  <a:lnTo>
                    <a:pt x="992" y="444"/>
                  </a:lnTo>
                  <a:lnTo>
                    <a:pt x="962" y="514"/>
                  </a:lnTo>
                  <a:lnTo>
                    <a:pt x="978" y="526"/>
                  </a:lnTo>
                  <a:lnTo>
                    <a:pt x="994" y="538"/>
                  </a:lnTo>
                  <a:lnTo>
                    <a:pt x="1010" y="552"/>
                  </a:lnTo>
                  <a:lnTo>
                    <a:pt x="1024" y="568"/>
                  </a:lnTo>
                  <a:close/>
                  <a:moveTo>
                    <a:pt x="1140" y="672"/>
                  </a:moveTo>
                  <a:lnTo>
                    <a:pt x="1140" y="672"/>
                  </a:lnTo>
                  <a:lnTo>
                    <a:pt x="1220" y="696"/>
                  </a:lnTo>
                  <a:lnTo>
                    <a:pt x="1298" y="722"/>
                  </a:lnTo>
                  <a:lnTo>
                    <a:pt x="1376" y="752"/>
                  </a:lnTo>
                  <a:lnTo>
                    <a:pt x="1452" y="786"/>
                  </a:lnTo>
                  <a:lnTo>
                    <a:pt x="1526" y="822"/>
                  </a:lnTo>
                  <a:lnTo>
                    <a:pt x="1598" y="860"/>
                  </a:lnTo>
                  <a:lnTo>
                    <a:pt x="1668" y="902"/>
                  </a:lnTo>
                  <a:lnTo>
                    <a:pt x="1736" y="946"/>
                  </a:lnTo>
                  <a:lnTo>
                    <a:pt x="1804" y="994"/>
                  </a:lnTo>
                  <a:lnTo>
                    <a:pt x="1868" y="1042"/>
                  </a:lnTo>
                  <a:lnTo>
                    <a:pt x="1930" y="1094"/>
                  </a:lnTo>
                  <a:lnTo>
                    <a:pt x="1992" y="1150"/>
                  </a:lnTo>
                  <a:lnTo>
                    <a:pt x="2050" y="1206"/>
                  </a:lnTo>
                  <a:lnTo>
                    <a:pt x="2106" y="1266"/>
                  </a:lnTo>
                  <a:lnTo>
                    <a:pt x="2160" y="1326"/>
                  </a:lnTo>
                  <a:lnTo>
                    <a:pt x="2210" y="1390"/>
                  </a:lnTo>
                  <a:lnTo>
                    <a:pt x="2244" y="1382"/>
                  </a:lnTo>
                  <a:lnTo>
                    <a:pt x="2260" y="1380"/>
                  </a:lnTo>
                  <a:lnTo>
                    <a:pt x="2278" y="1378"/>
                  </a:lnTo>
                  <a:lnTo>
                    <a:pt x="2298" y="1380"/>
                  </a:lnTo>
                  <a:lnTo>
                    <a:pt x="2318" y="1382"/>
                  </a:lnTo>
                  <a:lnTo>
                    <a:pt x="2334" y="1332"/>
                  </a:lnTo>
                  <a:lnTo>
                    <a:pt x="2346" y="1280"/>
                  </a:lnTo>
                  <a:lnTo>
                    <a:pt x="2358" y="1228"/>
                  </a:lnTo>
                  <a:lnTo>
                    <a:pt x="2366" y="1176"/>
                  </a:lnTo>
                  <a:lnTo>
                    <a:pt x="2374" y="1122"/>
                  </a:lnTo>
                  <a:lnTo>
                    <a:pt x="2380" y="1068"/>
                  </a:lnTo>
                  <a:lnTo>
                    <a:pt x="2382" y="1014"/>
                  </a:lnTo>
                  <a:lnTo>
                    <a:pt x="2384" y="958"/>
                  </a:lnTo>
                  <a:lnTo>
                    <a:pt x="2382" y="904"/>
                  </a:lnTo>
                  <a:lnTo>
                    <a:pt x="2378" y="850"/>
                  </a:lnTo>
                  <a:lnTo>
                    <a:pt x="2334" y="824"/>
                  </a:lnTo>
                  <a:lnTo>
                    <a:pt x="2288" y="798"/>
                  </a:lnTo>
                  <a:lnTo>
                    <a:pt x="2240" y="774"/>
                  </a:lnTo>
                  <a:lnTo>
                    <a:pt x="2192" y="750"/>
                  </a:lnTo>
                  <a:lnTo>
                    <a:pt x="2144" y="730"/>
                  </a:lnTo>
                  <a:lnTo>
                    <a:pt x="2094" y="710"/>
                  </a:lnTo>
                  <a:lnTo>
                    <a:pt x="2044" y="692"/>
                  </a:lnTo>
                  <a:lnTo>
                    <a:pt x="1992" y="676"/>
                  </a:lnTo>
                  <a:lnTo>
                    <a:pt x="1940" y="662"/>
                  </a:lnTo>
                  <a:lnTo>
                    <a:pt x="1888" y="650"/>
                  </a:lnTo>
                  <a:lnTo>
                    <a:pt x="1834" y="638"/>
                  </a:lnTo>
                  <a:lnTo>
                    <a:pt x="1780" y="630"/>
                  </a:lnTo>
                  <a:lnTo>
                    <a:pt x="1726" y="624"/>
                  </a:lnTo>
                  <a:lnTo>
                    <a:pt x="1670" y="618"/>
                  </a:lnTo>
                  <a:lnTo>
                    <a:pt x="1614" y="616"/>
                  </a:lnTo>
                  <a:lnTo>
                    <a:pt x="1558" y="614"/>
                  </a:lnTo>
                  <a:lnTo>
                    <a:pt x="1504" y="614"/>
                  </a:lnTo>
                  <a:lnTo>
                    <a:pt x="1450" y="618"/>
                  </a:lnTo>
                  <a:lnTo>
                    <a:pt x="1398" y="622"/>
                  </a:lnTo>
                  <a:lnTo>
                    <a:pt x="1344" y="630"/>
                  </a:lnTo>
                  <a:lnTo>
                    <a:pt x="1292" y="638"/>
                  </a:lnTo>
                  <a:lnTo>
                    <a:pt x="1242" y="648"/>
                  </a:lnTo>
                  <a:lnTo>
                    <a:pt x="1190" y="658"/>
                  </a:lnTo>
                  <a:lnTo>
                    <a:pt x="1140" y="672"/>
                  </a:lnTo>
                  <a:close/>
                  <a:moveTo>
                    <a:pt x="632" y="600"/>
                  </a:moveTo>
                  <a:lnTo>
                    <a:pt x="632" y="600"/>
                  </a:lnTo>
                  <a:lnTo>
                    <a:pt x="648" y="574"/>
                  </a:lnTo>
                  <a:lnTo>
                    <a:pt x="668" y="552"/>
                  </a:lnTo>
                  <a:lnTo>
                    <a:pt x="690" y="532"/>
                  </a:lnTo>
                  <a:lnTo>
                    <a:pt x="714" y="516"/>
                  </a:lnTo>
                  <a:lnTo>
                    <a:pt x="740" y="500"/>
                  </a:lnTo>
                  <a:lnTo>
                    <a:pt x="768" y="490"/>
                  </a:lnTo>
                  <a:lnTo>
                    <a:pt x="798" y="484"/>
                  </a:lnTo>
                  <a:lnTo>
                    <a:pt x="830" y="480"/>
                  </a:lnTo>
                  <a:lnTo>
                    <a:pt x="854" y="422"/>
                  </a:lnTo>
                  <a:lnTo>
                    <a:pt x="880" y="364"/>
                  </a:lnTo>
                  <a:lnTo>
                    <a:pt x="908" y="308"/>
                  </a:lnTo>
                  <a:lnTo>
                    <a:pt x="938" y="252"/>
                  </a:lnTo>
                  <a:lnTo>
                    <a:pt x="970" y="198"/>
                  </a:lnTo>
                  <a:lnTo>
                    <a:pt x="1002" y="146"/>
                  </a:lnTo>
                  <a:lnTo>
                    <a:pt x="1038" y="96"/>
                  </a:lnTo>
                  <a:lnTo>
                    <a:pt x="1076" y="46"/>
                  </a:lnTo>
                  <a:lnTo>
                    <a:pt x="1012" y="64"/>
                  </a:lnTo>
                  <a:lnTo>
                    <a:pt x="950" y="84"/>
                  </a:lnTo>
                  <a:lnTo>
                    <a:pt x="890" y="108"/>
                  </a:lnTo>
                  <a:lnTo>
                    <a:pt x="830" y="134"/>
                  </a:lnTo>
                  <a:lnTo>
                    <a:pt x="772" y="164"/>
                  </a:lnTo>
                  <a:lnTo>
                    <a:pt x="714" y="194"/>
                  </a:lnTo>
                  <a:lnTo>
                    <a:pt x="660" y="228"/>
                  </a:lnTo>
                  <a:lnTo>
                    <a:pt x="606" y="264"/>
                  </a:lnTo>
                  <a:lnTo>
                    <a:pt x="554" y="302"/>
                  </a:lnTo>
                  <a:lnTo>
                    <a:pt x="504" y="344"/>
                  </a:lnTo>
                  <a:lnTo>
                    <a:pt x="456" y="386"/>
                  </a:lnTo>
                  <a:lnTo>
                    <a:pt x="410" y="432"/>
                  </a:lnTo>
                  <a:lnTo>
                    <a:pt x="366" y="478"/>
                  </a:lnTo>
                  <a:lnTo>
                    <a:pt x="326" y="526"/>
                  </a:lnTo>
                  <a:lnTo>
                    <a:pt x="286" y="578"/>
                  </a:lnTo>
                  <a:lnTo>
                    <a:pt x="248" y="630"/>
                  </a:lnTo>
                  <a:lnTo>
                    <a:pt x="334" y="616"/>
                  </a:lnTo>
                  <a:lnTo>
                    <a:pt x="422" y="606"/>
                  </a:lnTo>
                  <a:lnTo>
                    <a:pt x="510" y="602"/>
                  </a:lnTo>
                  <a:lnTo>
                    <a:pt x="600" y="600"/>
                  </a:lnTo>
                  <a:lnTo>
                    <a:pt x="632" y="600"/>
                  </a:lnTo>
                  <a:close/>
                  <a:moveTo>
                    <a:pt x="2876" y="1354"/>
                  </a:moveTo>
                  <a:lnTo>
                    <a:pt x="2876" y="1354"/>
                  </a:lnTo>
                  <a:lnTo>
                    <a:pt x="2838" y="1296"/>
                  </a:lnTo>
                  <a:lnTo>
                    <a:pt x="2800" y="1242"/>
                  </a:lnTo>
                  <a:lnTo>
                    <a:pt x="2758" y="1188"/>
                  </a:lnTo>
                  <a:lnTo>
                    <a:pt x="2714" y="1136"/>
                  </a:lnTo>
                  <a:lnTo>
                    <a:pt x="2668" y="1086"/>
                  </a:lnTo>
                  <a:lnTo>
                    <a:pt x="2620" y="1038"/>
                  </a:lnTo>
                  <a:lnTo>
                    <a:pt x="2570" y="992"/>
                  </a:lnTo>
                  <a:lnTo>
                    <a:pt x="2518" y="950"/>
                  </a:lnTo>
                  <a:lnTo>
                    <a:pt x="2518" y="958"/>
                  </a:lnTo>
                  <a:lnTo>
                    <a:pt x="2518" y="1022"/>
                  </a:lnTo>
                  <a:lnTo>
                    <a:pt x="2514" y="1084"/>
                  </a:lnTo>
                  <a:lnTo>
                    <a:pt x="2506" y="1146"/>
                  </a:lnTo>
                  <a:lnTo>
                    <a:pt x="2498" y="1208"/>
                  </a:lnTo>
                  <a:lnTo>
                    <a:pt x="2488" y="1268"/>
                  </a:lnTo>
                  <a:lnTo>
                    <a:pt x="2474" y="1326"/>
                  </a:lnTo>
                  <a:lnTo>
                    <a:pt x="2458" y="1386"/>
                  </a:lnTo>
                  <a:lnTo>
                    <a:pt x="2440" y="1444"/>
                  </a:lnTo>
                  <a:lnTo>
                    <a:pt x="2458" y="1460"/>
                  </a:lnTo>
                  <a:lnTo>
                    <a:pt x="2472" y="1480"/>
                  </a:lnTo>
                  <a:lnTo>
                    <a:pt x="2486" y="1500"/>
                  </a:lnTo>
                  <a:lnTo>
                    <a:pt x="2498" y="1522"/>
                  </a:lnTo>
                  <a:lnTo>
                    <a:pt x="2506" y="1544"/>
                  </a:lnTo>
                  <a:lnTo>
                    <a:pt x="2512" y="1568"/>
                  </a:lnTo>
                  <a:lnTo>
                    <a:pt x="2516" y="1592"/>
                  </a:lnTo>
                  <a:lnTo>
                    <a:pt x="2518" y="1618"/>
                  </a:lnTo>
                  <a:lnTo>
                    <a:pt x="2516" y="1642"/>
                  </a:lnTo>
                  <a:lnTo>
                    <a:pt x="2514" y="1666"/>
                  </a:lnTo>
                  <a:lnTo>
                    <a:pt x="2508" y="1688"/>
                  </a:lnTo>
                  <a:lnTo>
                    <a:pt x="2500" y="1710"/>
                  </a:lnTo>
                  <a:lnTo>
                    <a:pt x="2490" y="1730"/>
                  </a:lnTo>
                  <a:lnTo>
                    <a:pt x="2478" y="1750"/>
                  </a:lnTo>
                  <a:lnTo>
                    <a:pt x="2466" y="1768"/>
                  </a:lnTo>
                  <a:lnTo>
                    <a:pt x="2450" y="1784"/>
                  </a:lnTo>
                  <a:lnTo>
                    <a:pt x="2476" y="1844"/>
                  </a:lnTo>
                  <a:lnTo>
                    <a:pt x="2500" y="1904"/>
                  </a:lnTo>
                  <a:lnTo>
                    <a:pt x="2524" y="1964"/>
                  </a:lnTo>
                  <a:lnTo>
                    <a:pt x="2544" y="2026"/>
                  </a:lnTo>
                  <a:lnTo>
                    <a:pt x="2562" y="2088"/>
                  </a:lnTo>
                  <a:lnTo>
                    <a:pt x="2578" y="2152"/>
                  </a:lnTo>
                  <a:lnTo>
                    <a:pt x="2594" y="2216"/>
                  </a:lnTo>
                  <a:lnTo>
                    <a:pt x="2606" y="2280"/>
                  </a:lnTo>
                  <a:lnTo>
                    <a:pt x="2636" y="2236"/>
                  </a:lnTo>
                  <a:lnTo>
                    <a:pt x="2666" y="2190"/>
                  </a:lnTo>
                  <a:lnTo>
                    <a:pt x="2694" y="2142"/>
                  </a:lnTo>
                  <a:lnTo>
                    <a:pt x="2720" y="2094"/>
                  </a:lnTo>
                  <a:lnTo>
                    <a:pt x="2744" y="2044"/>
                  </a:lnTo>
                  <a:lnTo>
                    <a:pt x="2768" y="1994"/>
                  </a:lnTo>
                  <a:lnTo>
                    <a:pt x="2788" y="1942"/>
                  </a:lnTo>
                  <a:lnTo>
                    <a:pt x="2806" y="1888"/>
                  </a:lnTo>
                  <a:lnTo>
                    <a:pt x="2822" y="1836"/>
                  </a:lnTo>
                  <a:lnTo>
                    <a:pt x="2836" y="1780"/>
                  </a:lnTo>
                  <a:lnTo>
                    <a:pt x="2850" y="1726"/>
                  </a:lnTo>
                  <a:lnTo>
                    <a:pt x="2860" y="1670"/>
                  </a:lnTo>
                  <a:lnTo>
                    <a:pt x="2868" y="1612"/>
                  </a:lnTo>
                  <a:lnTo>
                    <a:pt x="2874" y="1556"/>
                  </a:lnTo>
                  <a:lnTo>
                    <a:pt x="2876" y="1498"/>
                  </a:lnTo>
                  <a:lnTo>
                    <a:pt x="2878" y="1438"/>
                  </a:lnTo>
                  <a:lnTo>
                    <a:pt x="2878" y="1396"/>
                  </a:lnTo>
                  <a:lnTo>
                    <a:pt x="2876" y="1354"/>
                  </a:lnTo>
                  <a:close/>
                  <a:moveTo>
                    <a:pt x="2828" y="1060"/>
                  </a:moveTo>
                  <a:lnTo>
                    <a:pt x="2828" y="1060"/>
                  </a:lnTo>
                  <a:lnTo>
                    <a:pt x="2812" y="1010"/>
                  </a:lnTo>
                  <a:lnTo>
                    <a:pt x="2796" y="960"/>
                  </a:lnTo>
                  <a:lnTo>
                    <a:pt x="2778" y="912"/>
                  </a:lnTo>
                  <a:lnTo>
                    <a:pt x="2758" y="864"/>
                  </a:lnTo>
                  <a:lnTo>
                    <a:pt x="2736" y="816"/>
                  </a:lnTo>
                  <a:lnTo>
                    <a:pt x="2714" y="770"/>
                  </a:lnTo>
                  <a:lnTo>
                    <a:pt x="2688" y="726"/>
                  </a:lnTo>
                  <a:lnTo>
                    <a:pt x="2662" y="682"/>
                  </a:lnTo>
                  <a:lnTo>
                    <a:pt x="2634" y="638"/>
                  </a:lnTo>
                  <a:lnTo>
                    <a:pt x="2606" y="596"/>
                  </a:lnTo>
                  <a:lnTo>
                    <a:pt x="2576" y="556"/>
                  </a:lnTo>
                  <a:lnTo>
                    <a:pt x="2544" y="516"/>
                  </a:lnTo>
                  <a:lnTo>
                    <a:pt x="2510" y="478"/>
                  </a:lnTo>
                  <a:lnTo>
                    <a:pt x="2476" y="440"/>
                  </a:lnTo>
                  <a:lnTo>
                    <a:pt x="2440" y="404"/>
                  </a:lnTo>
                  <a:lnTo>
                    <a:pt x="2402" y="370"/>
                  </a:lnTo>
                  <a:lnTo>
                    <a:pt x="2420" y="418"/>
                  </a:lnTo>
                  <a:lnTo>
                    <a:pt x="2438" y="466"/>
                  </a:lnTo>
                  <a:lnTo>
                    <a:pt x="2454" y="516"/>
                  </a:lnTo>
                  <a:lnTo>
                    <a:pt x="2468" y="566"/>
                  </a:lnTo>
                  <a:lnTo>
                    <a:pt x="2480" y="616"/>
                  </a:lnTo>
                  <a:lnTo>
                    <a:pt x="2490" y="668"/>
                  </a:lnTo>
                  <a:lnTo>
                    <a:pt x="2500" y="720"/>
                  </a:lnTo>
                  <a:lnTo>
                    <a:pt x="2506" y="772"/>
                  </a:lnTo>
                  <a:lnTo>
                    <a:pt x="2550" y="804"/>
                  </a:lnTo>
                  <a:lnTo>
                    <a:pt x="2594" y="836"/>
                  </a:lnTo>
                  <a:lnTo>
                    <a:pt x="2636" y="870"/>
                  </a:lnTo>
                  <a:lnTo>
                    <a:pt x="2676" y="906"/>
                  </a:lnTo>
                  <a:lnTo>
                    <a:pt x="2716" y="942"/>
                  </a:lnTo>
                  <a:lnTo>
                    <a:pt x="2754" y="980"/>
                  </a:lnTo>
                  <a:lnTo>
                    <a:pt x="2792" y="1020"/>
                  </a:lnTo>
                  <a:lnTo>
                    <a:pt x="2828" y="1060"/>
                  </a:lnTo>
                  <a:close/>
                  <a:moveTo>
                    <a:pt x="1438" y="2578"/>
                  </a:moveTo>
                  <a:lnTo>
                    <a:pt x="1438" y="2578"/>
                  </a:lnTo>
                  <a:lnTo>
                    <a:pt x="1410" y="2576"/>
                  </a:lnTo>
                  <a:lnTo>
                    <a:pt x="1384" y="2572"/>
                  </a:lnTo>
                  <a:lnTo>
                    <a:pt x="1358" y="2564"/>
                  </a:lnTo>
                  <a:lnTo>
                    <a:pt x="1334" y="2554"/>
                  </a:lnTo>
                  <a:lnTo>
                    <a:pt x="1312" y="2540"/>
                  </a:lnTo>
                  <a:lnTo>
                    <a:pt x="1290" y="2526"/>
                  </a:lnTo>
                  <a:lnTo>
                    <a:pt x="1272" y="2508"/>
                  </a:lnTo>
                  <a:lnTo>
                    <a:pt x="1254" y="2490"/>
                  </a:lnTo>
                  <a:lnTo>
                    <a:pt x="1182" y="2502"/>
                  </a:lnTo>
                  <a:lnTo>
                    <a:pt x="1108" y="2510"/>
                  </a:lnTo>
                  <a:lnTo>
                    <a:pt x="1034" y="2516"/>
                  </a:lnTo>
                  <a:lnTo>
                    <a:pt x="958" y="2518"/>
                  </a:lnTo>
                  <a:lnTo>
                    <a:pt x="880" y="2516"/>
                  </a:lnTo>
                  <a:lnTo>
                    <a:pt x="804" y="2510"/>
                  </a:lnTo>
                  <a:lnTo>
                    <a:pt x="728" y="2500"/>
                  </a:lnTo>
                  <a:lnTo>
                    <a:pt x="654" y="2488"/>
                  </a:lnTo>
                  <a:lnTo>
                    <a:pt x="580" y="2470"/>
                  </a:lnTo>
                  <a:lnTo>
                    <a:pt x="508" y="2450"/>
                  </a:lnTo>
                  <a:lnTo>
                    <a:pt x="438" y="2428"/>
                  </a:lnTo>
                  <a:lnTo>
                    <a:pt x="368" y="2400"/>
                  </a:lnTo>
                  <a:lnTo>
                    <a:pt x="420" y="2454"/>
                  </a:lnTo>
                  <a:lnTo>
                    <a:pt x="472" y="2506"/>
                  </a:lnTo>
                  <a:lnTo>
                    <a:pt x="528" y="2554"/>
                  </a:lnTo>
                  <a:lnTo>
                    <a:pt x="586" y="2598"/>
                  </a:lnTo>
                  <a:lnTo>
                    <a:pt x="648" y="2642"/>
                  </a:lnTo>
                  <a:lnTo>
                    <a:pt x="710" y="2680"/>
                  </a:lnTo>
                  <a:lnTo>
                    <a:pt x="776" y="2716"/>
                  </a:lnTo>
                  <a:lnTo>
                    <a:pt x="842" y="2750"/>
                  </a:lnTo>
                  <a:lnTo>
                    <a:pt x="912" y="2778"/>
                  </a:lnTo>
                  <a:lnTo>
                    <a:pt x="982" y="2804"/>
                  </a:lnTo>
                  <a:lnTo>
                    <a:pt x="1056" y="2826"/>
                  </a:lnTo>
                  <a:lnTo>
                    <a:pt x="1130" y="2844"/>
                  </a:lnTo>
                  <a:lnTo>
                    <a:pt x="1204" y="2860"/>
                  </a:lnTo>
                  <a:lnTo>
                    <a:pt x="1282" y="2870"/>
                  </a:lnTo>
                  <a:lnTo>
                    <a:pt x="1360" y="2876"/>
                  </a:lnTo>
                  <a:lnTo>
                    <a:pt x="1438" y="2878"/>
                  </a:lnTo>
                  <a:lnTo>
                    <a:pt x="1482" y="2878"/>
                  </a:lnTo>
                  <a:lnTo>
                    <a:pt x="1524" y="2876"/>
                  </a:lnTo>
                  <a:lnTo>
                    <a:pt x="1568" y="2872"/>
                  </a:lnTo>
                  <a:lnTo>
                    <a:pt x="1610" y="2868"/>
                  </a:lnTo>
                  <a:lnTo>
                    <a:pt x="1650" y="2862"/>
                  </a:lnTo>
                  <a:lnTo>
                    <a:pt x="1692" y="2856"/>
                  </a:lnTo>
                  <a:lnTo>
                    <a:pt x="1734" y="2848"/>
                  </a:lnTo>
                  <a:lnTo>
                    <a:pt x="1774" y="2838"/>
                  </a:lnTo>
                  <a:lnTo>
                    <a:pt x="1854" y="2818"/>
                  </a:lnTo>
                  <a:lnTo>
                    <a:pt x="1932" y="2792"/>
                  </a:lnTo>
                  <a:lnTo>
                    <a:pt x="2008" y="2760"/>
                  </a:lnTo>
                  <a:lnTo>
                    <a:pt x="2082" y="2726"/>
                  </a:lnTo>
                  <a:lnTo>
                    <a:pt x="2014" y="2712"/>
                  </a:lnTo>
                  <a:lnTo>
                    <a:pt x="1946" y="2696"/>
                  </a:lnTo>
                  <a:lnTo>
                    <a:pt x="1880" y="2676"/>
                  </a:lnTo>
                  <a:lnTo>
                    <a:pt x="1816" y="2652"/>
                  </a:lnTo>
                  <a:lnTo>
                    <a:pt x="1752" y="2628"/>
                  </a:lnTo>
                  <a:lnTo>
                    <a:pt x="1690" y="2600"/>
                  </a:lnTo>
                  <a:lnTo>
                    <a:pt x="1630" y="2570"/>
                  </a:lnTo>
                  <a:lnTo>
                    <a:pt x="1570" y="2538"/>
                  </a:lnTo>
                  <a:lnTo>
                    <a:pt x="1540" y="2556"/>
                  </a:lnTo>
                  <a:lnTo>
                    <a:pt x="1524" y="2562"/>
                  </a:lnTo>
                  <a:lnTo>
                    <a:pt x="1508" y="2568"/>
                  </a:lnTo>
                  <a:lnTo>
                    <a:pt x="1492" y="2572"/>
                  </a:lnTo>
                  <a:lnTo>
                    <a:pt x="1474" y="2576"/>
                  </a:lnTo>
                  <a:lnTo>
                    <a:pt x="1456" y="2578"/>
                  </a:lnTo>
                  <a:lnTo>
                    <a:pt x="1438" y="2578"/>
                  </a:lnTo>
                  <a:close/>
                  <a:moveTo>
                    <a:pt x="2278" y="1858"/>
                  </a:moveTo>
                  <a:lnTo>
                    <a:pt x="2278" y="1858"/>
                  </a:lnTo>
                  <a:lnTo>
                    <a:pt x="2256" y="1858"/>
                  </a:lnTo>
                  <a:lnTo>
                    <a:pt x="2236" y="1854"/>
                  </a:lnTo>
                  <a:lnTo>
                    <a:pt x="2208" y="1892"/>
                  </a:lnTo>
                  <a:lnTo>
                    <a:pt x="2180" y="1928"/>
                  </a:lnTo>
                  <a:lnTo>
                    <a:pt x="2150" y="1964"/>
                  </a:lnTo>
                  <a:lnTo>
                    <a:pt x="2118" y="2000"/>
                  </a:lnTo>
                  <a:lnTo>
                    <a:pt x="2088" y="2034"/>
                  </a:lnTo>
                  <a:lnTo>
                    <a:pt x="2054" y="2068"/>
                  </a:lnTo>
                  <a:lnTo>
                    <a:pt x="2020" y="2100"/>
                  </a:lnTo>
                  <a:lnTo>
                    <a:pt x="1986" y="2130"/>
                  </a:lnTo>
                  <a:lnTo>
                    <a:pt x="1950" y="2162"/>
                  </a:lnTo>
                  <a:lnTo>
                    <a:pt x="1914" y="2190"/>
                  </a:lnTo>
                  <a:lnTo>
                    <a:pt x="1878" y="2218"/>
                  </a:lnTo>
                  <a:lnTo>
                    <a:pt x="1838" y="2246"/>
                  </a:lnTo>
                  <a:lnTo>
                    <a:pt x="1800" y="2272"/>
                  </a:lnTo>
                  <a:lnTo>
                    <a:pt x="1760" y="2296"/>
                  </a:lnTo>
                  <a:lnTo>
                    <a:pt x="1720" y="2320"/>
                  </a:lnTo>
                  <a:lnTo>
                    <a:pt x="1678" y="2342"/>
                  </a:lnTo>
                  <a:lnTo>
                    <a:pt x="1676" y="2366"/>
                  </a:lnTo>
                  <a:lnTo>
                    <a:pt x="1672" y="2390"/>
                  </a:lnTo>
                  <a:lnTo>
                    <a:pt x="1666" y="2412"/>
                  </a:lnTo>
                  <a:lnTo>
                    <a:pt x="1658" y="2434"/>
                  </a:lnTo>
                  <a:lnTo>
                    <a:pt x="1728" y="2470"/>
                  </a:lnTo>
                  <a:lnTo>
                    <a:pt x="1800" y="2502"/>
                  </a:lnTo>
                  <a:lnTo>
                    <a:pt x="1874" y="2530"/>
                  </a:lnTo>
                  <a:lnTo>
                    <a:pt x="1948" y="2556"/>
                  </a:lnTo>
                  <a:lnTo>
                    <a:pt x="2026" y="2576"/>
                  </a:lnTo>
                  <a:lnTo>
                    <a:pt x="2104" y="2594"/>
                  </a:lnTo>
                  <a:lnTo>
                    <a:pt x="2184" y="2608"/>
                  </a:lnTo>
                  <a:lnTo>
                    <a:pt x="2266" y="2616"/>
                  </a:lnTo>
                  <a:lnTo>
                    <a:pt x="2326" y="2572"/>
                  </a:lnTo>
                  <a:lnTo>
                    <a:pt x="2384" y="2524"/>
                  </a:lnTo>
                  <a:lnTo>
                    <a:pt x="2438" y="2474"/>
                  </a:lnTo>
                  <a:lnTo>
                    <a:pt x="2490" y="2422"/>
                  </a:lnTo>
                  <a:lnTo>
                    <a:pt x="2480" y="2346"/>
                  </a:lnTo>
                  <a:lnTo>
                    <a:pt x="2468" y="2272"/>
                  </a:lnTo>
                  <a:lnTo>
                    <a:pt x="2452" y="2200"/>
                  </a:lnTo>
                  <a:lnTo>
                    <a:pt x="2432" y="2128"/>
                  </a:lnTo>
                  <a:lnTo>
                    <a:pt x="2412" y="2056"/>
                  </a:lnTo>
                  <a:lnTo>
                    <a:pt x="2388" y="1988"/>
                  </a:lnTo>
                  <a:lnTo>
                    <a:pt x="2362" y="1918"/>
                  </a:lnTo>
                  <a:lnTo>
                    <a:pt x="2332" y="1852"/>
                  </a:lnTo>
                  <a:lnTo>
                    <a:pt x="2306" y="1856"/>
                  </a:lnTo>
                  <a:lnTo>
                    <a:pt x="2278" y="1858"/>
                  </a:lnTo>
                  <a:close/>
                  <a:moveTo>
                    <a:pt x="1202" y="2362"/>
                  </a:moveTo>
                  <a:lnTo>
                    <a:pt x="1202" y="2362"/>
                  </a:lnTo>
                  <a:lnTo>
                    <a:pt x="1200" y="2350"/>
                  </a:lnTo>
                  <a:lnTo>
                    <a:pt x="1198" y="2338"/>
                  </a:lnTo>
                  <a:lnTo>
                    <a:pt x="1200" y="2320"/>
                  </a:lnTo>
                  <a:lnTo>
                    <a:pt x="1202" y="2300"/>
                  </a:lnTo>
                  <a:lnTo>
                    <a:pt x="1206" y="2282"/>
                  </a:lnTo>
                  <a:lnTo>
                    <a:pt x="1212" y="2266"/>
                  </a:lnTo>
                  <a:lnTo>
                    <a:pt x="1156" y="2206"/>
                  </a:lnTo>
                  <a:lnTo>
                    <a:pt x="1102" y="2146"/>
                  </a:lnTo>
                  <a:lnTo>
                    <a:pt x="1054" y="2082"/>
                  </a:lnTo>
                  <a:lnTo>
                    <a:pt x="1006" y="2016"/>
                  </a:lnTo>
                  <a:lnTo>
                    <a:pt x="962" y="1948"/>
                  </a:lnTo>
                  <a:lnTo>
                    <a:pt x="922" y="1878"/>
                  </a:lnTo>
                  <a:lnTo>
                    <a:pt x="884" y="1806"/>
                  </a:lnTo>
                  <a:lnTo>
                    <a:pt x="852" y="1732"/>
                  </a:lnTo>
                  <a:lnTo>
                    <a:pt x="822" y="1656"/>
                  </a:lnTo>
                  <a:lnTo>
                    <a:pt x="794" y="1578"/>
                  </a:lnTo>
                  <a:lnTo>
                    <a:pt x="772" y="1498"/>
                  </a:lnTo>
                  <a:lnTo>
                    <a:pt x="754" y="1416"/>
                  </a:lnTo>
                  <a:lnTo>
                    <a:pt x="738" y="1334"/>
                  </a:lnTo>
                  <a:lnTo>
                    <a:pt x="728" y="1250"/>
                  </a:lnTo>
                  <a:lnTo>
                    <a:pt x="722" y="1166"/>
                  </a:lnTo>
                  <a:lnTo>
                    <a:pt x="720" y="1078"/>
                  </a:lnTo>
                  <a:lnTo>
                    <a:pt x="722" y="1004"/>
                  </a:lnTo>
                  <a:lnTo>
                    <a:pt x="726" y="930"/>
                  </a:lnTo>
                  <a:lnTo>
                    <a:pt x="700" y="914"/>
                  </a:lnTo>
                  <a:lnTo>
                    <a:pt x="674" y="894"/>
                  </a:lnTo>
                  <a:lnTo>
                    <a:pt x="618" y="936"/>
                  </a:lnTo>
                  <a:lnTo>
                    <a:pt x="562" y="980"/>
                  </a:lnTo>
                  <a:lnTo>
                    <a:pt x="510" y="1028"/>
                  </a:lnTo>
                  <a:lnTo>
                    <a:pt x="458" y="1076"/>
                  </a:lnTo>
                  <a:lnTo>
                    <a:pt x="410" y="1128"/>
                  </a:lnTo>
                  <a:lnTo>
                    <a:pt x="364" y="1182"/>
                  </a:lnTo>
                  <a:lnTo>
                    <a:pt x="320" y="1240"/>
                  </a:lnTo>
                  <a:lnTo>
                    <a:pt x="278" y="1298"/>
                  </a:lnTo>
                  <a:lnTo>
                    <a:pt x="240" y="1358"/>
                  </a:lnTo>
                  <a:lnTo>
                    <a:pt x="204" y="1420"/>
                  </a:lnTo>
                  <a:lnTo>
                    <a:pt x="172" y="1482"/>
                  </a:lnTo>
                  <a:lnTo>
                    <a:pt x="142" y="1548"/>
                  </a:lnTo>
                  <a:lnTo>
                    <a:pt x="114" y="1616"/>
                  </a:lnTo>
                  <a:lnTo>
                    <a:pt x="90" y="1684"/>
                  </a:lnTo>
                  <a:lnTo>
                    <a:pt x="70" y="1754"/>
                  </a:lnTo>
                  <a:lnTo>
                    <a:pt x="52" y="1824"/>
                  </a:lnTo>
                  <a:lnTo>
                    <a:pt x="64" y="1868"/>
                  </a:lnTo>
                  <a:lnTo>
                    <a:pt x="80" y="1912"/>
                  </a:lnTo>
                  <a:lnTo>
                    <a:pt x="94" y="1954"/>
                  </a:lnTo>
                  <a:lnTo>
                    <a:pt x="112" y="1996"/>
                  </a:lnTo>
                  <a:lnTo>
                    <a:pt x="130" y="2036"/>
                  </a:lnTo>
                  <a:lnTo>
                    <a:pt x="148" y="2076"/>
                  </a:lnTo>
                  <a:lnTo>
                    <a:pt x="168" y="2116"/>
                  </a:lnTo>
                  <a:lnTo>
                    <a:pt x="190" y="2156"/>
                  </a:lnTo>
                  <a:lnTo>
                    <a:pt x="232" y="2182"/>
                  </a:lnTo>
                  <a:lnTo>
                    <a:pt x="276" y="2206"/>
                  </a:lnTo>
                  <a:lnTo>
                    <a:pt x="320" y="2230"/>
                  </a:lnTo>
                  <a:lnTo>
                    <a:pt x="364" y="2252"/>
                  </a:lnTo>
                  <a:lnTo>
                    <a:pt x="410" y="2272"/>
                  </a:lnTo>
                  <a:lnTo>
                    <a:pt x="456" y="2290"/>
                  </a:lnTo>
                  <a:lnTo>
                    <a:pt x="504" y="2308"/>
                  </a:lnTo>
                  <a:lnTo>
                    <a:pt x="552" y="2324"/>
                  </a:lnTo>
                  <a:lnTo>
                    <a:pt x="600" y="2336"/>
                  </a:lnTo>
                  <a:lnTo>
                    <a:pt x="650" y="2348"/>
                  </a:lnTo>
                  <a:lnTo>
                    <a:pt x="700" y="2360"/>
                  </a:lnTo>
                  <a:lnTo>
                    <a:pt x="750" y="2368"/>
                  </a:lnTo>
                  <a:lnTo>
                    <a:pt x="802" y="2374"/>
                  </a:lnTo>
                  <a:lnTo>
                    <a:pt x="854" y="2380"/>
                  </a:lnTo>
                  <a:lnTo>
                    <a:pt x="906" y="2382"/>
                  </a:lnTo>
                  <a:lnTo>
                    <a:pt x="958" y="2384"/>
                  </a:lnTo>
                  <a:lnTo>
                    <a:pt x="1020" y="2382"/>
                  </a:lnTo>
                  <a:lnTo>
                    <a:pt x="1082" y="2378"/>
                  </a:lnTo>
                  <a:lnTo>
                    <a:pt x="1142" y="2372"/>
                  </a:lnTo>
                  <a:lnTo>
                    <a:pt x="1202" y="2362"/>
                  </a:lnTo>
                  <a:close/>
                  <a:moveTo>
                    <a:pt x="606" y="776"/>
                  </a:moveTo>
                  <a:lnTo>
                    <a:pt x="606" y="776"/>
                  </a:lnTo>
                  <a:lnTo>
                    <a:pt x="602" y="756"/>
                  </a:lnTo>
                  <a:lnTo>
                    <a:pt x="600" y="734"/>
                  </a:lnTo>
                  <a:lnTo>
                    <a:pt x="542" y="734"/>
                  </a:lnTo>
                  <a:lnTo>
                    <a:pt x="486" y="738"/>
                  </a:lnTo>
                  <a:lnTo>
                    <a:pt x="428" y="742"/>
                  </a:lnTo>
                  <a:lnTo>
                    <a:pt x="372" y="748"/>
                  </a:lnTo>
                  <a:lnTo>
                    <a:pt x="318" y="756"/>
                  </a:lnTo>
                  <a:lnTo>
                    <a:pt x="262" y="766"/>
                  </a:lnTo>
                  <a:lnTo>
                    <a:pt x="208" y="776"/>
                  </a:lnTo>
                  <a:lnTo>
                    <a:pt x="154" y="788"/>
                  </a:lnTo>
                  <a:lnTo>
                    <a:pt x="120" y="862"/>
                  </a:lnTo>
                  <a:lnTo>
                    <a:pt x="88" y="940"/>
                  </a:lnTo>
                  <a:lnTo>
                    <a:pt x="74" y="978"/>
                  </a:lnTo>
                  <a:lnTo>
                    <a:pt x="62" y="1018"/>
                  </a:lnTo>
                  <a:lnTo>
                    <a:pt x="50" y="1058"/>
                  </a:lnTo>
                  <a:lnTo>
                    <a:pt x="40" y="1100"/>
                  </a:lnTo>
                  <a:lnTo>
                    <a:pt x="30" y="1140"/>
                  </a:lnTo>
                  <a:lnTo>
                    <a:pt x="22" y="1182"/>
                  </a:lnTo>
                  <a:lnTo>
                    <a:pt x="16" y="1224"/>
                  </a:lnTo>
                  <a:lnTo>
                    <a:pt x="10" y="1266"/>
                  </a:lnTo>
                  <a:lnTo>
                    <a:pt x="6" y="1308"/>
                  </a:lnTo>
                  <a:lnTo>
                    <a:pt x="2" y="1352"/>
                  </a:lnTo>
                  <a:lnTo>
                    <a:pt x="0" y="1394"/>
                  </a:lnTo>
                  <a:lnTo>
                    <a:pt x="0" y="1438"/>
                  </a:lnTo>
                  <a:lnTo>
                    <a:pt x="0" y="1484"/>
                  </a:lnTo>
                  <a:lnTo>
                    <a:pt x="2" y="1530"/>
                  </a:lnTo>
                  <a:lnTo>
                    <a:pt x="26" y="1472"/>
                  </a:lnTo>
                  <a:lnTo>
                    <a:pt x="54" y="1416"/>
                  </a:lnTo>
                  <a:lnTo>
                    <a:pt x="82" y="1362"/>
                  </a:lnTo>
                  <a:lnTo>
                    <a:pt x="112" y="1308"/>
                  </a:lnTo>
                  <a:lnTo>
                    <a:pt x="144" y="1256"/>
                  </a:lnTo>
                  <a:lnTo>
                    <a:pt x="178" y="1206"/>
                  </a:lnTo>
                  <a:lnTo>
                    <a:pt x="214" y="1156"/>
                  </a:lnTo>
                  <a:lnTo>
                    <a:pt x="250" y="1108"/>
                  </a:lnTo>
                  <a:lnTo>
                    <a:pt x="290" y="1062"/>
                  </a:lnTo>
                  <a:lnTo>
                    <a:pt x="330" y="1016"/>
                  </a:lnTo>
                  <a:lnTo>
                    <a:pt x="372" y="972"/>
                  </a:lnTo>
                  <a:lnTo>
                    <a:pt x="416" y="930"/>
                  </a:lnTo>
                  <a:lnTo>
                    <a:pt x="462" y="888"/>
                  </a:lnTo>
                  <a:lnTo>
                    <a:pt x="508" y="850"/>
                  </a:lnTo>
                  <a:lnTo>
                    <a:pt x="558" y="812"/>
                  </a:lnTo>
                  <a:lnTo>
                    <a:pt x="606" y="776"/>
                  </a:lnTo>
                  <a:close/>
                </a:path>
              </a:pathLst>
            </a:custGeom>
            <a:solidFill>
              <a:srgbClr val="DDDDDD">
                <a:lumMod val="75000"/>
              </a:srgbClr>
            </a:solidFill>
            <a:ln w="9525">
              <a:noFill/>
              <a:round/>
            </a:ln>
          </p:spPr>
          <p:txBody>
            <a:bodyPr vert="horz" wrap="square" lIns="91440" tIns="45720" rIns="91440" bIns="45720" numCol="1" anchor="t" anchorCtr="0" compatLnSpc="1"/>
            <a:lstStyle/>
            <a:p>
              <a:pPr defTabSz="914400">
                <a:defRPr/>
              </a:pPr>
              <a:endParaRPr lang="zh-CN" altLang="en-US" kern="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176" name="图片 175"/>
          <p:cNvPicPr>
            <a:picLocks noChangeAspect="1"/>
          </p:cNvPicPr>
          <p:nvPr/>
        </p:nvPicPr>
        <p:blipFill rotWithShape="1">
          <a:blip r:embed="rId1" cstate="screen">
            <a:duotone>
              <a:prstClr val="black"/>
              <a:srgbClr val="A9A9A9">
                <a:tint val="45000"/>
                <a:satMod val="400000"/>
              </a:srgbClr>
            </a:duotone>
          </a:blip>
          <a:srcRect/>
          <a:stretch>
            <a:fillRect/>
          </a:stretch>
        </p:blipFill>
        <p:spPr>
          <a:xfrm>
            <a:off x="5165277" y="3488826"/>
            <a:ext cx="6371100" cy="2423497"/>
          </a:xfrm>
          <a:prstGeom prst="rect">
            <a:avLst/>
          </a:prstGeom>
        </p:spPr>
      </p:pic>
      <p:grpSp>
        <p:nvGrpSpPr>
          <p:cNvPr id="177" name="组合 176"/>
          <p:cNvGrpSpPr/>
          <p:nvPr/>
        </p:nvGrpSpPr>
        <p:grpSpPr>
          <a:xfrm>
            <a:off x="4778086" y="3705759"/>
            <a:ext cx="1518583" cy="284960"/>
            <a:chOff x="4884584" y="3828246"/>
            <a:chExt cx="1518583" cy="313064"/>
          </a:xfrm>
        </p:grpSpPr>
        <p:sp>
          <p:nvSpPr>
            <p:cNvPr id="178" name="文本框 177"/>
            <p:cNvSpPr txBox="1"/>
            <p:nvPr/>
          </p:nvSpPr>
          <p:spPr>
            <a:xfrm>
              <a:off x="4884584" y="3828246"/>
              <a:ext cx="646331" cy="304318"/>
            </a:xfrm>
            <a:prstGeom prst="rect">
              <a:avLst/>
            </a:prstGeom>
            <a:noFill/>
          </p:spPr>
          <p:txBody>
            <a:bodyPr wrap="none" rtlCol="0">
              <a:spAutoFit/>
            </a:bodyPr>
            <a:lstStyle/>
            <a:p>
              <a:pPr algn="ctr" defTabSz="914400" fontAlgn="base">
                <a:spcBef>
                  <a:spcPct val="0"/>
                </a:spcBef>
                <a:spcAft>
                  <a:spcPct val="0"/>
                </a:spcAft>
                <a:defRPr/>
              </a:pPr>
              <a:r>
                <a:rPr lang="zh-CN" altLang="en-US" sz="1200" b="1" dirty="0">
                  <a:solidFill>
                    <a:srgbClr val="666666">
                      <a:lumMod val="75000"/>
                    </a:srgbClr>
                  </a:solidFill>
                  <a:latin typeface="Huawei Sans" panose="020C0503030203020204" pitchFamily="34" charset="0"/>
                  <a:ea typeface="方正兰亭黑简体" panose="02000000000000000000" pitchFamily="2" charset="-122"/>
                  <a:cs typeface="+mn-ea"/>
                  <a:sym typeface="Huawei Sans" panose="020C0503030203020204" pitchFamily="34" charset="0"/>
                </a:rPr>
                <a:t>业务层</a:t>
              </a:r>
              <a:endParaRPr lang="en-US" altLang="zh-CN" sz="1200" b="1" dirty="0">
                <a:solidFill>
                  <a:srgbClr val="666666">
                    <a:lumMod val="75000"/>
                  </a:srgb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79" name="线条"/>
            <p:cNvSpPr/>
            <p:nvPr/>
          </p:nvSpPr>
          <p:spPr>
            <a:xfrm flipH="1">
              <a:off x="5170587" y="4141310"/>
              <a:ext cx="1232580" cy="0"/>
            </a:xfrm>
            <a:prstGeom prst="line">
              <a:avLst/>
            </a:prstGeom>
            <a:noFill/>
            <a:ln w="12700" cap="rnd" cmpd="sng" algn="ctr">
              <a:gradFill flip="none" rotWithShape="1">
                <a:gsLst>
                  <a:gs pos="93000">
                    <a:srgbClr val="1D1D1A">
                      <a:alpha val="70000"/>
                    </a:srgbClr>
                  </a:gs>
                  <a:gs pos="0">
                    <a:srgbClr val="1D1D1A">
                      <a:alpha val="0"/>
                    </a:srgbClr>
                  </a:gs>
                </a:gsLst>
                <a:lin ang="0" scaled="1"/>
                <a:tileRect/>
              </a:gradFill>
              <a:prstDash val="solid"/>
              <a:miter lim="800000"/>
              <a:headEnd type="oval" w="med" len="med"/>
              <a:tailEnd type="oval" w="med" len="med"/>
            </a:ln>
            <a:effectLst/>
            <a:extLst>
              <a:ext uri="{909E8E84-426E-40DD-AFC4-6F175D3DCCD1}">
                <a14:hiddenFill xmlns:a14="http://schemas.microsoft.com/office/drawing/2010/main">
                  <a:noFill/>
                </a14:hiddenFill>
              </a:ext>
            </a:extLst>
          </p:spPr>
          <p:txBody>
            <a:bodyPr rtlCol="0" anchor="ctr"/>
            <a:lstStyle/>
            <a:p>
              <a:pPr algn="ctr" defTabSz="1692275">
                <a:defRPr/>
              </a:pPr>
              <a:endParaRPr sz="1600" kern="0"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80" name="组合 179"/>
          <p:cNvGrpSpPr/>
          <p:nvPr/>
        </p:nvGrpSpPr>
        <p:grpSpPr>
          <a:xfrm>
            <a:off x="4768468" y="4480491"/>
            <a:ext cx="1513687" cy="284960"/>
            <a:chOff x="4880407" y="4650600"/>
            <a:chExt cx="1513687" cy="313064"/>
          </a:xfrm>
        </p:grpSpPr>
        <p:sp>
          <p:nvSpPr>
            <p:cNvPr id="181" name="文本框 180"/>
            <p:cNvSpPr txBox="1"/>
            <p:nvPr/>
          </p:nvSpPr>
          <p:spPr>
            <a:xfrm>
              <a:off x="4880407" y="4650600"/>
              <a:ext cx="646331" cy="304318"/>
            </a:xfrm>
            <a:prstGeom prst="rect">
              <a:avLst/>
            </a:prstGeom>
            <a:noFill/>
          </p:spPr>
          <p:txBody>
            <a:bodyPr wrap="none" rtlCol="0">
              <a:spAutoFit/>
            </a:bodyPr>
            <a:lstStyle/>
            <a:p>
              <a:pPr algn="ctr" defTabSz="914400" fontAlgn="base">
                <a:spcBef>
                  <a:spcPct val="0"/>
                </a:spcBef>
                <a:spcAft>
                  <a:spcPct val="0"/>
                </a:spcAft>
                <a:defRPr/>
              </a:pPr>
              <a:r>
                <a:rPr lang="zh-CN" altLang="en-US" sz="1200" b="1" dirty="0">
                  <a:solidFill>
                    <a:srgbClr val="666666">
                      <a:lumMod val="75000"/>
                    </a:srgbClr>
                  </a:solidFill>
                  <a:latin typeface="Huawei Sans" panose="020C0503030203020204" pitchFamily="34" charset="0"/>
                  <a:ea typeface="方正兰亭黑简体" panose="02000000000000000000" pitchFamily="2" charset="-122"/>
                  <a:cs typeface="+mn-ea"/>
                  <a:sym typeface="Huawei Sans" panose="020C0503030203020204" pitchFamily="34" charset="0"/>
                </a:rPr>
                <a:t>调度层</a:t>
              </a:r>
              <a:endParaRPr lang="en-US" altLang="zh-CN" sz="1200" b="1" dirty="0">
                <a:solidFill>
                  <a:srgbClr val="666666">
                    <a:lumMod val="75000"/>
                  </a:srgb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2" name="线条"/>
            <p:cNvSpPr/>
            <p:nvPr/>
          </p:nvSpPr>
          <p:spPr>
            <a:xfrm flipH="1">
              <a:off x="5166409" y="4963663"/>
              <a:ext cx="1227685" cy="1"/>
            </a:xfrm>
            <a:prstGeom prst="line">
              <a:avLst/>
            </a:prstGeom>
            <a:noFill/>
            <a:ln w="12700" cap="rnd" cmpd="sng" algn="ctr">
              <a:gradFill flip="none" rotWithShape="1">
                <a:gsLst>
                  <a:gs pos="93000">
                    <a:srgbClr val="1D1D1A">
                      <a:alpha val="70000"/>
                    </a:srgbClr>
                  </a:gs>
                  <a:gs pos="0">
                    <a:srgbClr val="1D1D1A">
                      <a:alpha val="0"/>
                    </a:srgbClr>
                  </a:gs>
                </a:gsLst>
                <a:lin ang="0" scaled="1"/>
                <a:tileRect/>
              </a:gradFill>
              <a:prstDash val="solid"/>
              <a:miter lim="800000"/>
              <a:headEnd type="oval" w="med" len="med"/>
              <a:tailEnd type="oval" w="med" len="med"/>
            </a:ln>
            <a:effectLst/>
            <a:extLst>
              <a:ext uri="{909E8E84-426E-40DD-AFC4-6F175D3DCCD1}">
                <a14:hiddenFill xmlns:a14="http://schemas.microsoft.com/office/drawing/2010/main">
                  <a:noFill/>
                </a14:hiddenFill>
              </a:ext>
            </a:extLst>
          </p:spPr>
          <p:txBody>
            <a:bodyPr rtlCol="0" anchor="ctr"/>
            <a:lstStyle/>
            <a:p>
              <a:pPr algn="ctr" defTabSz="1692275">
                <a:defRPr/>
              </a:pPr>
              <a:endParaRPr sz="1600" kern="0"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83" name="组合 182"/>
          <p:cNvGrpSpPr/>
          <p:nvPr/>
        </p:nvGrpSpPr>
        <p:grpSpPr>
          <a:xfrm>
            <a:off x="4768467" y="5304302"/>
            <a:ext cx="1478749" cy="284950"/>
            <a:chOff x="4905090" y="5593737"/>
            <a:chExt cx="1334473" cy="313064"/>
          </a:xfrm>
        </p:grpSpPr>
        <p:sp>
          <p:nvSpPr>
            <p:cNvPr id="184" name="文本框 183"/>
            <p:cNvSpPr txBox="1"/>
            <p:nvPr/>
          </p:nvSpPr>
          <p:spPr>
            <a:xfrm>
              <a:off x="4905090" y="5593737"/>
              <a:ext cx="583271" cy="304329"/>
            </a:xfrm>
            <a:prstGeom prst="rect">
              <a:avLst/>
            </a:prstGeom>
            <a:noFill/>
          </p:spPr>
          <p:txBody>
            <a:bodyPr wrap="none" rtlCol="0">
              <a:spAutoFit/>
            </a:bodyPr>
            <a:lstStyle/>
            <a:p>
              <a:pPr algn="ctr" defTabSz="914400" fontAlgn="base">
                <a:spcBef>
                  <a:spcPct val="0"/>
                </a:spcBef>
                <a:spcAft>
                  <a:spcPct val="0"/>
                </a:spcAft>
                <a:defRPr/>
              </a:pPr>
              <a:r>
                <a:rPr lang="zh-CN" altLang="en-US" sz="1200" b="1" dirty="0">
                  <a:solidFill>
                    <a:srgbClr val="666666">
                      <a:lumMod val="75000"/>
                    </a:srgbClr>
                  </a:solidFill>
                  <a:latin typeface="Huawei Sans" panose="020C0503030203020204" pitchFamily="34" charset="0"/>
                  <a:ea typeface="方正兰亭黑简体" panose="02000000000000000000" pitchFamily="2" charset="-122"/>
                  <a:cs typeface="+mn-ea"/>
                  <a:sym typeface="Huawei Sans" panose="020C0503030203020204" pitchFamily="34" charset="0"/>
                </a:rPr>
                <a:t>资源层</a:t>
              </a:r>
              <a:endParaRPr lang="en-US" altLang="zh-CN" sz="1200" b="1" dirty="0">
                <a:solidFill>
                  <a:srgbClr val="666666">
                    <a:lumMod val="75000"/>
                  </a:srgb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85" name="线条"/>
            <p:cNvSpPr/>
            <p:nvPr/>
          </p:nvSpPr>
          <p:spPr>
            <a:xfrm flipH="1">
              <a:off x="5159563" y="5906801"/>
              <a:ext cx="1080000" cy="0"/>
            </a:xfrm>
            <a:prstGeom prst="line">
              <a:avLst/>
            </a:prstGeom>
            <a:noFill/>
            <a:ln w="12700" cap="rnd" cmpd="sng" algn="ctr">
              <a:gradFill flip="none" rotWithShape="1">
                <a:gsLst>
                  <a:gs pos="93000">
                    <a:srgbClr val="1D1D1A">
                      <a:alpha val="70000"/>
                    </a:srgbClr>
                  </a:gs>
                  <a:gs pos="0">
                    <a:srgbClr val="1D1D1A">
                      <a:alpha val="0"/>
                    </a:srgbClr>
                  </a:gs>
                </a:gsLst>
                <a:lin ang="0" scaled="1"/>
                <a:tileRect/>
              </a:gradFill>
              <a:prstDash val="solid"/>
              <a:miter lim="800000"/>
              <a:headEnd type="oval" w="med" len="med"/>
              <a:tailEnd type="oval" w="med" len="med"/>
            </a:ln>
            <a:effectLst/>
            <a:extLst>
              <a:ext uri="{909E8E84-426E-40DD-AFC4-6F175D3DCCD1}">
                <a14:hiddenFill xmlns:a14="http://schemas.microsoft.com/office/drawing/2010/main">
                  <a:noFill/>
                </a14:hiddenFill>
              </a:ext>
            </a:extLst>
          </p:spPr>
          <p:txBody>
            <a:bodyPr rtlCol="0" anchor="ctr"/>
            <a:lstStyle/>
            <a:p>
              <a:pPr algn="ctr" defTabSz="1692275">
                <a:defRPr/>
              </a:pPr>
              <a:endParaRPr sz="1600" kern="0"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186" name="图像" descr="图像"/>
          <p:cNvPicPr>
            <a:picLocks noChangeAspect="1"/>
          </p:cNvPicPr>
          <p:nvPr/>
        </p:nvPicPr>
        <p:blipFill>
          <a:blip r:embed="rId2">
            <a:duotone>
              <a:prstClr val="black"/>
              <a:srgbClr val="E9002F">
                <a:tint val="45000"/>
                <a:satMod val="400000"/>
              </a:srgbClr>
            </a:duotone>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6501755" y="5340373"/>
            <a:ext cx="3875449" cy="490743"/>
          </a:xfrm>
          <a:prstGeom prst="rect">
            <a:avLst/>
          </a:prstGeom>
          <a:ln w="25400">
            <a:miter lim="400000"/>
            <a:headEnd/>
            <a:tailEnd/>
          </a:ln>
        </p:spPr>
      </p:pic>
      <p:sp>
        <p:nvSpPr>
          <p:cNvPr id="187" name="文本框 186"/>
          <p:cNvSpPr txBox="1"/>
          <p:nvPr/>
        </p:nvSpPr>
        <p:spPr>
          <a:xfrm>
            <a:off x="7258073" y="5531339"/>
            <a:ext cx="666010" cy="276999"/>
          </a:xfrm>
          <a:prstGeom prst="rect">
            <a:avLst/>
          </a:prstGeom>
          <a:noFill/>
        </p:spPr>
        <p:txBody>
          <a:bodyPr wrap="square" rtlCol="0" anchor="ctr">
            <a:spAutoFit/>
          </a:bodyPr>
          <a:lstStyle/>
          <a:p>
            <a:pPr algn="ctr">
              <a:defRPr/>
            </a:pPr>
            <a:r>
              <a:rPr lang="en-US" altLang="zh-CN" sz="1200" dirty="0">
                <a:solidFill>
                  <a:srgbClr val="EBEBEB">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CPU</a:t>
            </a:r>
            <a:r>
              <a:rPr lang="zh-CN" altLang="en-US" sz="1200" dirty="0">
                <a:solidFill>
                  <a:srgbClr val="EBEBEB">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池</a:t>
            </a:r>
            <a:endParaRPr lang="zh-CN" altLang="en-US" sz="1200" dirty="0">
              <a:solidFill>
                <a:srgbClr val="EBEBEB">
                  <a:lumMod val="5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8" name="文本框 187"/>
          <p:cNvSpPr txBox="1"/>
          <p:nvPr/>
        </p:nvSpPr>
        <p:spPr>
          <a:xfrm>
            <a:off x="7938369" y="5552655"/>
            <a:ext cx="1148493" cy="276999"/>
          </a:xfrm>
          <a:prstGeom prst="rect">
            <a:avLst/>
          </a:prstGeom>
          <a:noFill/>
        </p:spPr>
        <p:txBody>
          <a:bodyPr wrap="square" rtlCol="0" anchor="ctr">
            <a:spAutoFit/>
          </a:bodyPr>
          <a:lstStyle/>
          <a:p>
            <a:pPr algn="ctr">
              <a:defRPr/>
            </a:pPr>
            <a:r>
              <a:rPr lang="en-US" altLang="zh-CN" sz="1200" dirty="0" err="1">
                <a:solidFill>
                  <a:srgbClr val="EBEBEB">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QingTian</a:t>
            </a:r>
            <a:r>
              <a:rPr lang="zh-CN" altLang="en-US" sz="1200" dirty="0">
                <a:solidFill>
                  <a:srgbClr val="EBEBEB">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卡池</a:t>
            </a:r>
            <a:endParaRPr lang="zh-CN" altLang="en-US" sz="1200" dirty="0">
              <a:solidFill>
                <a:srgbClr val="EBEBEB">
                  <a:lumMod val="5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9" name="文本框 188"/>
          <p:cNvSpPr txBox="1"/>
          <p:nvPr/>
        </p:nvSpPr>
        <p:spPr>
          <a:xfrm>
            <a:off x="9165016" y="5557903"/>
            <a:ext cx="620886" cy="276999"/>
          </a:xfrm>
          <a:prstGeom prst="rect">
            <a:avLst/>
          </a:prstGeom>
          <a:noFill/>
        </p:spPr>
        <p:txBody>
          <a:bodyPr wrap="square" rtlCol="0" anchor="ctr">
            <a:spAutoFit/>
          </a:bodyPr>
          <a:lstStyle/>
          <a:p>
            <a:pPr algn="ctr">
              <a:defRPr/>
            </a:pPr>
            <a:r>
              <a:rPr lang="en-US" altLang="zh-CN" sz="1200" dirty="0">
                <a:solidFill>
                  <a:srgbClr val="EBEBEB">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xPU</a:t>
            </a:r>
            <a:r>
              <a:rPr lang="zh-CN" altLang="en-US" sz="1200" dirty="0">
                <a:solidFill>
                  <a:srgbClr val="EBEBEB">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池</a:t>
            </a:r>
            <a:endParaRPr lang="zh-CN" altLang="en-US" sz="1200" dirty="0">
              <a:solidFill>
                <a:srgbClr val="EBEBEB">
                  <a:lumMod val="5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0" name="文本框 189"/>
          <p:cNvSpPr txBox="1"/>
          <p:nvPr/>
        </p:nvSpPr>
        <p:spPr>
          <a:xfrm>
            <a:off x="9829332" y="5431312"/>
            <a:ext cx="683110" cy="276999"/>
          </a:xfrm>
          <a:prstGeom prst="rect">
            <a:avLst/>
          </a:prstGeom>
          <a:noFill/>
        </p:spPr>
        <p:txBody>
          <a:bodyPr wrap="square" rtlCol="0" anchor="ctr">
            <a:spAutoFit/>
          </a:bodyPr>
          <a:lstStyle/>
          <a:p>
            <a:pPr algn="ctr">
              <a:defRPr/>
            </a:pPr>
            <a:r>
              <a:rPr lang="zh-CN" altLang="en-US" sz="1200" dirty="0">
                <a:solidFill>
                  <a:srgbClr val="EBEBEB">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硬盘池</a:t>
            </a:r>
            <a:endParaRPr lang="zh-CN" altLang="en-US" sz="1200" dirty="0">
              <a:solidFill>
                <a:srgbClr val="EBEBEB">
                  <a:lumMod val="5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1" name="文本框 190"/>
          <p:cNvSpPr txBox="1"/>
          <p:nvPr/>
        </p:nvSpPr>
        <p:spPr>
          <a:xfrm>
            <a:off x="6513226" y="5421801"/>
            <a:ext cx="684317" cy="276999"/>
          </a:xfrm>
          <a:prstGeom prst="rect">
            <a:avLst/>
          </a:prstGeom>
          <a:noFill/>
        </p:spPr>
        <p:txBody>
          <a:bodyPr wrap="square" rtlCol="0" anchor="ctr">
            <a:spAutoFit/>
          </a:bodyPr>
          <a:lstStyle/>
          <a:p>
            <a:pPr algn="ctr">
              <a:defRPr/>
            </a:pPr>
            <a:r>
              <a:rPr lang="zh-CN" altLang="en-US" sz="1200" dirty="0">
                <a:solidFill>
                  <a:srgbClr val="EBEBEB">
                    <a:lumMod val="50000"/>
                  </a:srgbClr>
                </a:solidFill>
                <a:latin typeface="Huawei Sans" panose="020C0503030203020204" pitchFamily="34" charset="0"/>
                <a:ea typeface="方正兰亭黑简体" panose="02000000000000000000" pitchFamily="2" charset="-122"/>
                <a:sym typeface="Huawei Sans" panose="020C0503030203020204" pitchFamily="34" charset="0"/>
              </a:rPr>
              <a:t>内存池</a:t>
            </a:r>
            <a:endParaRPr lang="zh-CN" altLang="en-US" sz="1200" dirty="0">
              <a:solidFill>
                <a:srgbClr val="EBEBEB">
                  <a:lumMod val="50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192" name="图片 6" descr="图片 6"/>
          <p:cNvPicPr/>
          <p:nvPr/>
        </p:nvPicPr>
        <p:blipFill>
          <a:blip r:embed="rId4">
            <a:alphaModFix amt="97836"/>
            <a:duotone>
              <a:prstClr val="black"/>
              <a:srgbClr val="EBEBEB">
                <a:lumMod val="10000"/>
                <a:tint val="45000"/>
                <a:satMod val="400000"/>
              </a:srgbClr>
            </a:duotone>
          </a:blip>
          <a:stretch>
            <a:fillRect/>
          </a:stretch>
        </p:blipFill>
        <p:spPr>
          <a:xfrm>
            <a:off x="6296669" y="4301927"/>
            <a:ext cx="4383120" cy="737368"/>
          </a:xfrm>
          <a:prstGeom prst="rect">
            <a:avLst/>
          </a:prstGeom>
          <a:ln w="12700" cap="flat">
            <a:noFill/>
            <a:miter lim="400000"/>
            <a:headEnd/>
            <a:tailEnd/>
          </a:ln>
          <a:effectLst/>
        </p:spPr>
      </p:pic>
      <p:grpSp>
        <p:nvGrpSpPr>
          <p:cNvPr id="193" name="组合 192"/>
          <p:cNvGrpSpPr/>
          <p:nvPr/>
        </p:nvGrpSpPr>
        <p:grpSpPr>
          <a:xfrm rot="10800000">
            <a:off x="6724759" y="5622496"/>
            <a:ext cx="85015" cy="77613"/>
            <a:chOff x="10833315" y="3960735"/>
            <a:chExt cx="285364" cy="285364"/>
          </a:xfrm>
        </p:grpSpPr>
        <p:sp>
          <p:nvSpPr>
            <p:cNvPr id="194" name="椭圆 193"/>
            <p:cNvSpPr/>
            <p:nvPr/>
          </p:nvSpPr>
          <p:spPr>
            <a:xfrm>
              <a:off x="10833315" y="3960735"/>
              <a:ext cx="285364" cy="285364"/>
            </a:xfrm>
            <a:prstGeom prst="ellipse">
              <a:avLst/>
            </a:prstGeom>
            <a:gradFill flip="none" rotWithShape="1">
              <a:gsLst>
                <a:gs pos="0">
                  <a:srgbClr val="C7000A">
                    <a:lumMod val="5000"/>
                    <a:lumOff val="95000"/>
                    <a:alpha val="0"/>
                  </a:srgbClr>
                </a:gs>
                <a:gs pos="100000">
                  <a:srgbClr val="666666">
                    <a:alpha val="33163"/>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702310" eaLnBrk="1" fontAlgn="auto" latinLnBrk="0" hangingPunct="1">
                <a:lnSpc>
                  <a:spcPct val="100000"/>
                </a:lnSpc>
                <a:spcBef>
                  <a:spcPts val="0"/>
                </a:spcBef>
                <a:spcAft>
                  <a:spcPts val="0"/>
                </a:spcAft>
                <a:buClrTx/>
                <a:buSzTx/>
                <a:buFontTx/>
                <a:buNone/>
                <a:defRPr/>
              </a:pPr>
              <a:endParaRPr kumimoji="1" lang="zh-CN" altLang="en-US" sz="1490" b="1"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5" name="椭圆 194"/>
            <p:cNvSpPr/>
            <p:nvPr/>
          </p:nvSpPr>
          <p:spPr>
            <a:xfrm>
              <a:off x="10908965" y="4036385"/>
              <a:ext cx="134065" cy="134065"/>
            </a:xfrm>
            <a:prstGeom prst="ellipse">
              <a:avLst/>
            </a:prstGeom>
            <a:solidFill>
              <a:srgbClr val="C7000A"/>
            </a:solidFill>
            <a:ln w="12700" cap="flat" cmpd="sng" algn="ctr">
              <a:noFill/>
              <a:prstDash val="solid"/>
              <a:miter lim="800000"/>
            </a:ln>
            <a:effectLst/>
          </p:spPr>
          <p:txBody>
            <a:bodyPr rtlCol="0" anchor="ctr"/>
            <a:lstStyle/>
            <a:p>
              <a:pPr marL="0" marR="0" lvl="0" indent="0" algn="ctr" defTabSz="702310" eaLnBrk="1" fontAlgn="auto" latinLnBrk="0" hangingPunct="1">
                <a:lnSpc>
                  <a:spcPct val="100000"/>
                </a:lnSpc>
                <a:spcBef>
                  <a:spcPts val="0"/>
                </a:spcBef>
                <a:spcAft>
                  <a:spcPts val="0"/>
                </a:spcAft>
                <a:buClrTx/>
                <a:buSzTx/>
                <a:buFontTx/>
                <a:buNone/>
                <a:defRPr/>
              </a:pPr>
              <a:endParaRPr kumimoji="1" lang="zh-CN" altLang="en-US" sz="1490" b="1"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96" name="组合 195"/>
          <p:cNvGrpSpPr/>
          <p:nvPr/>
        </p:nvGrpSpPr>
        <p:grpSpPr>
          <a:xfrm rot="10800000">
            <a:off x="7508553" y="5748475"/>
            <a:ext cx="85015" cy="77613"/>
            <a:chOff x="10833315" y="3960735"/>
            <a:chExt cx="285364" cy="285364"/>
          </a:xfrm>
        </p:grpSpPr>
        <p:sp>
          <p:nvSpPr>
            <p:cNvPr id="197" name="椭圆 196"/>
            <p:cNvSpPr/>
            <p:nvPr/>
          </p:nvSpPr>
          <p:spPr>
            <a:xfrm>
              <a:off x="10833315" y="3960735"/>
              <a:ext cx="285364" cy="285364"/>
            </a:xfrm>
            <a:prstGeom prst="ellipse">
              <a:avLst/>
            </a:prstGeom>
            <a:gradFill flip="none" rotWithShape="1">
              <a:gsLst>
                <a:gs pos="0">
                  <a:srgbClr val="C7000A">
                    <a:lumMod val="5000"/>
                    <a:lumOff val="95000"/>
                    <a:alpha val="0"/>
                  </a:srgbClr>
                </a:gs>
                <a:gs pos="100000">
                  <a:srgbClr val="666666">
                    <a:alpha val="33163"/>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702310" eaLnBrk="1" fontAlgn="auto" latinLnBrk="0" hangingPunct="1">
                <a:lnSpc>
                  <a:spcPct val="100000"/>
                </a:lnSpc>
                <a:spcBef>
                  <a:spcPts val="0"/>
                </a:spcBef>
                <a:spcAft>
                  <a:spcPts val="0"/>
                </a:spcAft>
                <a:buClrTx/>
                <a:buSzTx/>
                <a:buFontTx/>
                <a:buNone/>
                <a:defRPr/>
              </a:pPr>
              <a:endParaRPr kumimoji="1" lang="zh-CN" altLang="en-US" sz="1490" b="1"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8" name="椭圆 197"/>
            <p:cNvSpPr/>
            <p:nvPr/>
          </p:nvSpPr>
          <p:spPr>
            <a:xfrm>
              <a:off x="10908965" y="4036385"/>
              <a:ext cx="134065" cy="134065"/>
            </a:xfrm>
            <a:prstGeom prst="ellipse">
              <a:avLst/>
            </a:prstGeom>
            <a:solidFill>
              <a:srgbClr val="C7000A"/>
            </a:solidFill>
            <a:ln w="12700" cap="flat" cmpd="sng" algn="ctr">
              <a:noFill/>
              <a:prstDash val="solid"/>
              <a:miter lim="800000"/>
            </a:ln>
            <a:effectLst/>
          </p:spPr>
          <p:txBody>
            <a:bodyPr rtlCol="0" anchor="ctr"/>
            <a:lstStyle/>
            <a:p>
              <a:pPr marL="0" marR="0" lvl="0" indent="0" algn="ctr" defTabSz="702310" eaLnBrk="1" fontAlgn="auto" latinLnBrk="0" hangingPunct="1">
                <a:lnSpc>
                  <a:spcPct val="100000"/>
                </a:lnSpc>
                <a:spcBef>
                  <a:spcPts val="0"/>
                </a:spcBef>
                <a:spcAft>
                  <a:spcPts val="0"/>
                </a:spcAft>
                <a:buClrTx/>
                <a:buSzTx/>
                <a:buFontTx/>
                <a:buNone/>
                <a:defRPr/>
              </a:pPr>
              <a:endParaRPr kumimoji="1" lang="zh-CN" altLang="en-US" sz="1490" b="1"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199" name="组合 198"/>
          <p:cNvGrpSpPr/>
          <p:nvPr/>
        </p:nvGrpSpPr>
        <p:grpSpPr>
          <a:xfrm rot="10800000">
            <a:off x="8401298" y="5786203"/>
            <a:ext cx="85015" cy="77613"/>
            <a:chOff x="10833315" y="3960735"/>
            <a:chExt cx="285364" cy="285364"/>
          </a:xfrm>
        </p:grpSpPr>
        <p:sp>
          <p:nvSpPr>
            <p:cNvPr id="200" name="椭圆 199"/>
            <p:cNvSpPr/>
            <p:nvPr/>
          </p:nvSpPr>
          <p:spPr>
            <a:xfrm>
              <a:off x="10833315" y="3960735"/>
              <a:ext cx="285364" cy="285364"/>
            </a:xfrm>
            <a:prstGeom prst="ellipse">
              <a:avLst/>
            </a:prstGeom>
            <a:gradFill flip="none" rotWithShape="1">
              <a:gsLst>
                <a:gs pos="0">
                  <a:srgbClr val="C7000A">
                    <a:lumMod val="5000"/>
                    <a:lumOff val="95000"/>
                    <a:alpha val="0"/>
                  </a:srgbClr>
                </a:gs>
                <a:gs pos="100000">
                  <a:srgbClr val="666666">
                    <a:alpha val="33163"/>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702310" eaLnBrk="1" fontAlgn="auto" latinLnBrk="0" hangingPunct="1">
                <a:lnSpc>
                  <a:spcPct val="100000"/>
                </a:lnSpc>
                <a:spcBef>
                  <a:spcPts val="0"/>
                </a:spcBef>
                <a:spcAft>
                  <a:spcPts val="0"/>
                </a:spcAft>
                <a:buClrTx/>
                <a:buSzTx/>
                <a:buFontTx/>
                <a:buNone/>
                <a:defRPr/>
              </a:pPr>
              <a:endParaRPr kumimoji="1" lang="zh-CN" altLang="en-US" sz="1490" b="1"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1" name="椭圆 200"/>
            <p:cNvSpPr/>
            <p:nvPr/>
          </p:nvSpPr>
          <p:spPr>
            <a:xfrm>
              <a:off x="10908965" y="4036385"/>
              <a:ext cx="134065" cy="134065"/>
            </a:xfrm>
            <a:prstGeom prst="ellipse">
              <a:avLst/>
            </a:prstGeom>
            <a:solidFill>
              <a:srgbClr val="C7000A"/>
            </a:solidFill>
            <a:ln w="12700" cap="flat" cmpd="sng" algn="ctr">
              <a:noFill/>
              <a:prstDash val="solid"/>
              <a:miter lim="800000"/>
            </a:ln>
            <a:effectLst/>
          </p:spPr>
          <p:txBody>
            <a:bodyPr rtlCol="0" anchor="ctr"/>
            <a:lstStyle/>
            <a:p>
              <a:pPr marL="0" marR="0" lvl="0" indent="0" algn="ctr" defTabSz="702310" eaLnBrk="1" fontAlgn="auto" latinLnBrk="0" hangingPunct="1">
                <a:lnSpc>
                  <a:spcPct val="100000"/>
                </a:lnSpc>
                <a:spcBef>
                  <a:spcPts val="0"/>
                </a:spcBef>
                <a:spcAft>
                  <a:spcPts val="0"/>
                </a:spcAft>
                <a:buClrTx/>
                <a:buSzTx/>
                <a:buFontTx/>
                <a:buNone/>
                <a:defRPr/>
              </a:pPr>
              <a:endParaRPr kumimoji="1" lang="zh-CN" altLang="en-US" sz="1490" b="1"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02" name="组合 201"/>
          <p:cNvGrpSpPr/>
          <p:nvPr/>
        </p:nvGrpSpPr>
        <p:grpSpPr>
          <a:xfrm rot="10800000">
            <a:off x="9390444" y="5743705"/>
            <a:ext cx="85015" cy="77613"/>
            <a:chOff x="10833315" y="3960735"/>
            <a:chExt cx="285364" cy="285364"/>
          </a:xfrm>
        </p:grpSpPr>
        <p:sp>
          <p:nvSpPr>
            <p:cNvPr id="203" name="椭圆 202"/>
            <p:cNvSpPr/>
            <p:nvPr/>
          </p:nvSpPr>
          <p:spPr>
            <a:xfrm>
              <a:off x="10833315" y="3960735"/>
              <a:ext cx="285364" cy="285364"/>
            </a:xfrm>
            <a:prstGeom prst="ellipse">
              <a:avLst/>
            </a:prstGeom>
            <a:gradFill flip="none" rotWithShape="1">
              <a:gsLst>
                <a:gs pos="0">
                  <a:srgbClr val="C7000A">
                    <a:lumMod val="5000"/>
                    <a:lumOff val="95000"/>
                    <a:alpha val="0"/>
                  </a:srgbClr>
                </a:gs>
                <a:gs pos="100000">
                  <a:srgbClr val="666666">
                    <a:alpha val="33163"/>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702310" eaLnBrk="1" fontAlgn="auto" latinLnBrk="0" hangingPunct="1">
                <a:lnSpc>
                  <a:spcPct val="100000"/>
                </a:lnSpc>
                <a:spcBef>
                  <a:spcPts val="0"/>
                </a:spcBef>
                <a:spcAft>
                  <a:spcPts val="0"/>
                </a:spcAft>
                <a:buClrTx/>
                <a:buSzTx/>
                <a:buFontTx/>
                <a:buNone/>
                <a:defRPr/>
              </a:pPr>
              <a:endParaRPr kumimoji="1" lang="zh-CN" altLang="en-US" sz="1490" b="1"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4" name="椭圆 203"/>
            <p:cNvSpPr/>
            <p:nvPr/>
          </p:nvSpPr>
          <p:spPr>
            <a:xfrm>
              <a:off x="10908965" y="4036385"/>
              <a:ext cx="134065" cy="134065"/>
            </a:xfrm>
            <a:prstGeom prst="ellipse">
              <a:avLst/>
            </a:prstGeom>
            <a:solidFill>
              <a:srgbClr val="C7000A"/>
            </a:solidFill>
            <a:ln w="12700" cap="flat" cmpd="sng" algn="ctr">
              <a:noFill/>
              <a:prstDash val="solid"/>
              <a:miter lim="800000"/>
            </a:ln>
            <a:effectLst/>
          </p:spPr>
          <p:txBody>
            <a:bodyPr rtlCol="0" anchor="ctr"/>
            <a:lstStyle/>
            <a:p>
              <a:pPr marL="0" marR="0" lvl="0" indent="0" algn="ctr" defTabSz="702310" eaLnBrk="1" fontAlgn="auto" latinLnBrk="0" hangingPunct="1">
                <a:lnSpc>
                  <a:spcPct val="100000"/>
                </a:lnSpc>
                <a:spcBef>
                  <a:spcPts val="0"/>
                </a:spcBef>
                <a:spcAft>
                  <a:spcPts val="0"/>
                </a:spcAft>
                <a:buClrTx/>
                <a:buSzTx/>
                <a:buFontTx/>
                <a:buNone/>
                <a:defRPr/>
              </a:pPr>
              <a:endParaRPr kumimoji="1" lang="zh-CN" altLang="en-US" sz="1490" b="1"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205" name="组合 204"/>
          <p:cNvGrpSpPr/>
          <p:nvPr/>
        </p:nvGrpSpPr>
        <p:grpSpPr>
          <a:xfrm rot="10800000">
            <a:off x="10091582" y="5629428"/>
            <a:ext cx="85015" cy="77613"/>
            <a:chOff x="10833315" y="3960735"/>
            <a:chExt cx="285364" cy="285364"/>
          </a:xfrm>
        </p:grpSpPr>
        <p:sp>
          <p:nvSpPr>
            <p:cNvPr id="206" name="椭圆 205"/>
            <p:cNvSpPr/>
            <p:nvPr/>
          </p:nvSpPr>
          <p:spPr>
            <a:xfrm>
              <a:off x="10833315" y="3960735"/>
              <a:ext cx="285364" cy="285364"/>
            </a:xfrm>
            <a:prstGeom prst="ellipse">
              <a:avLst/>
            </a:prstGeom>
            <a:gradFill flip="none" rotWithShape="1">
              <a:gsLst>
                <a:gs pos="0">
                  <a:srgbClr val="C7000A">
                    <a:lumMod val="5000"/>
                    <a:lumOff val="95000"/>
                    <a:alpha val="0"/>
                  </a:srgbClr>
                </a:gs>
                <a:gs pos="100000">
                  <a:srgbClr val="666666">
                    <a:alpha val="33163"/>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702310" eaLnBrk="1" fontAlgn="auto" latinLnBrk="0" hangingPunct="1">
                <a:lnSpc>
                  <a:spcPct val="100000"/>
                </a:lnSpc>
                <a:spcBef>
                  <a:spcPts val="0"/>
                </a:spcBef>
                <a:spcAft>
                  <a:spcPts val="0"/>
                </a:spcAft>
                <a:buClrTx/>
                <a:buSzTx/>
                <a:buFontTx/>
                <a:buNone/>
                <a:defRPr/>
              </a:pPr>
              <a:endParaRPr kumimoji="1" lang="zh-CN" altLang="en-US" sz="1490" b="1"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7" name="椭圆 206"/>
            <p:cNvSpPr/>
            <p:nvPr/>
          </p:nvSpPr>
          <p:spPr>
            <a:xfrm>
              <a:off x="10908965" y="4036385"/>
              <a:ext cx="134065" cy="134065"/>
            </a:xfrm>
            <a:prstGeom prst="ellipse">
              <a:avLst/>
            </a:prstGeom>
            <a:solidFill>
              <a:srgbClr val="C7000A"/>
            </a:solidFill>
            <a:ln w="12700" cap="flat" cmpd="sng" algn="ctr">
              <a:noFill/>
              <a:prstDash val="solid"/>
              <a:miter lim="800000"/>
            </a:ln>
            <a:effectLst/>
          </p:spPr>
          <p:txBody>
            <a:bodyPr rtlCol="0" anchor="ctr"/>
            <a:lstStyle/>
            <a:p>
              <a:pPr marL="0" marR="0" lvl="0" indent="0" algn="ctr" defTabSz="702310" eaLnBrk="1" fontAlgn="auto" latinLnBrk="0" hangingPunct="1">
                <a:lnSpc>
                  <a:spcPct val="100000"/>
                </a:lnSpc>
                <a:spcBef>
                  <a:spcPts val="0"/>
                </a:spcBef>
                <a:spcAft>
                  <a:spcPts val="0"/>
                </a:spcAft>
                <a:buClrTx/>
                <a:buSzTx/>
                <a:buFontTx/>
                <a:buNone/>
                <a:defRPr/>
              </a:pPr>
              <a:endParaRPr kumimoji="1" lang="zh-CN" altLang="en-US" sz="1490" b="1"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208" name="图片 207" descr="背景图案&#10;&#10;中度可信度描述已自动生成"/>
          <p:cNvPicPr>
            <a:picLocks noChangeAspect="1"/>
          </p:cNvPicPr>
          <p:nvPr/>
        </p:nvPicPr>
        <p:blipFill>
          <a:blip r:embed="rId5" cstate="screen">
            <a:alphaModFix amt="50000"/>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7593569" y="4251375"/>
            <a:ext cx="1692100" cy="604325"/>
          </a:xfrm>
          <a:prstGeom prst="rect">
            <a:avLst/>
          </a:prstGeom>
        </p:spPr>
      </p:pic>
      <p:sp>
        <p:nvSpPr>
          <p:cNvPr id="209" name="文本框 208"/>
          <p:cNvSpPr txBox="1"/>
          <p:nvPr/>
        </p:nvSpPr>
        <p:spPr>
          <a:xfrm>
            <a:off x="7310251" y="4605262"/>
            <a:ext cx="832835" cy="276999"/>
          </a:xfrm>
          <a:prstGeom prst="rect">
            <a:avLst/>
          </a:prstGeom>
          <a:noFill/>
        </p:spPr>
        <p:txBody>
          <a:bodyPr wrap="square" rtlCol="0">
            <a:spAutoFit/>
          </a:bodyPr>
          <a:lstStyle/>
          <a:p>
            <a:pPr algn="ctr">
              <a:defRPr/>
            </a:pPr>
            <a:r>
              <a:rPr lang="zh-CN" altLang="en-US" sz="1200" b="1"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rPr>
              <a:t>拓扑感知</a:t>
            </a:r>
            <a:endParaRPr lang="zh-CN" altLang="en-US" sz="1200" b="1"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0" name="文本框 209"/>
          <p:cNvSpPr txBox="1"/>
          <p:nvPr/>
        </p:nvSpPr>
        <p:spPr>
          <a:xfrm>
            <a:off x="8735290" y="4617580"/>
            <a:ext cx="963000" cy="276999"/>
          </a:xfrm>
          <a:prstGeom prst="rect">
            <a:avLst/>
          </a:prstGeom>
          <a:noFill/>
        </p:spPr>
        <p:txBody>
          <a:bodyPr wrap="square" rtlCol="0">
            <a:spAutoFit/>
          </a:bodyPr>
          <a:lstStyle/>
          <a:p>
            <a:pPr algn="ctr">
              <a:defRPr/>
            </a:pPr>
            <a:r>
              <a:rPr lang="zh-CN" altLang="en-US" sz="1200" b="1"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rPr>
              <a:t>机柜级调度</a:t>
            </a:r>
            <a:endParaRPr lang="zh-CN" altLang="en-US" sz="1200" b="1"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1" name="文本框 210"/>
          <p:cNvSpPr txBox="1"/>
          <p:nvPr/>
        </p:nvSpPr>
        <p:spPr>
          <a:xfrm>
            <a:off x="6966956" y="3836378"/>
            <a:ext cx="1176130" cy="276999"/>
          </a:xfrm>
          <a:prstGeom prst="rect">
            <a:avLst/>
          </a:prstGeom>
          <a:noFill/>
        </p:spPr>
        <p:txBody>
          <a:bodyPr wrap="square" rtlCol="0">
            <a:spAutoFit/>
          </a:bodyPr>
          <a:lstStyle/>
          <a:p>
            <a:pPr algn="ctr">
              <a:defRPr/>
            </a:pPr>
            <a:r>
              <a:rPr lang="zh-CN" altLang="en-US" sz="1200" b="1"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rPr>
              <a:t>应用定义资源</a:t>
            </a:r>
            <a:endParaRPr lang="zh-CN" altLang="en-US" sz="1200" b="1"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2" name="文本框 211"/>
          <p:cNvSpPr txBox="1"/>
          <p:nvPr/>
        </p:nvSpPr>
        <p:spPr>
          <a:xfrm>
            <a:off x="8889636" y="3839684"/>
            <a:ext cx="1170097" cy="276999"/>
          </a:xfrm>
          <a:prstGeom prst="rect">
            <a:avLst/>
          </a:prstGeom>
          <a:noFill/>
        </p:spPr>
        <p:txBody>
          <a:bodyPr wrap="square" rtlCol="0">
            <a:spAutoFit/>
          </a:bodyPr>
          <a:lstStyle/>
          <a:p>
            <a:pPr algn="ctr">
              <a:defRPr/>
            </a:pPr>
            <a:r>
              <a:rPr lang="zh-CN" altLang="en-US" sz="1200" b="1"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rPr>
              <a:t>业务优化加速</a:t>
            </a:r>
            <a:endParaRPr lang="zh-CN" altLang="en-US" sz="1200" b="1" dirty="0">
              <a:solidFill>
                <a:srgbClr val="666666">
                  <a:lumMod val="75000"/>
                </a:srgbClr>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3" name="矩形 212"/>
          <p:cNvSpPr/>
          <p:nvPr/>
        </p:nvSpPr>
        <p:spPr>
          <a:xfrm>
            <a:off x="7220081" y="4990392"/>
            <a:ext cx="2527637" cy="523220"/>
          </a:xfrm>
          <a:prstGeom prst="rect">
            <a:avLst/>
          </a:prstGeom>
        </p:spPr>
        <p:txBody>
          <a:bodyPr wrap="square">
            <a:spAutoFit/>
          </a:bodyPr>
          <a:lstStyle/>
          <a:p>
            <a:pPr algn="ctr" defTabSz="2687320">
              <a:defRPr/>
            </a:pPr>
            <a:r>
              <a:rPr lang="zh-CN" altLang="en-US" sz="1600" b="1" kern="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分布式</a:t>
            </a:r>
            <a:r>
              <a:rPr lang="en-US" altLang="zh-CN" sz="1600" b="1" kern="0" dirty="0" err="1">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QingTian</a:t>
            </a:r>
            <a:endParaRPr lang="en-US" altLang="zh-CN" sz="1600" b="1" kern="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a:p>
            <a:pPr algn="ctr" defTabSz="2687320">
              <a:defRPr/>
            </a:pPr>
            <a:r>
              <a:rPr lang="zh-CN" altLang="en-US" sz="1200" kern="0" dirty="0">
                <a:solidFill>
                  <a:srgbClr val="666666">
                    <a:lumMod val="75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新一代的多元算力对等全互联架构</a:t>
            </a:r>
            <a:endParaRPr lang="en-US" altLang="zh-CN" sz="1200" kern="0" dirty="0">
              <a:solidFill>
                <a:srgbClr val="666666">
                  <a:lumMod val="75000"/>
                </a:srgb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14" name="矩形 213"/>
          <p:cNvSpPr/>
          <p:nvPr/>
        </p:nvSpPr>
        <p:spPr>
          <a:xfrm>
            <a:off x="7264574" y="5899012"/>
            <a:ext cx="2425664" cy="276999"/>
          </a:xfrm>
          <a:prstGeom prst="rect">
            <a:avLst/>
          </a:prstGeom>
        </p:spPr>
        <p:txBody>
          <a:bodyPr wrap="none">
            <a:spAutoFit/>
            <a:scene3d>
              <a:camera prst="orthographicFront"/>
              <a:lightRig rig="threePt" dir="t"/>
            </a:scene3d>
            <a:sp3d contourW="12700">
              <a:contourClr>
                <a:schemeClr val="tx2">
                  <a:lumMod val="85000"/>
                </a:schemeClr>
              </a:contourClr>
            </a:sp3d>
          </a:bodyPr>
          <a:lstStyle/>
          <a:p>
            <a:pPr algn="ctr" defTabSz="914400">
              <a:defRPr/>
            </a:pPr>
            <a:r>
              <a:rPr lang="zh-CN" altLang="en-US" sz="1200" kern="0"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新   型   高   速   互   联   总   线</a:t>
            </a:r>
            <a:endParaRPr lang="zh-CN" altLang="en-US" sz="1200" kern="0"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5" name="梯形 90"/>
          <p:cNvSpPr/>
          <p:nvPr/>
        </p:nvSpPr>
        <p:spPr>
          <a:xfrm>
            <a:off x="5920802" y="3404447"/>
            <a:ext cx="4967132" cy="314799"/>
          </a:xfrm>
          <a:prstGeom prst="trapezoid">
            <a:avLst>
              <a:gd name="adj" fmla="val 193683"/>
            </a:avLst>
          </a:prstGeom>
          <a:gradFill>
            <a:gsLst>
              <a:gs pos="0">
                <a:srgbClr val="666666">
                  <a:lumMod val="40000"/>
                  <a:lumOff val="60000"/>
                  <a:alpha val="27000"/>
                </a:srgbClr>
              </a:gs>
              <a:gs pos="67000">
                <a:srgbClr val="666666">
                  <a:lumMod val="40000"/>
                  <a:lumOff val="60000"/>
                  <a:alpha val="0"/>
                </a:srgbClr>
              </a:gs>
            </a:gsLst>
            <a:lin ang="16200000" scaled="1"/>
          </a:gradFill>
          <a:ln w="6350" cap="flat" cmpd="sng" algn="ctr">
            <a:gradFill flip="none" rotWithShape="1">
              <a:gsLst>
                <a:gs pos="0">
                  <a:srgbClr val="666666">
                    <a:lumMod val="40000"/>
                    <a:lumOff val="60000"/>
                  </a:srgbClr>
                </a:gs>
                <a:gs pos="71000">
                  <a:srgbClr val="666666">
                    <a:lumMod val="40000"/>
                    <a:lumOff val="60000"/>
                    <a:alpha val="0"/>
                  </a:srgbClr>
                </a:gs>
              </a:gsLst>
              <a:lin ang="16200000" scaled="1"/>
              <a:tileRect/>
            </a:gradFill>
            <a:prstDash val="solid"/>
            <a:miter lim="800000"/>
          </a:ln>
          <a:effectLst>
            <a:outerShdw blurRad="50800" dist="38100" dir="5400000" sx="99000" sy="99000" algn="ctr" rotWithShape="0">
              <a:srgbClr val="000000">
                <a:alpha val="10000"/>
              </a:srgbClr>
            </a:outerShdw>
          </a:effectLst>
        </p:spPr>
        <p:txBody>
          <a:bodyPr lIns="91404" tIns="45702" rIns="107958" bIns="45702" anchor="ctr">
            <a:noAutofit/>
          </a:bodyPr>
          <a:lstStyle/>
          <a:p>
            <a:pPr defTabSz="1217930" fontAlgn="ctr">
              <a:defRPr/>
            </a:pPr>
            <a:endParaRPr lang="zh-CN" altLang="en-US" sz="1100" b="1" kern="0">
              <a:solidFill>
                <a:prstClr val="black">
                  <a:lumMod val="75000"/>
                  <a:lumOff val="25000"/>
                </a:prstClr>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nvGrpSpPr>
          <p:cNvPr id="216" name="组合 215"/>
          <p:cNvGrpSpPr/>
          <p:nvPr/>
        </p:nvGrpSpPr>
        <p:grpSpPr>
          <a:xfrm>
            <a:off x="6473733" y="3279547"/>
            <a:ext cx="3741971" cy="311505"/>
            <a:chOff x="6558283" y="3170427"/>
            <a:chExt cx="3741971" cy="311505"/>
          </a:xfrm>
        </p:grpSpPr>
        <p:sp>
          <p:nvSpPr>
            <p:cNvPr id="217" name="矩形 216"/>
            <p:cNvSpPr/>
            <p:nvPr/>
          </p:nvSpPr>
          <p:spPr>
            <a:xfrm>
              <a:off x="8279144" y="3170427"/>
              <a:ext cx="1963999" cy="307777"/>
            </a:xfrm>
            <a:prstGeom prst="rect">
              <a:avLst/>
            </a:prstGeom>
          </p:spPr>
          <p:txBody>
            <a:bodyPr wrap="none">
              <a:spAutoFit/>
            </a:bodyPr>
            <a:lstStyle/>
            <a:p>
              <a:pPr algn="ctr">
                <a:defRPr/>
              </a:pPr>
              <a:r>
                <a:rPr lang="zh-CN" altLang="en-US" sz="1400" b="1"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模型训练性能提升</a:t>
              </a:r>
              <a:r>
                <a:rPr lang="en-US" altLang="zh-CN" sz="1400" b="1"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3</a:t>
              </a:r>
              <a:r>
                <a:rPr lang="zh-CN" altLang="en-US" sz="1400" b="1"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倍 </a:t>
              </a:r>
              <a:endParaRPr lang="en-US" altLang="zh-CN" sz="1400" b="1"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sp>
          <p:nvSpPr>
            <p:cNvPr id="218" name="下箭头 8"/>
            <p:cNvSpPr/>
            <p:nvPr/>
          </p:nvSpPr>
          <p:spPr>
            <a:xfrm flipV="1">
              <a:off x="10137023" y="3213715"/>
              <a:ext cx="163231" cy="208442"/>
            </a:xfrm>
            <a:prstGeom prst="downArrow">
              <a:avLst>
                <a:gd name="adj1" fmla="val 50000"/>
                <a:gd name="adj2" fmla="val 61371"/>
              </a:avLst>
            </a:prstGeom>
            <a:gradFill>
              <a:gsLst>
                <a:gs pos="0">
                  <a:srgbClr val="C00000"/>
                </a:gs>
                <a:gs pos="100000">
                  <a:srgbClr val="C00000">
                    <a:alpha val="0"/>
                  </a:srgbClr>
                </a:gs>
              </a:gsLst>
              <a:lin ang="16200000" scaled="1"/>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400">
                <a:defRPr/>
              </a:pPr>
              <a:endParaRPr lang="zh-CN" altLang="en-US" sz="1800" kern="0" dirty="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19" name="矩形 218"/>
            <p:cNvSpPr/>
            <p:nvPr/>
          </p:nvSpPr>
          <p:spPr>
            <a:xfrm>
              <a:off x="6558283" y="3174155"/>
              <a:ext cx="1609736" cy="307777"/>
            </a:xfrm>
            <a:prstGeom prst="rect">
              <a:avLst/>
            </a:prstGeom>
          </p:spPr>
          <p:txBody>
            <a:bodyPr wrap="none">
              <a:spAutoFit/>
            </a:bodyPr>
            <a:lstStyle/>
            <a:p>
              <a:pPr algn="ctr">
                <a:defRPr/>
              </a:pPr>
              <a:r>
                <a:rPr lang="zh-CN" altLang="en-US" sz="1400" b="1"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业界领先</a:t>
              </a:r>
              <a:r>
                <a:rPr lang="en-US" altLang="zh-CN" sz="1400" b="1"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HPC</a:t>
              </a:r>
              <a:r>
                <a:rPr lang="zh-CN" altLang="en-US" sz="1400" b="1"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rPr>
                <a:t>性能</a:t>
              </a:r>
              <a:endParaRPr lang="en-US" altLang="zh-CN" sz="1400" b="1" kern="0" dirty="0">
                <a:solidFill>
                  <a:srgbClr val="1D1D1A"/>
                </a:solidFill>
                <a:latin typeface="Huawei Sans" panose="020C0503030203020204" pitchFamily="34" charset="0"/>
                <a:ea typeface="方正兰亭黑简体" panose="02000000000000000000" pitchFamily="2" charset="-122"/>
                <a:cs typeface="Arial" panose="020B0604020202020204" pitchFamily="34" charset="0"/>
                <a:sym typeface="Huawei Sans" panose="020C0503030203020204" pitchFamily="34" charset="0"/>
              </a:endParaRPr>
            </a:p>
          </p:txBody>
        </p:sp>
      </p:grpSp>
      <p:grpSp>
        <p:nvGrpSpPr>
          <p:cNvPr id="220" name="组合 219"/>
          <p:cNvGrpSpPr/>
          <p:nvPr/>
        </p:nvGrpSpPr>
        <p:grpSpPr>
          <a:xfrm>
            <a:off x="4891703" y="2489103"/>
            <a:ext cx="1201568" cy="94187"/>
            <a:chOff x="1023007" y="4919301"/>
            <a:chExt cx="2138172" cy="45871"/>
          </a:xfrm>
        </p:grpSpPr>
        <p:sp>
          <p:nvSpPr>
            <p:cNvPr id="221" name="形状"/>
            <p:cNvSpPr/>
            <p:nvPr/>
          </p:nvSpPr>
          <p:spPr>
            <a:xfrm>
              <a:off x="1023007" y="4919301"/>
              <a:ext cx="2138172" cy="41119"/>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algn="ctr" defTabSz="1217930" hangingPunct="0">
                <a:defRPr sz="1400">
                  <a:solidFill>
                    <a:srgbClr val="5E5E5E"/>
                  </a:solidFill>
                </a:defRPr>
              </a:pPr>
              <a:endParaRPr sz="1000" kern="0">
                <a:solidFill>
                  <a:srgbClr val="221815"/>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222" name="直接连接符 221"/>
            <p:cNvCxnSpPr/>
            <p:nvPr/>
          </p:nvCxnSpPr>
          <p:spPr>
            <a:xfrm>
              <a:off x="1023007" y="4965172"/>
              <a:ext cx="2138172" cy="0"/>
            </a:xfrm>
            <a:prstGeom prst="line">
              <a:avLst/>
            </a:prstGeom>
            <a:noFill/>
            <a:ln w="12700" cap="flat">
              <a:solidFill>
                <a:srgbClr val="C7000B"/>
              </a:solidFill>
              <a:prstDash val="solid"/>
              <a:miter lim="800000"/>
            </a:ln>
            <a:effectLst/>
            <a:sp3d/>
          </p:spPr>
        </p:cxnSp>
      </p:grpSp>
      <p:grpSp>
        <p:nvGrpSpPr>
          <p:cNvPr id="223" name="组合 222"/>
          <p:cNvGrpSpPr/>
          <p:nvPr/>
        </p:nvGrpSpPr>
        <p:grpSpPr>
          <a:xfrm>
            <a:off x="6648398" y="2479586"/>
            <a:ext cx="1201568" cy="94187"/>
            <a:chOff x="1023007" y="4919301"/>
            <a:chExt cx="2138172" cy="45871"/>
          </a:xfrm>
        </p:grpSpPr>
        <p:sp>
          <p:nvSpPr>
            <p:cNvPr id="224" name="形状"/>
            <p:cNvSpPr/>
            <p:nvPr/>
          </p:nvSpPr>
          <p:spPr>
            <a:xfrm>
              <a:off x="1023007" y="4919301"/>
              <a:ext cx="2138172" cy="41119"/>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algn="ctr" defTabSz="1217930" hangingPunct="0">
                <a:defRPr sz="1400">
                  <a:solidFill>
                    <a:srgbClr val="5E5E5E"/>
                  </a:solidFill>
                </a:defRPr>
              </a:pPr>
              <a:endParaRPr sz="1000" kern="0">
                <a:solidFill>
                  <a:srgbClr val="221815"/>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225" name="直接连接符 224"/>
            <p:cNvCxnSpPr/>
            <p:nvPr/>
          </p:nvCxnSpPr>
          <p:spPr>
            <a:xfrm>
              <a:off x="1023007" y="4965172"/>
              <a:ext cx="2138172" cy="0"/>
            </a:xfrm>
            <a:prstGeom prst="line">
              <a:avLst/>
            </a:prstGeom>
            <a:noFill/>
            <a:ln w="12700" cap="flat">
              <a:solidFill>
                <a:srgbClr val="C7000B"/>
              </a:solidFill>
              <a:prstDash val="solid"/>
              <a:miter lim="800000"/>
            </a:ln>
            <a:effectLst/>
            <a:sp3d/>
          </p:spPr>
        </p:cxnSp>
      </p:grpSp>
      <p:grpSp>
        <p:nvGrpSpPr>
          <p:cNvPr id="226" name="组合 225"/>
          <p:cNvGrpSpPr/>
          <p:nvPr/>
        </p:nvGrpSpPr>
        <p:grpSpPr>
          <a:xfrm>
            <a:off x="8426734" y="2489103"/>
            <a:ext cx="1201568" cy="94187"/>
            <a:chOff x="1023007" y="4919301"/>
            <a:chExt cx="2138172" cy="45871"/>
          </a:xfrm>
        </p:grpSpPr>
        <p:sp>
          <p:nvSpPr>
            <p:cNvPr id="227" name="形状"/>
            <p:cNvSpPr/>
            <p:nvPr/>
          </p:nvSpPr>
          <p:spPr>
            <a:xfrm>
              <a:off x="1023007" y="4919301"/>
              <a:ext cx="2138172" cy="41119"/>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algn="ctr" defTabSz="1217930" hangingPunct="0">
                <a:defRPr sz="1400">
                  <a:solidFill>
                    <a:srgbClr val="5E5E5E"/>
                  </a:solidFill>
                </a:defRPr>
              </a:pPr>
              <a:endParaRPr sz="1000" kern="0">
                <a:solidFill>
                  <a:srgbClr val="221815"/>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228" name="直接连接符 227"/>
            <p:cNvCxnSpPr/>
            <p:nvPr/>
          </p:nvCxnSpPr>
          <p:spPr>
            <a:xfrm>
              <a:off x="1023007" y="4965172"/>
              <a:ext cx="2138172" cy="0"/>
            </a:xfrm>
            <a:prstGeom prst="line">
              <a:avLst/>
            </a:prstGeom>
            <a:noFill/>
            <a:ln w="12700" cap="flat">
              <a:solidFill>
                <a:srgbClr val="C7000B"/>
              </a:solidFill>
              <a:prstDash val="solid"/>
              <a:miter lim="800000"/>
            </a:ln>
            <a:effectLst/>
            <a:sp3d/>
          </p:spPr>
        </p:cxnSp>
      </p:grpSp>
      <p:grpSp>
        <p:nvGrpSpPr>
          <p:cNvPr id="229" name="组合 228"/>
          <p:cNvGrpSpPr/>
          <p:nvPr/>
        </p:nvGrpSpPr>
        <p:grpSpPr>
          <a:xfrm>
            <a:off x="10120197" y="2497792"/>
            <a:ext cx="1201568" cy="94187"/>
            <a:chOff x="1023007" y="4919301"/>
            <a:chExt cx="2138172" cy="45871"/>
          </a:xfrm>
        </p:grpSpPr>
        <p:sp>
          <p:nvSpPr>
            <p:cNvPr id="230" name="形状"/>
            <p:cNvSpPr/>
            <p:nvPr/>
          </p:nvSpPr>
          <p:spPr>
            <a:xfrm>
              <a:off x="1023007" y="4919301"/>
              <a:ext cx="2138172" cy="41119"/>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algn="ctr" defTabSz="1217930" hangingPunct="0">
                <a:defRPr sz="1400">
                  <a:solidFill>
                    <a:srgbClr val="5E5E5E"/>
                  </a:solidFill>
                </a:defRPr>
              </a:pPr>
              <a:endParaRPr sz="1000" kern="0">
                <a:solidFill>
                  <a:srgbClr val="221815"/>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231" name="直接连接符 230"/>
            <p:cNvCxnSpPr/>
            <p:nvPr/>
          </p:nvCxnSpPr>
          <p:spPr>
            <a:xfrm>
              <a:off x="1023007" y="4965172"/>
              <a:ext cx="2138172" cy="0"/>
            </a:xfrm>
            <a:prstGeom prst="line">
              <a:avLst/>
            </a:prstGeom>
            <a:noFill/>
            <a:ln w="12700" cap="flat">
              <a:solidFill>
                <a:srgbClr val="C7000B"/>
              </a:solidFill>
              <a:prstDash val="solid"/>
              <a:miter lim="800000"/>
            </a:ln>
            <a:effectLst/>
            <a:sp3d/>
          </p:spPr>
        </p:cxn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uawei Sans" panose="020C0503030203020204" pitchFamily="34" charset="0"/>
              </a:rPr>
              <a:t>昇腾</a:t>
            </a:r>
            <a:r>
              <a:rPr lang="en-US" altLang="zh-CN" dirty="0">
                <a:sym typeface="Huawei Sans" panose="020C0503030203020204" pitchFamily="34" charset="0"/>
              </a:rPr>
              <a:t>AI</a:t>
            </a:r>
            <a:r>
              <a:rPr lang="zh-CN" altLang="en-US" dirty="0">
                <a:sym typeface="Huawei Sans" panose="020C0503030203020204" pitchFamily="34" charset="0"/>
              </a:rPr>
              <a:t>云服务，澎湃算力支持大模型普惠</a:t>
            </a:r>
            <a:endParaRPr lang="zh-CN" altLang="en-US" dirty="0">
              <a:sym typeface="Huawei Sans" panose="020C0503030203020204" pitchFamily="34" charset="0"/>
            </a:endParaRPr>
          </a:p>
        </p:txBody>
      </p:sp>
      <p:grpSp>
        <p:nvGrpSpPr>
          <p:cNvPr id="3" name="组合 2"/>
          <p:cNvGrpSpPr/>
          <p:nvPr/>
        </p:nvGrpSpPr>
        <p:grpSpPr>
          <a:xfrm rot="10800000">
            <a:off x="5951565" y="3328511"/>
            <a:ext cx="1404591" cy="523017"/>
            <a:chOff x="12202309" y="4306899"/>
            <a:chExt cx="2145624" cy="596466"/>
          </a:xfrm>
        </p:grpSpPr>
        <p:sp>
          <p:nvSpPr>
            <p:cNvPr id="4" name="矩形"/>
            <p:cNvSpPr/>
            <p:nvPr/>
          </p:nvSpPr>
          <p:spPr>
            <a:xfrm>
              <a:off x="12557889" y="4483998"/>
              <a:ext cx="838417" cy="31751"/>
            </a:xfrm>
            <a:prstGeom prst="rect">
              <a:avLst/>
            </a:prstGeom>
            <a:gradFill>
              <a:gsLst>
                <a:gs pos="0">
                  <a:srgbClr val="E9002F">
                    <a:alpha val="60000"/>
                  </a:srgbClr>
                </a:gs>
                <a:gs pos="100000">
                  <a:srgbClr val="E9002F">
                    <a:alpha val="0"/>
                  </a:srgbClr>
                </a:gs>
              </a:gsLst>
              <a:lin ang="0" scaled="0"/>
            </a:gradFill>
            <a:ln w="12700">
              <a:miter lim="400000"/>
            </a:ln>
          </p:spPr>
          <p:txBody>
            <a:bodyPr lIns="10536" tIns="10536" rIns="10536" bIns="10536" anchor="ctr"/>
            <a:lstStyle/>
            <a:p>
              <a:pPr marL="0" marR="0" lvl="0" indent="0" defTabSz="105410" eaLnBrk="1" fontAlgn="auto" latinLnBrk="0" hangingPunct="0">
                <a:lnSpc>
                  <a:spcPct val="100000"/>
                </a:lnSpc>
                <a:spcBef>
                  <a:spcPts val="0"/>
                </a:spcBef>
                <a:spcAft>
                  <a:spcPts val="0"/>
                </a:spcAft>
                <a:buClrTx/>
                <a:buSzTx/>
                <a:buFontTx/>
                <a:buNone/>
                <a:defRPr/>
              </a:pPr>
              <a:endParaRPr kumimoji="0" sz="475" b="0" i="0" u="none" strike="noStrike" kern="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矩形"/>
            <p:cNvSpPr/>
            <p:nvPr/>
          </p:nvSpPr>
          <p:spPr>
            <a:xfrm>
              <a:off x="13656655" y="4313249"/>
              <a:ext cx="245437" cy="19051"/>
            </a:xfrm>
            <a:prstGeom prst="rect">
              <a:avLst/>
            </a:prstGeom>
            <a:gradFill>
              <a:gsLst>
                <a:gs pos="0">
                  <a:srgbClr val="E9002F">
                    <a:alpha val="60000"/>
                  </a:srgbClr>
                </a:gs>
                <a:gs pos="100000">
                  <a:srgbClr val="E9002F">
                    <a:alpha val="0"/>
                  </a:srgbClr>
                </a:gs>
              </a:gsLst>
              <a:lin ang="0" scaled="0"/>
            </a:gradFill>
            <a:ln w="12700">
              <a:miter lim="400000"/>
            </a:ln>
          </p:spPr>
          <p:txBody>
            <a:bodyPr lIns="10536" tIns="10536" rIns="10536" bIns="10536" anchor="ctr"/>
            <a:lstStyle/>
            <a:p>
              <a:pPr marL="0" marR="0" lvl="0" indent="0" defTabSz="105410" eaLnBrk="1" fontAlgn="auto" latinLnBrk="0" hangingPunct="0">
                <a:lnSpc>
                  <a:spcPct val="100000"/>
                </a:lnSpc>
                <a:spcBef>
                  <a:spcPts val="0"/>
                </a:spcBef>
                <a:spcAft>
                  <a:spcPts val="0"/>
                </a:spcAft>
                <a:buClrTx/>
                <a:buSzTx/>
                <a:buFontTx/>
                <a:buNone/>
                <a:defRPr/>
              </a:pPr>
              <a:endParaRPr kumimoji="0" sz="475" b="0" i="0" u="none" strike="noStrike" kern="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 name="矩形"/>
            <p:cNvSpPr/>
            <p:nvPr/>
          </p:nvSpPr>
          <p:spPr>
            <a:xfrm>
              <a:off x="12202309" y="4306899"/>
              <a:ext cx="350623" cy="31751"/>
            </a:xfrm>
            <a:prstGeom prst="rect">
              <a:avLst/>
            </a:prstGeom>
            <a:gradFill>
              <a:gsLst>
                <a:gs pos="0">
                  <a:srgbClr val="E9002F">
                    <a:alpha val="60000"/>
                  </a:srgbClr>
                </a:gs>
                <a:gs pos="100000">
                  <a:srgbClr val="E9002F">
                    <a:alpha val="0"/>
                  </a:srgbClr>
                </a:gs>
              </a:gsLst>
              <a:lin ang="0" scaled="0"/>
            </a:gradFill>
            <a:ln w="12700">
              <a:miter lim="400000"/>
            </a:ln>
          </p:spPr>
          <p:txBody>
            <a:bodyPr lIns="10536" tIns="10536" rIns="10536" bIns="10536" anchor="ctr"/>
            <a:lstStyle/>
            <a:p>
              <a:pPr marL="0" marR="0" lvl="0" indent="0" defTabSz="105410" eaLnBrk="1" fontAlgn="auto" latinLnBrk="0" hangingPunct="0">
                <a:lnSpc>
                  <a:spcPct val="100000"/>
                </a:lnSpc>
                <a:spcBef>
                  <a:spcPts val="0"/>
                </a:spcBef>
                <a:spcAft>
                  <a:spcPts val="0"/>
                </a:spcAft>
                <a:buClrTx/>
                <a:buSzTx/>
                <a:buFontTx/>
                <a:buNone/>
                <a:defRPr/>
              </a:pPr>
              <a:endParaRPr kumimoji="0" sz="475" b="0" i="0" u="none" strike="noStrike" kern="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矩形"/>
            <p:cNvSpPr/>
            <p:nvPr/>
          </p:nvSpPr>
          <p:spPr>
            <a:xfrm>
              <a:off x="12475592" y="4871614"/>
              <a:ext cx="350623" cy="31751"/>
            </a:xfrm>
            <a:prstGeom prst="rect">
              <a:avLst/>
            </a:prstGeom>
            <a:gradFill>
              <a:gsLst>
                <a:gs pos="0">
                  <a:srgbClr val="E9002F">
                    <a:alpha val="60000"/>
                  </a:srgbClr>
                </a:gs>
                <a:gs pos="100000">
                  <a:srgbClr val="E9002F">
                    <a:alpha val="0"/>
                  </a:srgbClr>
                </a:gs>
              </a:gsLst>
              <a:lin ang="0" scaled="0"/>
            </a:gradFill>
            <a:ln w="12700">
              <a:miter lim="400000"/>
            </a:ln>
          </p:spPr>
          <p:txBody>
            <a:bodyPr lIns="10536" tIns="10536" rIns="10536" bIns="10536" anchor="ctr"/>
            <a:lstStyle/>
            <a:p>
              <a:pPr marL="0" marR="0" lvl="0" indent="0" defTabSz="105410" eaLnBrk="1" fontAlgn="auto" latinLnBrk="0" hangingPunct="0">
                <a:lnSpc>
                  <a:spcPct val="100000"/>
                </a:lnSpc>
                <a:spcBef>
                  <a:spcPts val="0"/>
                </a:spcBef>
                <a:spcAft>
                  <a:spcPts val="0"/>
                </a:spcAft>
                <a:buClrTx/>
                <a:buSzTx/>
                <a:buFontTx/>
                <a:buNone/>
                <a:defRPr/>
              </a:pPr>
              <a:endParaRPr kumimoji="0" sz="475" b="0" i="0" u="none" strike="noStrike" kern="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8" name="矩形"/>
            <p:cNvSpPr/>
            <p:nvPr/>
          </p:nvSpPr>
          <p:spPr>
            <a:xfrm>
              <a:off x="13283008" y="4871614"/>
              <a:ext cx="701246" cy="12701"/>
            </a:xfrm>
            <a:prstGeom prst="rect">
              <a:avLst/>
            </a:prstGeom>
            <a:gradFill>
              <a:gsLst>
                <a:gs pos="0">
                  <a:srgbClr val="E9002F">
                    <a:alpha val="60000"/>
                  </a:srgbClr>
                </a:gs>
                <a:gs pos="100000">
                  <a:srgbClr val="E9002F">
                    <a:alpha val="0"/>
                  </a:srgbClr>
                </a:gs>
              </a:gsLst>
              <a:lin ang="0" scaled="0"/>
            </a:gradFill>
            <a:ln w="12700">
              <a:miter lim="400000"/>
            </a:ln>
          </p:spPr>
          <p:txBody>
            <a:bodyPr lIns="10536" tIns="10536" rIns="10536" bIns="10536" anchor="ctr"/>
            <a:lstStyle/>
            <a:p>
              <a:pPr marL="0" marR="0" lvl="0" indent="0" defTabSz="105410" eaLnBrk="1" fontAlgn="auto" latinLnBrk="0" hangingPunct="0">
                <a:lnSpc>
                  <a:spcPct val="100000"/>
                </a:lnSpc>
                <a:spcBef>
                  <a:spcPts val="0"/>
                </a:spcBef>
                <a:spcAft>
                  <a:spcPts val="0"/>
                </a:spcAft>
                <a:buClrTx/>
                <a:buSzTx/>
                <a:buFontTx/>
                <a:buNone/>
                <a:defRPr/>
              </a:pPr>
              <a:endParaRPr kumimoji="0" sz="475" b="0" i="0" u="none" strike="noStrike" kern="0" cap="none" spc="0" normalizeH="0" baseline="0" noProof="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矩形"/>
            <p:cNvSpPr/>
            <p:nvPr/>
          </p:nvSpPr>
          <p:spPr>
            <a:xfrm>
              <a:off x="12305426" y="4663167"/>
              <a:ext cx="2042507" cy="31751"/>
            </a:xfrm>
            <a:prstGeom prst="rect">
              <a:avLst/>
            </a:prstGeom>
            <a:gradFill>
              <a:gsLst>
                <a:gs pos="0">
                  <a:srgbClr val="E9002F">
                    <a:alpha val="60000"/>
                  </a:srgbClr>
                </a:gs>
                <a:gs pos="100000">
                  <a:srgbClr val="E9002F">
                    <a:alpha val="0"/>
                  </a:srgbClr>
                </a:gs>
              </a:gsLst>
              <a:lin ang="0" scaled="0"/>
            </a:gradFill>
            <a:ln w="3175">
              <a:miter lim="400000"/>
            </a:ln>
          </p:spPr>
          <p:txBody>
            <a:bodyPr lIns="8603" tIns="8603" rIns="8603" bIns="8603" anchor="ctr"/>
            <a:lstStyle/>
            <a:p>
              <a:pPr marL="0" marR="0" lvl="0" indent="0" algn="ctr" defTabSz="139700" eaLnBrk="1" fontAlgn="auto" latinLnBrk="0" hangingPunct="0">
                <a:lnSpc>
                  <a:spcPct val="100000"/>
                </a:lnSpc>
                <a:spcBef>
                  <a:spcPts val="0"/>
                </a:spcBef>
                <a:spcAft>
                  <a:spcPts val="0"/>
                </a:spcAft>
                <a:buClrTx/>
                <a:buSzTx/>
                <a:buFontTx/>
                <a:buNone/>
                <a:defRPr sz="1600"/>
              </a:pPr>
              <a:endParaRPr kumimoji="0" sz="610" b="0" i="0" u="none" strike="noStrike" kern="0" cap="none" spc="0" normalizeH="0" baseline="0" noProof="0" dirty="0">
                <a:ln>
                  <a:noFill/>
                </a:ln>
                <a:solidFill>
                  <a:srgbClr val="0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pic>
        <p:nvPicPr>
          <p:cNvPr id="10" name="Picture 57"/>
          <p:cNvPicPr>
            <a:picLocks noChangeAspect="1"/>
          </p:cNvPicPr>
          <p:nvPr/>
        </p:nvPicPr>
        <p:blipFill>
          <a:blip r:embed="rId1">
            <a:grayscl/>
          </a:blip>
          <a:stretch>
            <a:fillRect/>
          </a:stretch>
        </p:blipFill>
        <p:spPr>
          <a:xfrm rot="10800000">
            <a:off x="555954" y="4227986"/>
            <a:ext cx="5996286" cy="689151"/>
          </a:xfrm>
          <a:prstGeom prst="rect">
            <a:avLst/>
          </a:prstGeom>
          <a:noFill/>
        </p:spPr>
      </p:pic>
      <p:grpSp>
        <p:nvGrpSpPr>
          <p:cNvPr id="11" name="组合 10"/>
          <p:cNvGrpSpPr/>
          <p:nvPr/>
        </p:nvGrpSpPr>
        <p:grpSpPr>
          <a:xfrm>
            <a:off x="1139006" y="4794319"/>
            <a:ext cx="5115488" cy="783185"/>
            <a:chOff x="695537" y="3822634"/>
            <a:chExt cx="5117486" cy="783491"/>
          </a:xfrm>
        </p:grpSpPr>
        <p:grpSp>
          <p:nvGrpSpPr>
            <p:cNvPr id="12" name="组合 11"/>
            <p:cNvGrpSpPr/>
            <p:nvPr/>
          </p:nvGrpSpPr>
          <p:grpSpPr>
            <a:xfrm>
              <a:off x="695537" y="3822634"/>
              <a:ext cx="1487472" cy="783491"/>
              <a:chOff x="1468790" y="3087567"/>
              <a:chExt cx="1487472" cy="783491"/>
            </a:xfrm>
          </p:grpSpPr>
          <p:sp>
            <p:nvSpPr>
              <p:cNvPr id="19" name="Freeform 8"/>
              <p:cNvSpPr/>
              <p:nvPr/>
            </p:nvSpPr>
            <p:spPr bwMode="auto">
              <a:xfrm>
                <a:off x="1468790" y="3087567"/>
                <a:ext cx="1487472" cy="783491"/>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gradFill flip="none" rotWithShape="1">
                <a:gsLst>
                  <a:gs pos="0">
                    <a:srgbClr val="FFFFFF">
                      <a:lumMod val="95000"/>
                      <a:alpha val="81000"/>
                    </a:srgbClr>
                  </a:gs>
                  <a:gs pos="100000">
                    <a:srgbClr val="FFFFFF">
                      <a:lumMod val="95000"/>
                      <a:alpha val="0"/>
                    </a:srgbClr>
                  </a:gs>
                </a:gsLst>
                <a:lin ang="5400000" scaled="1"/>
                <a:tileRect/>
              </a:gradFill>
              <a:ln w="12700">
                <a:gradFill flip="none" rotWithShape="1">
                  <a:gsLst>
                    <a:gs pos="0">
                      <a:srgbClr val="C7000B">
                        <a:alpha val="0"/>
                      </a:srgbClr>
                    </a:gs>
                    <a:gs pos="100000">
                      <a:srgbClr val="C7000B">
                        <a:alpha val="64000"/>
                      </a:srgbClr>
                    </a:gs>
                  </a:gsLst>
                  <a:lin ang="16200000" scaled="1"/>
                  <a:tileRect/>
                </a:gradFill>
                <a:miter lim="800000"/>
              </a:ln>
            </p:spPr>
            <p:txBody>
              <a:bodyPr lIns="121878" tIns="60939" rIns="121878" bIns="60939"/>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6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Gui’an…"/>
              <p:cNvSpPr txBox="1"/>
              <p:nvPr/>
            </p:nvSpPr>
            <p:spPr>
              <a:xfrm>
                <a:off x="1711236" y="3329537"/>
                <a:ext cx="926794" cy="485796"/>
              </a:xfrm>
              <a:prstGeom prst="rect">
                <a:avLst/>
              </a:prstGeom>
              <a:ln w="3175">
                <a:miter lim="400000"/>
              </a:ln>
            </p:spPr>
            <p:txBody>
              <a:bodyPr wrap="none" lIns="11061" tIns="11061" rIns="11061" bIns="11061">
                <a:spAutoFit/>
              </a:bodyPr>
              <a:lstStyle/>
              <a:p>
                <a:pPr marL="0" marR="0" lvl="0" indent="0" algn="ctr" defTabSz="81280" eaLnBrk="1" fontAlgn="auto" latinLnBrk="0" hangingPunct="1">
                  <a:lnSpc>
                    <a:spcPct val="110000"/>
                  </a:lnSpc>
                  <a:spcBef>
                    <a:spcPts val="0"/>
                  </a:spcBef>
                  <a:spcAft>
                    <a:spcPts val="0"/>
                  </a:spcAft>
                  <a:buClrTx/>
                  <a:buSzTx/>
                  <a:buFontTx/>
                  <a:buNone/>
                  <a:defRPr sz="1600">
                    <a:solidFill>
                      <a:srgbClr val="FFFFFF"/>
                    </a:solidFill>
                    <a:latin typeface="FZLanTingHeiS-B-GB"/>
                    <a:ea typeface="FZLanTingHeiS-B-GB"/>
                    <a:cs typeface="FZLanTingHeiS-B-GB"/>
                    <a:sym typeface="FZLanTingHeiS-B-GB"/>
                  </a:defRPr>
                </a:pPr>
                <a:r>
                  <a:rPr kumimoji="0" sz="1400" b="0" i="0" u="none" strike="noStrike" kern="0" cap="none" spc="0" normalizeH="0" baseline="0" noProof="0" dirty="0" err="1">
                    <a:ln>
                      <a:noFill/>
                    </a:ln>
                    <a:solidFill>
                      <a:srgbClr val="DDDDDD">
                        <a:lumMod val="10000"/>
                      </a:srgbClr>
                    </a:solidFill>
                    <a:effectLst/>
                    <a:uLnTx/>
                    <a:uFillTx/>
                    <a:latin typeface="Huawei Sans" panose="020C0503030203020204" pitchFamily="34" charset="0"/>
                    <a:ea typeface="方正兰亭黑简体" panose="02000000000000000000" pitchFamily="2" charset="-122"/>
                    <a:cs typeface="FZLanTingHeiS-B-GB"/>
                    <a:sym typeface="Huawei Sans" panose="020C0503030203020204" pitchFamily="34" charset="0"/>
                  </a:rPr>
                  <a:t>贵安</a:t>
                </a:r>
                <a:endParaRPr kumimoji="0" lang="en-US" altLang="zh-CN" sz="14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cs typeface="FZLanTingHeiS-B-GB"/>
                  <a:sym typeface="Huawei Sans" panose="020C0503030203020204" pitchFamily="34" charset="0"/>
                </a:endParaRPr>
              </a:p>
              <a:p>
                <a:pPr marL="0" marR="0" lvl="0" indent="0" algn="ctr" defTabSz="81280" eaLnBrk="1" fontAlgn="auto" latinLnBrk="0" hangingPunct="1">
                  <a:lnSpc>
                    <a:spcPct val="110000"/>
                  </a:lnSpc>
                  <a:spcBef>
                    <a:spcPts val="0"/>
                  </a:spcBef>
                  <a:spcAft>
                    <a:spcPts val="0"/>
                  </a:spcAft>
                  <a:buClrTx/>
                  <a:buSzTx/>
                  <a:buFontTx/>
                  <a:buNone/>
                  <a:defRPr sz="1600">
                    <a:solidFill>
                      <a:srgbClr val="FFFFFF"/>
                    </a:solidFill>
                    <a:latin typeface="FZLanTingHeiS-B-GB"/>
                    <a:ea typeface="FZLanTingHeiS-B-GB"/>
                    <a:cs typeface="FZLanTingHeiS-B-GB"/>
                    <a:sym typeface="FZLanTingHeiS-B-GB"/>
                  </a:defRPr>
                </a:pPr>
                <a:r>
                  <a:rPr kumimoji="0" lang="en-US" altLang="zh-CN" sz="14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rPr>
                  <a:t>AI</a:t>
                </a:r>
                <a:r>
                  <a:rPr kumimoji="0" lang="zh-CN" altLang="en-US" sz="14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cs typeface="FZLanTingHeiS-B-GB"/>
                    <a:sym typeface="Huawei Sans" panose="020C0503030203020204" pitchFamily="34" charset="0"/>
                  </a:rPr>
                  <a:t>算力中心</a:t>
                </a:r>
                <a:endParaRPr kumimoji="0" lang="zh-CN" altLang="en-US" sz="14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cs typeface="FZLanTingHeiS-B-GB"/>
                  <a:sym typeface="Huawei Sans" panose="020C0503030203020204" pitchFamily="34" charset="0"/>
                </a:endParaRPr>
              </a:p>
            </p:txBody>
          </p:sp>
        </p:grpSp>
        <p:grpSp>
          <p:nvGrpSpPr>
            <p:cNvPr id="13" name="组合 12"/>
            <p:cNvGrpSpPr/>
            <p:nvPr/>
          </p:nvGrpSpPr>
          <p:grpSpPr>
            <a:xfrm>
              <a:off x="2510544" y="3822634"/>
              <a:ext cx="1487472" cy="783491"/>
              <a:chOff x="3717584" y="3087567"/>
              <a:chExt cx="1487472" cy="783491"/>
            </a:xfrm>
          </p:grpSpPr>
          <p:sp>
            <p:nvSpPr>
              <p:cNvPr id="17" name="Freeform 8"/>
              <p:cNvSpPr/>
              <p:nvPr/>
            </p:nvSpPr>
            <p:spPr bwMode="auto">
              <a:xfrm>
                <a:off x="3717584" y="3087567"/>
                <a:ext cx="1487472" cy="783491"/>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gradFill flip="none" rotWithShape="1">
                <a:gsLst>
                  <a:gs pos="0">
                    <a:srgbClr val="FFFFFF">
                      <a:lumMod val="95000"/>
                      <a:alpha val="81000"/>
                    </a:srgbClr>
                  </a:gs>
                  <a:gs pos="100000">
                    <a:srgbClr val="FFFFFF">
                      <a:lumMod val="95000"/>
                      <a:alpha val="0"/>
                    </a:srgbClr>
                  </a:gs>
                </a:gsLst>
                <a:lin ang="5400000" scaled="1"/>
                <a:tileRect/>
              </a:gradFill>
              <a:ln w="12700">
                <a:gradFill flip="none" rotWithShape="1">
                  <a:gsLst>
                    <a:gs pos="0">
                      <a:srgbClr val="C7000B">
                        <a:alpha val="0"/>
                      </a:srgbClr>
                    </a:gs>
                    <a:gs pos="100000">
                      <a:srgbClr val="C7000B">
                        <a:alpha val="64000"/>
                      </a:srgbClr>
                    </a:gs>
                  </a:gsLst>
                  <a:lin ang="16200000" scaled="1"/>
                  <a:tileRect/>
                </a:gradFill>
                <a:miter lim="800000"/>
              </a:ln>
            </p:spPr>
            <p:txBody>
              <a:bodyPr lIns="121878" tIns="60939" rIns="121878" bIns="60939"/>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6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Gui’an…"/>
              <p:cNvSpPr txBox="1"/>
              <p:nvPr/>
            </p:nvSpPr>
            <p:spPr>
              <a:xfrm>
                <a:off x="3973072" y="3329537"/>
                <a:ext cx="926794" cy="485796"/>
              </a:xfrm>
              <a:prstGeom prst="rect">
                <a:avLst/>
              </a:prstGeom>
              <a:ln w="3175">
                <a:miter lim="400000"/>
              </a:ln>
            </p:spPr>
            <p:txBody>
              <a:bodyPr wrap="none" lIns="11061" tIns="11061" rIns="11061" bIns="11061">
                <a:spAutoFit/>
              </a:bodyPr>
              <a:lstStyle/>
              <a:p>
                <a:pPr marL="0" marR="0" lvl="0" indent="0" algn="ctr" defTabSz="81280" eaLnBrk="1" fontAlgn="auto" latinLnBrk="0" hangingPunct="1">
                  <a:lnSpc>
                    <a:spcPct val="110000"/>
                  </a:lnSpc>
                  <a:spcBef>
                    <a:spcPts val="0"/>
                  </a:spcBef>
                  <a:spcAft>
                    <a:spcPts val="0"/>
                  </a:spcAft>
                  <a:buClrTx/>
                  <a:buSzTx/>
                  <a:buFontTx/>
                  <a:buNone/>
                  <a:defRPr sz="1600">
                    <a:solidFill>
                      <a:srgbClr val="FFFFFF"/>
                    </a:solidFill>
                    <a:latin typeface="FZLanTingHeiS-B-GB"/>
                    <a:ea typeface="FZLanTingHeiS-B-GB"/>
                    <a:cs typeface="FZLanTingHeiS-B-GB"/>
                    <a:sym typeface="FZLanTingHeiS-B-GB"/>
                  </a:defRPr>
                </a:pPr>
                <a:r>
                  <a:rPr kumimoji="0" lang="zh-CN" altLang="en-US" sz="14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cs typeface="FZLanTingHeiS-B-GB"/>
                    <a:sym typeface="Huawei Sans" panose="020C0503030203020204" pitchFamily="34" charset="0"/>
                  </a:rPr>
                  <a:t>乌兰察布</a:t>
                </a:r>
                <a:endParaRPr kumimoji="0" lang="en-US" altLang="zh-CN" sz="14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cs typeface="FZLanTingHeiS-B-GB"/>
                  <a:sym typeface="Huawei Sans" panose="020C0503030203020204" pitchFamily="34" charset="0"/>
                </a:endParaRPr>
              </a:p>
              <a:p>
                <a:pPr marL="0" marR="0" lvl="0" indent="0" algn="ctr" defTabSz="81280" eaLnBrk="1" fontAlgn="auto" latinLnBrk="0" hangingPunct="1">
                  <a:lnSpc>
                    <a:spcPct val="110000"/>
                  </a:lnSpc>
                  <a:spcBef>
                    <a:spcPts val="0"/>
                  </a:spcBef>
                  <a:spcAft>
                    <a:spcPts val="0"/>
                  </a:spcAft>
                  <a:buClrTx/>
                  <a:buSzTx/>
                  <a:buFontTx/>
                  <a:buNone/>
                  <a:defRPr sz="1600">
                    <a:solidFill>
                      <a:srgbClr val="FFFFFF"/>
                    </a:solidFill>
                    <a:latin typeface="FZLanTingHeiS-B-GB"/>
                    <a:ea typeface="FZLanTingHeiS-B-GB"/>
                    <a:cs typeface="FZLanTingHeiS-B-GB"/>
                    <a:sym typeface="FZLanTingHeiS-B-GB"/>
                  </a:defRPr>
                </a:pPr>
                <a:r>
                  <a:rPr kumimoji="0" lang="en-US" altLang="zh-CN" sz="14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rPr>
                  <a:t>AI</a:t>
                </a:r>
                <a:r>
                  <a:rPr kumimoji="0" lang="zh-CN" altLang="en-US" sz="14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cs typeface="FZLanTingHeiS-B-GB"/>
                    <a:sym typeface="Huawei Sans" panose="020C0503030203020204" pitchFamily="34" charset="0"/>
                  </a:rPr>
                  <a:t>算力中心</a:t>
                </a:r>
                <a:endParaRPr kumimoji="0" lang="zh-CN" altLang="en-US" sz="14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cs typeface="FZLanTingHeiS-B-GB"/>
                  <a:sym typeface="Huawei Sans" panose="020C0503030203020204" pitchFamily="34" charset="0"/>
                </a:endParaRPr>
              </a:p>
            </p:txBody>
          </p:sp>
        </p:grpSp>
        <p:grpSp>
          <p:nvGrpSpPr>
            <p:cNvPr id="14" name="组合 13"/>
            <p:cNvGrpSpPr/>
            <p:nvPr/>
          </p:nvGrpSpPr>
          <p:grpSpPr>
            <a:xfrm>
              <a:off x="4325551" y="3822634"/>
              <a:ext cx="1487472" cy="783491"/>
              <a:chOff x="6009407" y="3087567"/>
              <a:chExt cx="1487472" cy="783491"/>
            </a:xfrm>
          </p:grpSpPr>
          <p:sp>
            <p:nvSpPr>
              <p:cNvPr id="15" name="Freeform 8"/>
              <p:cNvSpPr/>
              <p:nvPr/>
            </p:nvSpPr>
            <p:spPr bwMode="auto">
              <a:xfrm>
                <a:off x="6009407" y="3087567"/>
                <a:ext cx="1487472" cy="783491"/>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gradFill flip="none" rotWithShape="1">
                <a:gsLst>
                  <a:gs pos="0">
                    <a:srgbClr val="FFFFFF">
                      <a:lumMod val="95000"/>
                      <a:alpha val="81000"/>
                    </a:srgbClr>
                  </a:gs>
                  <a:gs pos="100000">
                    <a:srgbClr val="FFFFFF">
                      <a:lumMod val="95000"/>
                      <a:alpha val="0"/>
                    </a:srgbClr>
                  </a:gs>
                </a:gsLst>
                <a:lin ang="5400000" scaled="1"/>
                <a:tileRect/>
              </a:gradFill>
              <a:ln w="12700">
                <a:gradFill flip="none" rotWithShape="1">
                  <a:gsLst>
                    <a:gs pos="0">
                      <a:srgbClr val="C7000B">
                        <a:alpha val="0"/>
                      </a:srgbClr>
                    </a:gs>
                    <a:gs pos="100000">
                      <a:srgbClr val="C7000B">
                        <a:alpha val="64000"/>
                      </a:srgbClr>
                    </a:gs>
                  </a:gsLst>
                  <a:lin ang="16200000" scaled="1"/>
                  <a:tileRect/>
                </a:gradFill>
                <a:miter lim="800000"/>
              </a:ln>
            </p:spPr>
            <p:txBody>
              <a:bodyPr lIns="121878" tIns="60939" rIns="121878" bIns="60939"/>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60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Gui’an…"/>
              <p:cNvSpPr txBox="1"/>
              <p:nvPr/>
            </p:nvSpPr>
            <p:spPr>
              <a:xfrm>
                <a:off x="6289746" y="3340156"/>
                <a:ext cx="926794" cy="485796"/>
              </a:xfrm>
              <a:prstGeom prst="rect">
                <a:avLst/>
              </a:prstGeom>
              <a:ln w="3175">
                <a:miter lim="400000"/>
              </a:ln>
            </p:spPr>
            <p:txBody>
              <a:bodyPr wrap="none" lIns="11061" tIns="11061" rIns="11061" bIns="11061">
                <a:spAutoFit/>
              </a:bodyPr>
              <a:lstStyle/>
              <a:p>
                <a:pPr marL="0" marR="0" lvl="0" indent="0" algn="ctr" defTabSz="81280" eaLnBrk="1" fontAlgn="auto" latinLnBrk="0" hangingPunct="1">
                  <a:lnSpc>
                    <a:spcPct val="110000"/>
                  </a:lnSpc>
                  <a:spcBef>
                    <a:spcPts val="0"/>
                  </a:spcBef>
                  <a:spcAft>
                    <a:spcPts val="0"/>
                  </a:spcAft>
                  <a:buClrTx/>
                  <a:buSzTx/>
                  <a:buFontTx/>
                  <a:buNone/>
                  <a:defRPr sz="1600">
                    <a:solidFill>
                      <a:srgbClr val="FFFFFF"/>
                    </a:solidFill>
                    <a:latin typeface="FZLanTingHeiS-B-GB"/>
                    <a:ea typeface="FZLanTingHeiS-B-GB"/>
                    <a:cs typeface="FZLanTingHeiS-B-GB"/>
                    <a:sym typeface="FZLanTingHeiS-B-GB"/>
                  </a:defRPr>
                </a:pPr>
                <a:r>
                  <a:rPr kumimoji="0" lang="zh-CN" altLang="en-US" sz="14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cs typeface="FZLanTingHeiS-B-GB"/>
                    <a:sym typeface="Huawei Sans" panose="020C0503030203020204" pitchFamily="34" charset="0"/>
                  </a:rPr>
                  <a:t>芜湖</a:t>
                </a:r>
                <a:endParaRPr kumimoji="0" lang="en-US" altLang="zh-CN" sz="14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cs typeface="FZLanTingHeiS-B-GB"/>
                  <a:sym typeface="Huawei Sans" panose="020C0503030203020204" pitchFamily="34" charset="0"/>
                </a:endParaRPr>
              </a:p>
              <a:p>
                <a:pPr marL="0" marR="0" lvl="0" indent="0" algn="ctr" defTabSz="81280" eaLnBrk="1" fontAlgn="auto" latinLnBrk="0" hangingPunct="1">
                  <a:lnSpc>
                    <a:spcPct val="110000"/>
                  </a:lnSpc>
                  <a:spcBef>
                    <a:spcPts val="0"/>
                  </a:spcBef>
                  <a:spcAft>
                    <a:spcPts val="0"/>
                  </a:spcAft>
                  <a:buClrTx/>
                  <a:buSzTx/>
                  <a:buFontTx/>
                  <a:buNone/>
                  <a:defRPr sz="1600">
                    <a:solidFill>
                      <a:srgbClr val="FFFFFF"/>
                    </a:solidFill>
                    <a:latin typeface="FZLanTingHeiS-B-GB"/>
                    <a:ea typeface="FZLanTingHeiS-B-GB"/>
                    <a:cs typeface="FZLanTingHeiS-B-GB"/>
                    <a:sym typeface="FZLanTingHeiS-B-GB"/>
                  </a:defRPr>
                </a:pPr>
                <a:r>
                  <a:rPr kumimoji="0" lang="en-US" altLang="zh-CN" sz="14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cs typeface="Huawei Sans"/>
                    <a:sym typeface="Huawei Sans" panose="020C0503030203020204" pitchFamily="34" charset="0"/>
                  </a:rPr>
                  <a:t>AI</a:t>
                </a:r>
                <a:r>
                  <a:rPr kumimoji="0" lang="zh-CN" altLang="en-US" sz="14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cs typeface="FZLanTingHeiS-B-GB"/>
                    <a:sym typeface="Huawei Sans" panose="020C0503030203020204" pitchFamily="34" charset="0"/>
                  </a:rPr>
                  <a:t>算力中心</a:t>
                </a:r>
                <a:endParaRPr kumimoji="0" lang="zh-CN" altLang="en-US" sz="1400" b="0" i="0" u="none" strike="noStrike" kern="0" cap="none" spc="0" normalizeH="0" baseline="0" noProof="0" dirty="0">
                  <a:ln>
                    <a:noFill/>
                  </a:ln>
                  <a:solidFill>
                    <a:srgbClr val="DDDDDD">
                      <a:lumMod val="10000"/>
                    </a:srgbClr>
                  </a:solidFill>
                  <a:effectLst/>
                  <a:uLnTx/>
                  <a:uFillTx/>
                  <a:latin typeface="Huawei Sans" panose="020C0503030203020204" pitchFamily="34" charset="0"/>
                  <a:ea typeface="方正兰亭黑简体" panose="02000000000000000000" pitchFamily="2" charset="-122"/>
                  <a:cs typeface="FZLanTingHeiS-B-GB"/>
                  <a:sym typeface="Huawei Sans" panose="020C0503030203020204" pitchFamily="34" charset="0"/>
                </a:endParaRPr>
              </a:p>
            </p:txBody>
          </p:sp>
        </p:grpSp>
      </p:grpSp>
      <p:sp>
        <p:nvSpPr>
          <p:cNvPr id="21" name="椭圆 20"/>
          <p:cNvSpPr/>
          <p:nvPr/>
        </p:nvSpPr>
        <p:spPr>
          <a:xfrm rot="10800000" flipV="1">
            <a:off x="655723" y="3354076"/>
            <a:ext cx="5871905" cy="1400342"/>
          </a:xfrm>
          <a:prstGeom prst="ellipse">
            <a:avLst/>
          </a:prstGeom>
          <a:gradFill>
            <a:gsLst>
              <a:gs pos="0">
                <a:srgbClr val="666666">
                  <a:lumMod val="20000"/>
                  <a:lumOff val="80000"/>
                  <a:alpha val="70000"/>
                </a:srgbClr>
              </a:gs>
              <a:gs pos="49000">
                <a:srgbClr val="FFFFFF">
                  <a:alpha val="0"/>
                </a:srgbClr>
              </a:gs>
            </a:gsLst>
            <a:lin ang="5400000" scaled="1"/>
          </a:gradFill>
          <a:ln w="6350" cap="flat" cmpd="sng" algn="ctr">
            <a:gradFill>
              <a:gsLst>
                <a:gs pos="0">
                  <a:srgbClr val="FF0000">
                    <a:alpha val="30000"/>
                  </a:srgbClr>
                </a:gs>
                <a:gs pos="100000">
                  <a:srgbClr val="C7000A">
                    <a:lumMod val="20000"/>
                    <a:lumOff val="80000"/>
                    <a:alpha val="0"/>
                  </a:srgbClr>
                </a:gs>
              </a:gsLst>
              <a:lin ang="5400000" scaled="1"/>
            </a:gradFill>
            <a:prstDash val="solid"/>
            <a:miter lim="800000"/>
          </a:ln>
          <a:effectLst/>
        </p:spPr>
        <p:txBody>
          <a:bodyPr rtlCol="0" anchor="ctr"/>
          <a:lstStyle/>
          <a:p>
            <a:pPr algn="ctr" defTabSz="913765">
              <a:defRPr/>
            </a:pPr>
            <a:endParaRPr lang="zh-CN" altLang="en-US" sz="900" kern="0" dirty="0">
              <a:solidFill>
                <a:srgbClr val="666666"/>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2" name="矩形 178"/>
          <p:cNvSpPr txBox="1"/>
          <p:nvPr/>
        </p:nvSpPr>
        <p:spPr>
          <a:xfrm>
            <a:off x="2451352" y="3868064"/>
            <a:ext cx="2407949" cy="412758"/>
          </a:xfrm>
          <a:prstGeom prst="rect">
            <a:avLst/>
          </a:prstGeom>
          <a:noFill/>
          <a:ln w="3175" cap="flat">
            <a:noFill/>
            <a:miter lim="400000"/>
          </a:ln>
          <a:effectLst/>
        </p:spPr>
        <p:txBody>
          <a:bodyPr wrap="square" lIns="0" tIns="0" rIns="0" bIns="0" numCol="1" anchor="ctr">
            <a:noAutofit/>
          </a:bodyPr>
          <a:lstStyle>
            <a:lvl1pPr algn="l" defTabSz="622935">
              <a:defRPr b="1">
                <a:solidFill>
                  <a:srgbClr val="FFFFFF"/>
                </a:solidFill>
              </a:defRPr>
            </a:lvl1pPr>
          </a:lstStyle>
          <a:p>
            <a:pPr algn="ctr" defTabSz="622935"/>
            <a:r>
              <a:rPr lang="zh-CN" altLang="en-US" sz="2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昇腾</a:t>
            </a:r>
            <a:r>
              <a:rPr lang="en-US" altLang="zh-CN" sz="2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AI</a:t>
            </a:r>
            <a:r>
              <a:rPr lang="zh-CN" altLang="en-US" sz="2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云服务</a:t>
            </a:r>
            <a:endParaRPr sz="240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3" name="文本框 72"/>
          <p:cNvSpPr txBox="1"/>
          <p:nvPr/>
        </p:nvSpPr>
        <p:spPr>
          <a:xfrm>
            <a:off x="575936" y="2326638"/>
            <a:ext cx="899956" cy="500971"/>
          </a:xfrm>
          <a:prstGeom prst="rect">
            <a:avLst/>
          </a:prstGeom>
          <a:ln w="12700">
            <a:miter lim="400000"/>
          </a:ln>
        </p:spPr>
        <p:txBody>
          <a:bodyPr wrap="square" lIns="0" tIns="0" rIns="0" bIns="0">
            <a:spAutoFit/>
          </a:bodyPr>
          <a:lstStyle>
            <a:lvl1pPr algn="ctr" defTabSz="914400">
              <a:defRPr sz="1600" b="1">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defTabSz="309880" hangingPunct="0">
              <a:lnSpc>
                <a:spcPct val="120000"/>
              </a:lnSpc>
              <a:defRPr>
                <a:latin typeface="Arial" panose="020B0604020202020204"/>
                <a:ea typeface="Arial" panose="020B0604020202020204"/>
                <a:cs typeface="Arial" panose="020B0604020202020204"/>
                <a:sym typeface="Arial" panose="020B0604020202020204"/>
              </a:defRPr>
            </a:pPr>
            <a:r>
              <a:rPr lang="zh-CN" altLang="en-US" sz="1400" kern="0" dirty="0">
                <a:solidFill>
                  <a:srgbClr val="1D1D1A"/>
                </a:solidFill>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rPr>
              <a:t>调优的</a:t>
            </a:r>
            <a:endParaRPr lang="en-US" altLang="zh-CN" sz="1400" kern="0" dirty="0">
              <a:solidFill>
                <a:srgbClr val="1D1D1A"/>
              </a:solidFill>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endParaRPr>
          </a:p>
          <a:p>
            <a:pPr algn="r" defTabSz="309880" hangingPunct="0">
              <a:lnSpc>
                <a:spcPct val="120000"/>
              </a:lnSpc>
              <a:defRPr>
                <a:latin typeface="Arial" panose="020B0604020202020204"/>
                <a:ea typeface="Arial" panose="020B0604020202020204"/>
                <a:cs typeface="Arial" panose="020B0604020202020204"/>
                <a:sym typeface="Arial" panose="020B0604020202020204"/>
              </a:defRPr>
            </a:pPr>
            <a:r>
              <a:rPr lang="zh-CN" altLang="en-US" sz="1400" kern="0" dirty="0">
                <a:solidFill>
                  <a:srgbClr val="1D1D1A"/>
                </a:solidFill>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rPr>
              <a:t>开源大模型</a:t>
            </a:r>
            <a:endParaRPr sz="1400" kern="0" dirty="0">
              <a:solidFill>
                <a:srgbClr val="1D1D1A"/>
              </a:solidFill>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endParaRPr>
          </a:p>
        </p:txBody>
      </p:sp>
      <p:sp>
        <p:nvSpPr>
          <p:cNvPr id="24" name="线条"/>
          <p:cNvSpPr/>
          <p:nvPr/>
        </p:nvSpPr>
        <p:spPr>
          <a:xfrm flipV="1">
            <a:off x="1533292" y="2277588"/>
            <a:ext cx="0" cy="1278913"/>
          </a:xfrm>
          <a:prstGeom prst="line">
            <a:avLst/>
          </a:prstGeom>
          <a:ln w="6350">
            <a:solidFill>
              <a:srgbClr val="666666">
                <a:lumMod val="40000"/>
                <a:lumOff val="60000"/>
              </a:srgbClr>
            </a:solidFill>
            <a:miter lim="400000"/>
            <a:tailEnd type="oval"/>
          </a:ln>
        </p:spPr>
        <p:txBody>
          <a:bodyPr lIns="20390" tIns="20390" rIns="20390" bIns="20390" anchor="ctr"/>
          <a:lstStyle/>
          <a:p>
            <a:pPr marL="0" marR="0" lvl="0" indent="0" defTabSz="309880" eaLnBrk="1" fontAlgn="auto" latinLnBrk="0" hangingPunct="1">
              <a:lnSpc>
                <a:spcPct val="100000"/>
              </a:lnSpc>
              <a:spcBef>
                <a:spcPts val="0"/>
              </a:spcBef>
              <a:spcAft>
                <a:spcPts val="0"/>
              </a:spcAft>
              <a:buClrTx/>
              <a:buSzTx/>
              <a:buFontTx/>
              <a:buNone/>
              <a:defRPr/>
            </a:pPr>
            <a:endParaRPr kumimoji="0" sz="815"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Huawei Sans Medium" panose="020C0603030203020204" pitchFamily="34" charset="0"/>
              <a:sym typeface="Huawei Sans" panose="020C0503030203020204" pitchFamily="34" charset="0"/>
            </a:endParaRPr>
          </a:p>
        </p:txBody>
      </p:sp>
      <p:sp>
        <p:nvSpPr>
          <p:cNvPr id="25" name="线条"/>
          <p:cNvSpPr/>
          <p:nvPr/>
        </p:nvSpPr>
        <p:spPr>
          <a:xfrm flipV="1">
            <a:off x="3594057" y="1735535"/>
            <a:ext cx="0" cy="1550378"/>
          </a:xfrm>
          <a:prstGeom prst="line">
            <a:avLst/>
          </a:prstGeom>
          <a:ln w="6350">
            <a:solidFill>
              <a:srgbClr val="666666">
                <a:lumMod val="40000"/>
                <a:lumOff val="60000"/>
              </a:srgbClr>
            </a:solidFill>
            <a:miter lim="400000"/>
            <a:tailEnd type="oval"/>
          </a:ln>
        </p:spPr>
        <p:txBody>
          <a:bodyPr lIns="20390" tIns="20390" rIns="20390" bIns="20390" anchor="ctr"/>
          <a:lstStyle/>
          <a:p>
            <a:pPr marL="0" marR="0" lvl="0" indent="0" defTabSz="309880" eaLnBrk="1" fontAlgn="auto" latinLnBrk="0" hangingPunct="1">
              <a:lnSpc>
                <a:spcPct val="100000"/>
              </a:lnSpc>
              <a:spcBef>
                <a:spcPts val="0"/>
              </a:spcBef>
              <a:spcAft>
                <a:spcPts val="0"/>
              </a:spcAft>
              <a:buClrTx/>
              <a:buSzTx/>
              <a:buFontTx/>
              <a:buNone/>
              <a:defRPr/>
            </a:pPr>
            <a:r>
              <a:rPr kumimoji="0" lang="en-US" altLang="zh-CN" sz="815"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Huawei Sans Medium" panose="020C0603030203020204" pitchFamily="34" charset="0"/>
                <a:sym typeface="Huawei Sans" panose="020C0503030203020204" pitchFamily="34" charset="0"/>
              </a:rPr>
              <a:t> </a:t>
            </a:r>
            <a:endParaRPr kumimoji="0" sz="815" b="0" i="0" u="none" strike="noStrike" kern="0" cap="none" spc="0" normalizeH="0" baseline="0" noProof="0" dirty="0">
              <a:ln>
                <a:noFill/>
              </a:ln>
              <a:solidFill>
                <a:srgbClr val="1D1D1A"/>
              </a:solidFill>
              <a:effectLst/>
              <a:uLnTx/>
              <a:uFillTx/>
              <a:latin typeface="Huawei Sans" panose="020C0503030203020204" pitchFamily="34" charset="0"/>
              <a:ea typeface="方正兰亭黑简体" panose="02000000000000000000" pitchFamily="2" charset="-122"/>
              <a:cs typeface="Huawei Sans Medium" panose="020C0603030203020204" pitchFamily="34" charset="0"/>
              <a:sym typeface="Huawei Sans" panose="020C0503030203020204" pitchFamily="34" charset="0"/>
            </a:endParaRPr>
          </a:p>
        </p:txBody>
      </p:sp>
      <p:sp>
        <p:nvSpPr>
          <p:cNvPr id="26" name="线条"/>
          <p:cNvSpPr/>
          <p:nvPr/>
        </p:nvSpPr>
        <p:spPr>
          <a:xfrm flipV="1">
            <a:off x="5524825" y="2256333"/>
            <a:ext cx="0" cy="1271127"/>
          </a:xfrm>
          <a:prstGeom prst="line">
            <a:avLst/>
          </a:prstGeom>
          <a:ln w="6350">
            <a:solidFill>
              <a:srgbClr val="666666">
                <a:lumMod val="40000"/>
                <a:lumOff val="60000"/>
              </a:srgbClr>
            </a:solidFill>
            <a:miter lim="400000"/>
            <a:tailEnd type="oval"/>
          </a:ln>
        </p:spPr>
        <p:txBody>
          <a:bodyPr lIns="20390" tIns="20390" rIns="20390" bIns="20390" anchor="ctr"/>
          <a:lstStyle/>
          <a:p>
            <a:pPr marL="0" marR="0" lvl="0" indent="0" defTabSz="309880" eaLnBrk="1" fontAlgn="auto" latinLnBrk="0" hangingPunct="1">
              <a:lnSpc>
                <a:spcPct val="100000"/>
              </a:lnSpc>
              <a:spcBef>
                <a:spcPts val="0"/>
              </a:spcBef>
              <a:spcAft>
                <a:spcPts val="0"/>
              </a:spcAft>
              <a:buClrTx/>
              <a:buSzTx/>
              <a:buFontTx/>
              <a:buNone/>
              <a:defRPr/>
            </a:pPr>
            <a:endParaRPr kumimoji="0" sz="815"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cs typeface="Huawei Sans Medium" panose="020C0603030203020204" pitchFamily="34" charset="0"/>
              <a:sym typeface="Huawei Sans" panose="020C0503030203020204" pitchFamily="34" charset="0"/>
            </a:endParaRPr>
          </a:p>
        </p:txBody>
      </p:sp>
      <p:sp>
        <p:nvSpPr>
          <p:cNvPr id="27" name="矩形 74"/>
          <p:cNvSpPr/>
          <p:nvPr/>
        </p:nvSpPr>
        <p:spPr>
          <a:xfrm>
            <a:off x="3656319" y="2505864"/>
            <a:ext cx="1483093" cy="88575"/>
          </a:xfrm>
          <a:prstGeom prst="rect">
            <a:avLst/>
          </a:prstGeom>
          <a:ln w="3175">
            <a:miter lim="400000"/>
          </a:ln>
        </p:spPr>
        <p:txBody>
          <a:bodyPr wrap="square" lIns="7742" tIns="7742" rIns="7742" bIns="7742">
            <a:spAutoFit/>
          </a:bodyPr>
          <a:lstStyle>
            <a:lvl1pPr algn="ctr" defTabSz="228600">
              <a:defRPr sz="1800">
                <a:solidFill>
                  <a:srgbClr val="FFFFFF"/>
                </a:solidFill>
                <a:latin typeface="Huawei Sans"/>
                <a:ea typeface="Huawei Sans"/>
                <a:cs typeface="Huawei Sans"/>
                <a:sym typeface="Huawei Sans"/>
              </a:defRPr>
            </a:lvl1pPr>
          </a:lstStyle>
          <a:p>
            <a:pPr algn="l" defTabSz="77470">
              <a:defRPr/>
            </a:pPr>
            <a:endParaRPr sz="475"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8" name="矩形 63"/>
          <p:cNvSpPr/>
          <p:nvPr/>
        </p:nvSpPr>
        <p:spPr>
          <a:xfrm>
            <a:off x="3697075" y="1831402"/>
            <a:ext cx="1159990" cy="1369276"/>
          </a:xfrm>
          <a:prstGeom prst="rect">
            <a:avLst/>
          </a:prstGeom>
          <a:ln w="3175">
            <a:miter lim="400000"/>
          </a:ln>
        </p:spPr>
        <p:txBody>
          <a:bodyPr wrap="square" lIns="7742" tIns="7742" rIns="7742" bIns="7742">
            <a:spAutoFit/>
          </a:bodyPr>
          <a:lstStyle>
            <a:lvl1pPr algn="ctr" defTabSz="228600">
              <a:defRPr sz="1800">
                <a:solidFill>
                  <a:srgbClr val="FFFFFF"/>
                </a:solidFill>
                <a:latin typeface="Huawei Sans"/>
                <a:ea typeface="Huawei Sans"/>
                <a:cs typeface="Huawei Sans"/>
                <a:sym typeface="Huawei Sans"/>
              </a:defRPr>
            </a:lvl1pPr>
          </a:lstStyle>
          <a:p>
            <a:pPr algn="l" defTabSz="77470">
              <a:lnSpc>
                <a:spcPct val="150000"/>
              </a:lnSpc>
            </a:pPr>
            <a:r>
              <a:rPr lang="zh-CN" altLang="en-US"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盘古矿山大模型</a:t>
            </a:r>
            <a:endParaRPr lang="en-US" altLang="zh-CN"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l" defTabSz="77470">
              <a:lnSpc>
                <a:spcPct val="150000"/>
              </a:lnSpc>
            </a:pPr>
            <a:r>
              <a:rPr lang="zh-CN" altLang="en-US"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盘古政务大模型</a:t>
            </a:r>
            <a:endParaRPr lang="en-US" altLang="zh-CN"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l" defTabSz="77470">
              <a:lnSpc>
                <a:spcPct val="150000"/>
              </a:lnSpc>
            </a:pPr>
            <a:r>
              <a:rPr lang="zh-CN" altLang="en-US"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盘古气象大模型</a:t>
            </a:r>
            <a:endParaRPr lang="en-US" altLang="zh-CN"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l" defTabSz="77470">
              <a:lnSpc>
                <a:spcPct val="150000"/>
              </a:lnSpc>
            </a:pPr>
            <a:r>
              <a:rPr lang="zh-CN" altLang="en-US"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盘古汽车大模型</a:t>
            </a:r>
            <a:endParaRPr lang="zh-CN" altLang="en-US"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l" defTabSz="77470">
              <a:lnSpc>
                <a:spcPct val="150000"/>
              </a:lnSpc>
            </a:pPr>
            <a:r>
              <a:rPr lang="en-US" altLang="zh-CN"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lang="zh-CN" altLang="en-US"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9" name="矩形 63"/>
          <p:cNvSpPr/>
          <p:nvPr/>
        </p:nvSpPr>
        <p:spPr>
          <a:xfrm>
            <a:off x="1607201" y="2326639"/>
            <a:ext cx="1163242" cy="1369276"/>
          </a:xfrm>
          <a:prstGeom prst="rect">
            <a:avLst/>
          </a:prstGeom>
          <a:ln w="3175">
            <a:miter lim="400000"/>
          </a:ln>
        </p:spPr>
        <p:txBody>
          <a:bodyPr wrap="square" lIns="7742" tIns="7742" rIns="7742" bIns="7742">
            <a:spAutoFit/>
          </a:bodyPr>
          <a:lstStyle>
            <a:lvl1pPr algn="ctr" defTabSz="228600">
              <a:defRPr sz="1800">
                <a:solidFill>
                  <a:srgbClr val="FFFFFF"/>
                </a:solidFill>
                <a:latin typeface="Huawei Sans"/>
                <a:ea typeface="Huawei Sans"/>
                <a:cs typeface="Huawei Sans"/>
                <a:sym typeface="Huawei Sans"/>
              </a:defRPr>
            </a:lvl1pPr>
          </a:lstStyle>
          <a:p>
            <a:pPr algn="l" defTabSz="77470">
              <a:lnSpc>
                <a:spcPct val="150000"/>
              </a:lnSpc>
              <a:defRPr/>
            </a:pPr>
            <a:r>
              <a:rPr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LLAMA2</a:t>
            </a:r>
            <a:endParaRPr lang="en-US" altLang="zh-CN"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l" defTabSz="77470">
              <a:lnSpc>
                <a:spcPct val="150000"/>
              </a:lnSpc>
              <a:defRPr/>
            </a:pPr>
            <a:r>
              <a:rPr lang="en-US" altLang="zh-CN"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GLMV2</a:t>
            </a:r>
            <a:endParaRPr lang="en-US" altLang="zh-CN"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l" defTabSz="77470">
              <a:lnSpc>
                <a:spcPct val="150000"/>
              </a:lnSpc>
              <a:defRPr/>
            </a:pPr>
            <a:r>
              <a:rPr lang="en-US" altLang="zh-CN"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Stable Diffusion</a:t>
            </a:r>
            <a:endParaRPr lang="en-US" altLang="zh-CN"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l" defTabSz="77470">
              <a:lnSpc>
                <a:spcPct val="150000"/>
              </a:lnSpc>
              <a:defRPr/>
            </a:pPr>
            <a:r>
              <a:rPr lang="en-US" altLang="zh-CN"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GLMV1</a:t>
            </a:r>
            <a:endParaRPr lang="en-US" altLang="zh-CN"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a:p>
            <a:pPr algn="l" defTabSz="77470">
              <a:lnSpc>
                <a:spcPct val="150000"/>
              </a:lnSpc>
              <a:defRPr/>
            </a:pPr>
            <a:r>
              <a:rPr lang="en-US" altLang="zh-CN"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endParaRPr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30" name="组合 29"/>
          <p:cNvGrpSpPr/>
          <p:nvPr/>
        </p:nvGrpSpPr>
        <p:grpSpPr>
          <a:xfrm rot="10800000">
            <a:off x="3491043" y="3254855"/>
            <a:ext cx="223544" cy="218424"/>
            <a:chOff x="10833315" y="3960735"/>
            <a:chExt cx="285364" cy="285364"/>
          </a:xfrm>
        </p:grpSpPr>
        <p:sp>
          <p:nvSpPr>
            <p:cNvPr id="31" name="椭圆 30"/>
            <p:cNvSpPr/>
            <p:nvPr/>
          </p:nvSpPr>
          <p:spPr>
            <a:xfrm>
              <a:off x="10833315" y="3960735"/>
              <a:ext cx="285364" cy="285364"/>
            </a:xfrm>
            <a:prstGeom prst="ellipse">
              <a:avLst/>
            </a:prstGeom>
            <a:gradFill flip="none" rotWithShape="1">
              <a:gsLst>
                <a:gs pos="0">
                  <a:srgbClr val="E9002F">
                    <a:lumMod val="5000"/>
                    <a:lumOff val="95000"/>
                    <a:alpha val="0"/>
                  </a:srgbClr>
                </a:gs>
                <a:gs pos="100000">
                  <a:srgbClr val="666666">
                    <a:alpha val="33163"/>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702310" eaLnBrk="1" fontAlgn="auto" latinLnBrk="0" hangingPunct="1">
                <a:lnSpc>
                  <a:spcPct val="100000"/>
                </a:lnSpc>
                <a:spcBef>
                  <a:spcPts val="0"/>
                </a:spcBef>
                <a:spcAft>
                  <a:spcPts val="0"/>
                </a:spcAft>
                <a:buClrTx/>
                <a:buSzTx/>
                <a:buFontTx/>
                <a:buNone/>
                <a:defRPr/>
              </a:pPr>
              <a:endParaRPr kumimoji="1" lang="zh-CN" altLang="en-US" sz="1490" b="1"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2" name="椭圆 31"/>
            <p:cNvSpPr/>
            <p:nvPr/>
          </p:nvSpPr>
          <p:spPr>
            <a:xfrm>
              <a:off x="10908965" y="4036385"/>
              <a:ext cx="134065" cy="134065"/>
            </a:xfrm>
            <a:prstGeom prst="ellipse">
              <a:avLst/>
            </a:prstGeom>
            <a:solidFill>
              <a:srgbClr val="E9002F"/>
            </a:solidFill>
            <a:ln w="12700" cap="flat" cmpd="sng" algn="ctr">
              <a:noFill/>
              <a:prstDash val="solid"/>
              <a:miter lim="800000"/>
            </a:ln>
            <a:effectLst/>
          </p:spPr>
          <p:txBody>
            <a:bodyPr rtlCol="0" anchor="ctr"/>
            <a:lstStyle/>
            <a:p>
              <a:pPr marL="0" marR="0" lvl="0" indent="0" algn="ctr" defTabSz="702310" eaLnBrk="1" fontAlgn="auto" latinLnBrk="0" hangingPunct="1">
                <a:lnSpc>
                  <a:spcPct val="100000"/>
                </a:lnSpc>
                <a:spcBef>
                  <a:spcPts val="0"/>
                </a:spcBef>
                <a:spcAft>
                  <a:spcPts val="0"/>
                </a:spcAft>
                <a:buClrTx/>
                <a:buSzTx/>
                <a:buFontTx/>
                <a:buNone/>
                <a:defRPr/>
              </a:pPr>
              <a:endParaRPr kumimoji="1" lang="zh-CN" altLang="en-US" sz="1490" b="1"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3" name="组合 32"/>
          <p:cNvGrpSpPr/>
          <p:nvPr/>
        </p:nvGrpSpPr>
        <p:grpSpPr>
          <a:xfrm rot="10800000">
            <a:off x="1421521" y="3446170"/>
            <a:ext cx="223542" cy="218425"/>
            <a:chOff x="10833315" y="3960735"/>
            <a:chExt cx="285364" cy="285364"/>
          </a:xfrm>
        </p:grpSpPr>
        <p:sp>
          <p:nvSpPr>
            <p:cNvPr id="34" name="椭圆 33"/>
            <p:cNvSpPr/>
            <p:nvPr/>
          </p:nvSpPr>
          <p:spPr>
            <a:xfrm>
              <a:off x="10833315" y="3960735"/>
              <a:ext cx="285364" cy="285364"/>
            </a:xfrm>
            <a:prstGeom prst="ellipse">
              <a:avLst/>
            </a:prstGeom>
            <a:gradFill flip="none" rotWithShape="1">
              <a:gsLst>
                <a:gs pos="0">
                  <a:srgbClr val="E9002F">
                    <a:lumMod val="5000"/>
                    <a:lumOff val="95000"/>
                    <a:alpha val="0"/>
                  </a:srgbClr>
                </a:gs>
                <a:gs pos="100000">
                  <a:srgbClr val="666666">
                    <a:alpha val="33163"/>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702310" eaLnBrk="1" fontAlgn="auto" latinLnBrk="0" hangingPunct="1">
                <a:lnSpc>
                  <a:spcPct val="100000"/>
                </a:lnSpc>
                <a:spcBef>
                  <a:spcPts val="0"/>
                </a:spcBef>
                <a:spcAft>
                  <a:spcPts val="0"/>
                </a:spcAft>
                <a:buClrTx/>
                <a:buSzTx/>
                <a:buFontTx/>
                <a:buNone/>
                <a:defRPr/>
              </a:pPr>
              <a:endParaRPr kumimoji="1" lang="zh-CN" altLang="en-US" sz="1490" b="1"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5" name="椭圆 34"/>
            <p:cNvSpPr/>
            <p:nvPr/>
          </p:nvSpPr>
          <p:spPr>
            <a:xfrm>
              <a:off x="10908965" y="4036385"/>
              <a:ext cx="134065" cy="134065"/>
            </a:xfrm>
            <a:prstGeom prst="ellipse">
              <a:avLst/>
            </a:prstGeom>
            <a:solidFill>
              <a:srgbClr val="E9002F"/>
            </a:solidFill>
            <a:ln w="12700" cap="flat" cmpd="sng" algn="ctr">
              <a:noFill/>
              <a:prstDash val="solid"/>
              <a:miter lim="800000"/>
            </a:ln>
            <a:effectLst/>
          </p:spPr>
          <p:txBody>
            <a:bodyPr rtlCol="0" anchor="ctr"/>
            <a:lstStyle/>
            <a:p>
              <a:pPr marL="0" marR="0" lvl="0" indent="0" algn="ctr" defTabSz="702310" eaLnBrk="1" fontAlgn="auto" latinLnBrk="0" hangingPunct="1">
                <a:lnSpc>
                  <a:spcPct val="100000"/>
                </a:lnSpc>
                <a:spcBef>
                  <a:spcPts val="0"/>
                </a:spcBef>
                <a:spcAft>
                  <a:spcPts val="0"/>
                </a:spcAft>
                <a:buClrTx/>
                <a:buSzTx/>
                <a:buFontTx/>
                <a:buNone/>
                <a:defRPr/>
              </a:pPr>
              <a:endParaRPr kumimoji="1" lang="zh-CN" altLang="en-US" sz="1490" b="1"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grpSp>
        <p:nvGrpSpPr>
          <p:cNvPr id="36" name="组合 35"/>
          <p:cNvGrpSpPr/>
          <p:nvPr/>
        </p:nvGrpSpPr>
        <p:grpSpPr>
          <a:xfrm rot="10800000">
            <a:off x="5410023" y="3424914"/>
            <a:ext cx="223542" cy="218425"/>
            <a:chOff x="10833315" y="3960735"/>
            <a:chExt cx="285364" cy="285364"/>
          </a:xfrm>
        </p:grpSpPr>
        <p:sp>
          <p:nvSpPr>
            <p:cNvPr id="37" name="椭圆 36"/>
            <p:cNvSpPr/>
            <p:nvPr/>
          </p:nvSpPr>
          <p:spPr>
            <a:xfrm>
              <a:off x="10833315" y="3960735"/>
              <a:ext cx="285364" cy="285364"/>
            </a:xfrm>
            <a:prstGeom prst="ellipse">
              <a:avLst/>
            </a:prstGeom>
            <a:gradFill flip="none" rotWithShape="1">
              <a:gsLst>
                <a:gs pos="0">
                  <a:srgbClr val="E9002F">
                    <a:lumMod val="5000"/>
                    <a:lumOff val="95000"/>
                    <a:alpha val="0"/>
                  </a:srgbClr>
                </a:gs>
                <a:gs pos="100000">
                  <a:srgbClr val="666666">
                    <a:alpha val="33163"/>
                  </a:srgbClr>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702310" eaLnBrk="1" fontAlgn="auto" latinLnBrk="0" hangingPunct="1">
                <a:lnSpc>
                  <a:spcPct val="100000"/>
                </a:lnSpc>
                <a:spcBef>
                  <a:spcPts val="0"/>
                </a:spcBef>
                <a:spcAft>
                  <a:spcPts val="0"/>
                </a:spcAft>
                <a:buClrTx/>
                <a:buSzTx/>
                <a:buFontTx/>
                <a:buNone/>
                <a:defRPr/>
              </a:pPr>
              <a:endParaRPr kumimoji="1" lang="zh-CN" altLang="en-US" sz="1490" b="1"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38" name="椭圆 37"/>
            <p:cNvSpPr/>
            <p:nvPr/>
          </p:nvSpPr>
          <p:spPr>
            <a:xfrm>
              <a:off x="10908965" y="4036385"/>
              <a:ext cx="134065" cy="134065"/>
            </a:xfrm>
            <a:prstGeom prst="ellipse">
              <a:avLst/>
            </a:prstGeom>
            <a:solidFill>
              <a:srgbClr val="E9002F"/>
            </a:solidFill>
            <a:ln w="12700" cap="flat" cmpd="sng" algn="ctr">
              <a:noFill/>
              <a:prstDash val="solid"/>
              <a:miter lim="800000"/>
            </a:ln>
            <a:effectLst/>
          </p:spPr>
          <p:txBody>
            <a:bodyPr rtlCol="0" anchor="ctr"/>
            <a:lstStyle/>
            <a:p>
              <a:pPr marL="0" marR="0" lvl="0" indent="0" algn="ctr" defTabSz="702310" eaLnBrk="1" fontAlgn="auto" latinLnBrk="0" hangingPunct="1">
                <a:lnSpc>
                  <a:spcPct val="100000"/>
                </a:lnSpc>
                <a:spcBef>
                  <a:spcPts val="0"/>
                </a:spcBef>
                <a:spcAft>
                  <a:spcPts val="0"/>
                </a:spcAft>
                <a:buClrTx/>
                <a:buSzTx/>
                <a:buFontTx/>
                <a:buNone/>
                <a:defRPr/>
              </a:pPr>
              <a:endParaRPr kumimoji="1" lang="zh-CN" altLang="en-US" sz="1490" b="1"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39" name="矩形 38"/>
          <p:cNvSpPr/>
          <p:nvPr/>
        </p:nvSpPr>
        <p:spPr>
          <a:xfrm>
            <a:off x="5577477" y="2341223"/>
            <a:ext cx="1135830" cy="1092277"/>
          </a:xfrm>
          <a:prstGeom prst="rect">
            <a:avLst/>
          </a:prstGeom>
          <a:ln w="3175">
            <a:miter lim="400000"/>
          </a:ln>
        </p:spPr>
        <p:txBody>
          <a:bodyPr wrap="square" lIns="7742" tIns="7742" rIns="7742" bIns="7742">
            <a:spAutoFit/>
          </a:bodyPr>
          <a:lstStyle/>
          <a:p>
            <a:pPr defTabSz="77470">
              <a:lnSpc>
                <a:spcPct val="150000"/>
              </a:lnSpc>
            </a:pPr>
            <a:r>
              <a:rPr lang="zh-CN" altLang="en-US" sz="1200" kern="0" dirty="0">
                <a:solidFill>
                  <a:srgbClr val="1D1D1A"/>
                </a:solidFill>
                <a:latin typeface="Huawei Sans" panose="020C0503030203020204" pitchFamily="34" charset="0"/>
                <a:ea typeface="方正兰亭黑简体" panose="02000000000000000000" pitchFamily="2" charset="-122"/>
                <a:cs typeface="Huawei Sans"/>
                <a:sym typeface="Huawei Sans" panose="020C0503030203020204" pitchFamily="34" charset="0"/>
              </a:rPr>
              <a:t>星火大模型</a:t>
            </a:r>
            <a:endParaRPr lang="en-US" altLang="zh-CN" sz="1200" kern="0" dirty="0">
              <a:solidFill>
                <a:srgbClr val="1D1D1A"/>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a:p>
            <a:pPr defTabSz="77470">
              <a:lnSpc>
                <a:spcPct val="150000"/>
              </a:lnSpc>
            </a:pPr>
            <a:r>
              <a:rPr lang="zh-CN" altLang="en-US" sz="1200" kern="0" dirty="0">
                <a:solidFill>
                  <a:srgbClr val="1D1D1A"/>
                </a:solidFill>
                <a:latin typeface="Huawei Sans" panose="020C0503030203020204" pitchFamily="34" charset="0"/>
                <a:ea typeface="方正兰亭黑简体" panose="02000000000000000000" pitchFamily="2" charset="-122"/>
                <a:cs typeface="Huawei Sans"/>
                <a:sym typeface="Huawei Sans" panose="020C0503030203020204" pitchFamily="34" charset="0"/>
              </a:rPr>
              <a:t>百川大模型</a:t>
            </a:r>
            <a:endParaRPr lang="en-US" altLang="zh-CN" sz="1200" kern="0" dirty="0">
              <a:solidFill>
                <a:srgbClr val="1D1D1A"/>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a:p>
            <a:pPr defTabSz="77470">
              <a:lnSpc>
                <a:spcPct val="150000"/>
              </a:lnSpc>
            </a:pPr>
            <a:r>
              <a:rPr lang="zh-CN" altLang="en-US" sz="1200" kern="0" dirty="0">
                <a:solidFill>
                  <a:srgbClr val="1D1D1A"/>
                </a:solidFill>
                <a:latin typeface="Huawei Sans" panose="020C0503030203020204" pitchFamily="34" charset="0"/>
                <a:ea typeface="方正兰亭黑简体" panose="02000000000000000000" pitchFamily="2" charset="-122"/>
                <a:cs typeface="Huawei Sans"/>
                <a:sym typeface="Huawei Sans" panose="020C0503030203020204" pitchFamily="34" charset="0"/>
              </a:rPr>
              <a:t>紫东太初大模型</a:t>
            </a:r>
            <a:endParaRPr lang="en-US" altLang="zh-CN" sz="1200" kern="0" dirty="0">
              <a:solidFill>
                <a:srgbClr val="1D1D1A"/>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a:p>
            <a:pPr defTabSz="77470">
              <a:lnSpc>
                <a:spcPct val="150000"/>
              </a:lnSpc>
            </a:pPr>
            <a:r>
              <a:rPr lang="en-US" altLang="zh-CN" sz="1200" kern="0" dirty="0">
                <a:solidFill>
                  <a:srgbClr val="1D1D1A"/>
                </a:solidFill>
                <a:latin typeface="Huawei Sans" panose="020C0503030203020204" pitchFamily="34" charset="0"/>
                <a:ea typeface="方正兰亭黑简体" panose="02000000000000000000" pitchFamily="2" charset="-122"/>
                <a:cs typeface="Huawei Sans"/>
                <a:sym typeface="Huawei Sans" panose="020C0503030203020204" pitchFamily="34" charset="0"/>
              </a:rPr>
              <a:t> …</a:t>
            </a:r>
            <a:endParaRPr lang="zh-CN" altLang="en-US" sz="1200" kern="0" dirty="0">
              <a:solidFill>
                <a:srgbClr val="1D1D1A"/>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grpSp>
        <p:nvGrpSpPr>
          <p:cNvPr id="40" name="组合 39"/>
          <p:cNvGrpSpPr/>
          <p:nvPr/>
        </p:nvGrpSpPr>
        <p:grpSpPr>
          <a:xfrm>
            <a:off x="3254132" y="1926825"/>
            <a:ext cx="273258" cy="274110"/>
            <a:chOff x="5665747" y="6286464"/>
            <a:chExt cx="273365" cy="274217"/>
          </a:xfrm>
        </p:grpSpPr>
        <p:sp>
          <p:nvSpPr>
            <p:cNvPr id="41" name="Freeform 9"/>
            <p:cNvSpPr/>
            <p:nvPr/>
          </p:nvSpPr>
          <p:spPr bwMode="auto">
            <a:xfrm>
              <a:off x="5665747" y="6286464"/>
              <a:ext cx="273365" cy="274217"/>
            </a:xfrm>
            <a:custGeom>
              <a:avLst/>
              <a:gdLst>
                <a:gd name="T0" fmla="*/ 34 w 499"/>
                <a:gd name="T1" fmla="*/ 34 h 498"/>
                <a:gd name="T2" fmla="*/ 35 w 499"/>
                <a:gd name="T3" fmla="*/ 33 h 498"/>
                <a:gd name="T4" fmla="*/ 250 w 499"/>
                <a:gd name="T5" fmla="*/ 0 h 498"/>
                <a:gd name="T6" fmla="*/ 465 w 499"/>
                <a:gd name="T7" fmla="*/ 33 h 498"/>
                <a:gd name="T8" fmla="*/ 465 w 499"/>
                <a:gd name="T9" fmla="*/ 34 h 498"/>
                <a:gd name="T10" fmla="*/ 466 w 499"/>
                <a:gd name="T11" fmla="*/ 34 h 498"/>
                <a:gd name="T12" fmla="*/ 499 w 499"/>
                <a:gd name="T13" fmla="*/ 249 h 498"/>
                <a:gd name="T14" fmla="*/ 466 w 499"/>
                <a:gd name="T15" fmla="*/ 464 h 498"/>
                <a:gd name="T16" fmla="*/ 465 w 499"/>
                <a:gd name="T17" fmla="*/ 464 h 498"/>
                <a:gd name="T18" fmla="*/ 465 w 499"/>
                <a:gd name="T19" fmla="*/ 465 h 498"/>
                <a:gd name="T20" fmla="*/ 250 w 499"/>
                <a:gd name="T21" fmla="*/ 498 h 498"/>
                <a:gd name="T22" fmla="*/ 35 w 499"/>
                <a:gd name="T23" fmla="*/ 465 h 498"/>
                <a:gd name="T24" fmla="*/ 34 w 499"/>
                <a:gd name="T25" fmla="*/ 464 h 498"/>
                <a:gd name="T26" fmla="*/ 34 w 499"/>
                <a:gd name="T27" fmla="*/ 464 h 498"/>
                <a:gd name="T28" fmla="*/ 0 w 499"/>
                <a:gd name="T29" fmla="*/ 249 h 498"/>
                <a:gd name="T30" fmla="*/ 34 w 499"/>
                <a:gd name="T31" fmla="*/ 34 h 498"/>
                <a:gd name="T32" fmla="*/ 34 w 499"/>
                <a:gd name="T33" fmla="*/ 34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9" h="498">
                  <a:moveTo>
                    <a:pt x="34" y="34"/>
                  </a:moveTo>
                  <a:cubicBezTo>
                    <a:pt x="34" y="33"/>
                    <a:pt x="34" y="33"/>
                    <a:pt x="35" y="33"/>
                  </a:cubicBezTo>
                  <a:cubicBezTo>
                    <a:pt x="36" y="31"/>
                    <a:pt x="97" y="0"/>
                    <a:pt x="250" y="0"/>
                  </a:cubicBezTo>
                  <a:cubicBezTo>
                    <a:pt x="402" y="0"/>
                    <a:pt x="464" y="31"/>
                    <a:pt x="465" y="33"/>
                  </a:cubicBezTo>
                  <a:cubicBezTo>
                    <a:pt x="465" y="33"/>
                    <a:pt x="465" y="33"/>
                    <a:pt x="465" y="34"/>
                  </a:cubicBezTo>
                  <a:cubicBezTo>
                    <a:pt x="465" y="34"/>
                    <a:pt x="466" y="34"/>
                    <a:pt x="466" y="34"/>
                  </a:cubicBezTo>
                  <a:cubicBezTo>
                    <a:pt x="467" y="35"/>
                    <a:pt x="499" y="96"/>
                    <a:pt x="499" y="249"/>
                  </a:cubicBezTo>
                  <a:cubicBezTo>
                    <a:pt x="499" y="402"/>
                    <a:pt x="467" y="463"/>
                    <a:pt x="466" y="464"/>
                  </a:cubicBezTo>
                  <a:cubicBezTo>
                    <a:pt x="466" y="464"/>
                    <a:pt x="465" y="464"/>
                    <a:pt x="465" y="464"/>
                  </a:cubicBezTo>
                  <a:cubicBezTo>
                    <a:pt x="465" y="465"/>
                    <a:pt x="465" y="465"/>
                    <a:pt x="465" y="465"/>
                  </a:cubicBezTo>
                  <a:cubicBezTo>
                    <a:pt x="464" y="467"/>
                    <a:pt x="402" y="498"/>
                    <a:pt x="250" y="498"/>
                  </a:cubicBezTo>
                  <a:cubicBezTo>
                    <a:pt x="97" y="498"/>
                    <a:pt x="36" y="467"/>
                    <a:pt x="35" y="465"/>
                  </a:cubicBezTo>
                  <a:cubicBezTo>
                    <a:pt x="34" y="465"/>
                    <a:pt x="34" y="465"/>
                    <a:pt x="34" y="464"/>
                  </a:cubicBezTo>
                  <a:cubicBezTo>
                    <a:pt x="34" y="464"/>
                    <a:pt x="34" y="464"/>
                    <a:pt x="34" y="464"/>
                  </a:cubicBezTo>
                  <a:cubicBezTo>
                    <a:pt x="32" y="463"/>
                    <a:pt x="0" y="402"/>
                    <a:pt x="0" y="249"/>
                  </a:cubicBezTo>
                  <a:cubicBezTo>
                    <a:pt x="0" y="96"/>
                    <a:pt x="32" y="35"/>
                    <a:pt x="34" y="34"/>
                  </a:cubicBezTo>
                  <a:cubicBezTo>
                    <a:pt x="34" y="34"/>
                    <a:pt x="34" y="34"/>
                    <a:pt x="34" y="34"/>
                  </a:cubicBezTo>
                  <a:close/>
                </a:path>
              </a:pathLst>
            </a:custGeom>
            <a:solidFill>
              <a:srgbClr val="C7000B"/>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4400"/>
              <a:endParaRPr lang="zh-CN" altLang="en-US" sz="18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2" name="Freeform 10"/>
            <p:cNvSpPr>
              <a:spLocks noEditPoints="1"/>
            </p:cNvSpPr>
            <p:nvPr/>
          </p:nvSpPr>
          <p:spPr bwMode="auto">
            <a:xfrm>
              <a:off x="5723656" y="6336709"/>
              <a:ext cx="157121" cy="174579"/>
            </a:xfrm>
            <a:custGeom>
              <a:avLst/>
              <a:gdLst>
                <a:gd name="T0" fmla="*/ 163 w 287"/>
                <a:gd name="T1" fmla="*/ 111 h 317"/>
                <a:gd name="T2" fmla="*/ 177 w 287"/>
                <a:gd name="T3" fmla="*/ 101 h 317"/>
                <a:gd name="T4" fmla="*/ 192 w 287"/>
                <a:gd name="T5" fmla="*/ 89 h 317"/>
                <a:gd name="T6" fmla="*/ 204 w 287"/>
                <a:gd name="T7" fmla="*/ 77 h 317"/>
                <a:gd name="T8" fmla="*/ 216 w 287"/>
                <a:gd name="T9" fmla="*/ 63 h 317"/>
                <a:gd name="T10" fmla="*/ 224 w 287"/>
                <a:gd name="T11" fmla="*/ 51 h 317"/>
                <a:gd name="T12" fmla="*/ 208 w 287"/>
                <a:gd name="T13" fmla="*/ 38 h 317"/>
                <a:gd name="T14" fmla="*/ 182 w 287"/>
                <a:gd name="T15" fmla="*/ 36 h 317"/>
                <a:gd name="T16" fmla="*/ 151 w 287"/>
                <a:gd name="T17" fmla="*/ 35 h 317"/>
                <a:gd name="T18" fmla="*/ 125 w 287"/>
                <a:gd name="T19" fmla="*/ 35 h 317"/>
                <a:gd name="T20" fmla="*/ 90 w 287"/>
                <a:gd name="T21" fmla="*/ 37 h 317"/>
                <a:gd name="T22" fmla="*/ 73 w 287"/>
                <a:gd name="T23" fmla="*/ 39 h 317"/>
                <a:gd name="T24" fmla="*/ 67 w 287"/>
                <a:gd name="T25" fmla="*/ 57 h 317"/>
                <a:gd name="T26" fmla="*/ 77 w 287"/>
                <a:gd name="T27" fmla="*/ 70 h 317"/>
                <a:gd name="T28" fmla="*/ 90 w 287"/>
                <a:gd name="T29" fmla="*/ 84 h 317"/>
                <a:gd name="T30" fmla="*/ 103 w 287"/>
                <a:gd name="T31" fmla="*/ 95 h 317"/>
                <a:gd name="T32" fmla="*/ 118 w 287"/>
                <a:gd name="T33" fmla="*/ 107 h 317"/>
                <a:gd name="T34" fmla="*/ 144 w 287"/>
                <a:gd name="T35" fmla="*/ 119 h 317"/>
                <a:gd name="T36" fmla="*/ 97 w 287"/>
                <a:gd name="T37" fmla="*/ 201 h 317"/>
                <a:gd name="T38" fmla="*/ 87 w 287"/>
                <a:gd name="T39" fmla="*/ 214 h 317"/>
                <a:gd name="T40" fmla="*/ 64 w 287"/>
                <a:gd name="T41" fmla="*/ 285 h 317"/>
                <a:gd name="T42" fmla="*/ 68 w 287"/>
                <a:gd name="T43" fmla="*/ 287 h 317"/>
                <a:gd name="T44" fmla="*/ 78 w 287"/>
                <a:gd name="T45" fmla="*/ 290 h 317"/>
                <a:gd name="T46" fmla="*/ 111 w 287"/>
                <a:gd name="T47" fmla="*/ 303 h 317"/>
                <a:gd name="T48" fmla="*/ 30 w 287"/>
                <a:gd name="T49" fmla="*/ 317 h 317"/>
                <a:gd name="T50" fmla="*/ 9 w 287"/>
                <a:gd name="T51" fmla="*/ 284 h 317"/>
                <a:gd name="T52" fmla="*/ 14 w 287"/>
                <a:gd name="T53" fmla="*/ 269 h 317"/>
                <a:gd name="T54" fmla="*/ 20 w 287"/>
                <a:gd name="T55" fmla="*/ 252 h 317"/>
                <a:gd name="T56" fmla="*/ 29 w 287"/>
                <a:gd name="T57" fmla="*/ 234 h 317"/>
                <a:gd name="T58" fmla="*/ 41 w 287"/>
                <a:gd name="T59" fmla="*/ 212 h 317"/>
                <a:gd name="T60" fmla="*/ 53 w 287"/>
                <a:gd name="T61" fmla="*/ 193 h 317"/>
                <a:gd name="T62" fmla="*/ 63 w 287"/>
                <a:gd name="T63" fmla="*/ 179 h 317"/>
                <a:gd name="T64" fmla="*/ 77 w 287"/>
                <a:gd name="T65" fmla="*/ 163 h 317"/>
                <a:gd name="T66" fmla="*/ 87 w 287"/>
                <a:gd name="T67" fmla="*/ 152 h 317"/>
                <a:gd name="T68" fmla="*/ 83 w 287"/>
                <a:gd name="T69" fmla="*/ 131 h 317"/>
                <a:gd name="T70" fmla="*/ 60 w 287"/>
                <a:gd name="T71" fmla="*/ 108 h 317"/>
                <a:gd name="T72" fmla="*/ 36 w 287"/>
                <a:gd name="T73" fmla="*/ 80 h 317"/>
                <a:gd name="T74" fmla="*/ 20 w 287"/>
                <a:gd name="T75" fmla="*/ 60 h 317"/>
                <a:gd name="T76" fmla="*/ 35 w 287"/>
                <a:gd name="T77" fmla="*/ 2 h 317"/>
                <a:gd name="T78" fmla="*/ 189 w 287"/>
                <a:gd name="T79" fmla="*/ 1 h 317"/>
                <a:gd name="T80" fmla="*/ 260 w 287"/>
                <a:gd name="T81" fmla="*/ 2 h 317"/>
                <a:gd name="T82" fmla="*/ 265 w 287"/>
                <a:gd name="T83" fmla="*/ 63 h 317"/>
                <a:gd name="T84" fmla="*/ 252 w 287"/>
                <a:gd name="T85" fmla="*/ 80 h 317"/>
                <a:gd name="T86" fmla="*/ 231 w 287"/>
                <a:gd name="T87" fmla="*/ 105 h 317"/>
                <a:gd name="T88" fmla="*/ 213 w 287"/>
                <a:gd name="T89" fmla="*/ 123 h 317"/>
                <a:gd name="T90" fmla="*/ 198 w 287"/>
                <a:gd name="T91" fmla="*/ 148 h 317"/>
                <a:gd name="T92" fmla="*/ 202 w 287"/>
                <a:gd name="T93" fmla="*/ 154 h 317"/>
                <a:gd name="T94" fmla="*/ 219 w 287"/>
                <a:gd name="T95" fmla="*/ 172 h 317"/>
                <a:gd name="T96" fmla="*/ 229 w 287"/>
                <a:gd name="T97" fmla="*/ 186 h 317"/>
                <a:gd name="T98" fmla="*/ 241 w 287"/>
                <a:gd name="T99" fmla="*/ 203 h 317"/>
                <a:gd name="T100" fmla="*/ 251 w 287"/>
                <a:gd name="T101" fmla="*/ 220 h 317"/>
                <a:gd name="T102" fmla="*/ 262 w 287"/>
                <a:gd name="T103" fmla="*/ 240 h 317"/>
                <a:gd name="T104" fmla="*/ 270 w 287"/>
                <a:gd name="T105" fmla="*/ 258 h 317"/>
                <a:gd name="T106" fmla="*/ 276 w 287"/>
                <a:gd name="T107" fmla="*/ 275 h 317"/>
                <a:gd name="T108" fmla="*/ 279 w 287"/>
                <a:gd name="T109" fmla="*/ 288 h 317"/>
                <a:gd name="T110" fmla="*/ 184 w 287"/>
                <a:gd name="T111" fmla="*/ 317 h 317"/>
                <a:gd name="T112" fmla="*/ 176 w 287"/>
                <a:gd name="T113" fmla="*/ 303 h 317"/>
                <a:gd name="T114" fmla="*/ 210 w 287"/>
                <a:gd name="T115" fmla="*/ 290 h 317"/>
                <a:gd name="T116" fmla="*/ 220 w 287"/>
                <a:gd name="T117" fmla="*/ 287 h 317"/>
                <a:gd name="T118" fmla="*/ 223 w 287"/>
                <a:gd name="T119" fmla="*/ 285 h 317"/>
                <a:gd name="T120" fmla="*/ 200 w 287"/>
                <a:gd name="T121" fmla="*/ 214 h 317"/>
                <a:gd name="T122" fmla="*/ 190 w 287"/>
                <a:gd name="T123" fmla="*/ 201 h 317"/>
                <a:gd name="T124" fmla="*/ 145 w 287"/>
                <a:gd name="T125" fmla="*/ 16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7" h="317">
                  <a:moveTo>
                    <a:pt x="144" y="119"/>
                  </a:moveTo>
                  <a:cubicBezTo>
                    <a:pt x="147" y="119"/>
                    <a:pt x="152" y="117"/>
                    <a:pt x="157" y="115"/>
                  </a:cubicBezTo>
                  <a:cubicBezTo>
                    <a:pt x="158" y="114"/>
                    <a:pt x="158" y="114"/>
                    <a:pt x="158" y="114"/>
                  </a:cubicBezTo>
                  <a:cubicBezTo>
                    <a:pt x="160" y="113"/>
                    <a:pt x="160" y="113"/>
                    <a:pt x="160" y="113"/>
                  </a:cubicBezTo>
                  <a:cubicBezTo>
                    <a:pt x="162" y="112"/>
                    <a:pt x="162" y="112"/>
                    <a:pt x="162" y="112"/>
                  </a:cubicBezTo>
                  <a:cubicBezTo>
                    <a:pt x="163" y="111"/>
                    <a:pt x="163" y="111"/>
                    <a:pt x="163" y="111"/>
                  </a:cubicBezTo>
                  <a:cubicBezTo>
                    <a:pt x="165" y="110"/>
                    <a:pt x="165" y="110"/>
                    <a:pt x="165" y="110"/>
                  </a:cubicBezTo>
                  <a:cubicBezTo>
                    <a:pt x="167" y="108"/>
                    <a:pt x="167" y="108"/>
                    <a:pt x="167" y="108"/>
                  </a:cubicBezTo>
                  <a:cubicBezTo>
                    <a:pt x="169" y="107"/>
                    <a:pt x="169" y="107"/>
                    <a:pt x="169" y="107"/>
                  </a:cubicBezTo>
                  <a:cubicBezTo>
                    <a:pt x="172" y="105"/>
                    <a:pt x="172" y="105"/>
                    <a:pt x="172" y="105"/>
                  </a:cubicBezTo>
                  <a:cubicBezTo>
                    <a:pt x="174" y="103"/>
                    <a:pt x="174" y="103"/>
                    <a:pt x="174" y="103"/>
                  </a:cubicBezTo>
                  <a:cubicBezTo>
                    <a:pt x="177" y="101"/>
                    <a:pt x="177" y="101"/>
                    <a:pt x="177" y="101"/>
                  </a:cubicBezTo>
                  <a:cubicBezTo>
                    <a:pt x="180" y="99"/>
                    <a:pt x="180" y="99"/>
                    <a:pt x="180" y="99"/>
                  </a:cubicBezTo>
                  <a:cubicBezTo>
                    <a:pt x="182" y="97"/>
                    <a:pt x="182" y="97"/>
                    <a:pt x="182" y="97"/>
                  </a:cubicBezTo>
                  <a:cubicBezTo>
                    <a:pt x="184" y="95"/>
                    <a:pt x="184" y="95"/>
                    <a:pt x="184" y="95"/>
                  </a:cubicBezTo>
                  <a:cubicBezTo>
                    <a:pt x="187" y="93"/>
                    <a:pt x="187" y="93"/>
                    <a:pt x="187" y="93"/>
                  </a:cubicBezTo>
                  <a:cubicBezTo>
                    <a:pt x="190" y="91"/>
                    <a:pt x="190" y="91"/>
                    <a:pt x="190" y="91"/>
                  </a:cubicBezTo>
                  <a:cubicBezTo>
                    <a:pt x="192" y="89"/>
                    <a:pt x="192" y="89"/>
                    <a:pt x="192" y="89"/>
                  </a:cubicBezTo>
                  <a:cubicBezTo>
                    <a:pt x="194" y="87"/>
                    <a:pt x="194" y="87"/>
                    <a:pt x="194" y="87"/>
                  </a:cubicBezTo>
                  <a:cubicBezTo>
                    <a:pt x="195" y="85"/>
                    <a:pt x="195" y="85"/>
                    <a:pt x="195" y="85"/>
                  </a:cubicBezTo>
                  <a:cubicBezTo>
                    <a:pt x="197" y="84"/>
                    <a:pt x="197" y="84"/>
                    <a:pt x="197" y="84"/>
                  </a:cubicBezTo>
                  <a:cubicBezTo>
                    <a:pt x="200" y="81"/>
                    <a:pt x="200" y="81"/>
                    <a:pt x="200" y="81"/>
                  </a:cubicBezTo>
                  <a:cubicBezTo>
                    <a:pt x="202" y="79"/>
                    <a:pt x="202" y="79"/>
                    <a:pt x="202" y="79"/>
                  </a:cubicBezTo>
                  <a:cubicBezTo>
                    <a:pt x="204" y="77"/>
                    <a:pt x="204" y="77"/>
                    <a:pt x="204" y="77"/>
                  </a:cubicBezTo>
                  <a:cubicBezTo>
                    <a:pt x="207" y="74"/>
                    <a:pt x="207" y="74"/>
                    <a:pt x="207" y="74"/>
                  </a:cubicBezTo>
                  <a:cubicBezTo>
                    <a:pt x="209" y="72"/>
                    <a:pt x="209" y="72"/>
                    <a:pt x="209" y="72"/>
                  </a:cubicBezTo>
                  <a:cubicBezTo>
                    <a:pt x="210" y="70"/>
                    <a:pt x="210" y="70"/>
                    <a:pt x="210" y="70"/>
                  </a:cubicBezTo>
                  <a:cubicBezTo>
                    <a:pt x="212" y="67"/>
                    <a:pt x="212" y="67"/>
                    <a:pt x="212" y="67"/>
                  </a:cubicBezTo>
                  <a:cubicBezTo>
                    <a:pt x="214" y="65"/>
                    <a:pt x="214" y="65"/>
                    <a:pt x="214" y="65"/>
                  </a:cubicBezTo>
                  <a:cubicBezTo>
                    <a:pt x="216" y="63"/>
                    <a:pt x="216" y="63"/>
                    <a:pt x="216" y="63"/>
                  </a:cubicBezTo>
                  <a:cubicBezTo>
                    <a:pt x="217" y="61"/>
                    <a:pt x="217" y="61"/>
                    <a:pt x="217" y="61"/>
                  </a:cubicBezTo>
                  <a:cubicBezTo>
                    <a:pt x="219" y="59"/>
                    <a:pt x="219" y="59"/>
                    <a:pt x="219" y="59"/>
                  </a:cubicBezTo>
                  <a:cubicBezTo>
                    <a:pt x="220" y="57"/>
                    <a:pt x="220" y="57"/>
                    <a:pt x="220" y="57"/>
                  </a:cubicBezTo>
                  <a:cubicBezTo>
                    <a:pt x="222" y="55"/>
                    <a:pt x="222" y="55"/>
                    <a:pt x="222" y="55"/>
                  </a:cubicBezTo>
                  <a:cubicBezTo>
                    <a:pt x="223" y="53"/>
                    <a:pt x="223" y="53"/>
                    <a:pt x="223" y="53"/>
                  </a:cubicBezTo>
                  <a:cubicBezTo>
                    <a:pt x="224" y="51"/>
                    <a:pt x="224" y="51"/>
                    <a:pt x="224" y="51"/>
                  </a:cubicBezTo>
                  <a:cubicBezTo>
                    <a:pt x="228" y="45"/>
                    <a:pt x="226" y="41"/>
                    <a:pt x="217" y="39"/>
                  </a:cubicBezTo>
                  <a:cubicBezTo>
                    <a:pt x="216" y="39"/>
                    <a:pt x="216" y="39"/>
                    <a:pt x="216" y="39"/>
                  </a:cubicBezTo>
                  <a:cubicBezTo>
                    <a:pt x="215" y="39"/>
                    <a:pt x="215" y="39"/>
                    <a:pt x="215" y="39"/>
                  </a:cubicBezTo>
                  <a:cubicBezTo>
                    <a:pt x="213" y="38"/>
                    <a:pt x="213" y="38"/>
                    <a:pt x="213" y="38"/>
                  </a:cubicBezTo>
                  <a:cubicBezTo>
                    <a:pt x="210" y="38"/>
                    <a:pt x="210" y="38"/>
                    <a:pt x="210" y="38"/>
                  </a:cubicBezTo>
                  <a:cubicBezTo>
                    <a:pt x="208" y="38"/>
                    <a:pt x="208" y="38"/>
                    <a:pt x="208" y="38"/>
                  </a:cubicBezTo>
                  <a:cubicBezTo>
                    <a:pt x="206" y="38"/>
                    <a:pt x="206" y="38"/>
                    <a:pt x="206" y="38"/>
                  </a:cubicBezTo>
                  <a:cubicBezTo>
                    <a:pt x="201" y="37"/>
                    <a:pt x="201" y="37"/>
                    <a:pt x="201" y="37"/>
                  </a:cubicBezTo>
                  <a:cubicBezTo>
                    <a:pt x="197" y="37"/>
                    <a:pt x="197" y="37"/>
                    <a:pt x="197" y="37"/>
                  </a:cubicBezTo>
                  <a:cubicBezTo>
                    <a:pt x="193" y="37"/>
                    <a:pt x="193" y="37"/>
                    <a:pt x="193" y="37"/>
                  </a:cubicBezTo>
                  <a:cubicBezTo>
                    <a:pt x="186" y="36"/>
                    <a:pt x="186" y="36"/>
                    <a:pt x="186" y="36"/>
                  </a:cubicBezTo>
                  <a:cubicBezTo>
                    <a:pt x="182" y="36"/>
                    <a:pt x="182" y="36"/>
                    <a:pt x="182" y="36"/>
                  </a:cubicBezTo>
                  <a:cubicBezTo>
                    <a:pt x="176" y="36"/>
                    <a:pt x="176" y="36"/>
                    <a:pt x="176" y="36"/>
                  </a:cubicBezTo>
                  <a:cubicBezTo>
                    <a:pt x="168" y="35"/>
                    <a:pt x="168" y="35"/>
                    <a:pt x="168" y="35"/>
                  </a:cubicBezTo>
                  <a:cubicBezTo>
                    <a:pt x="163" y="35"/>
                    <a:pt x="163" y="35"/>
                    <a:pt x="163" y="35"/>
                  </a:cubicBezTo>
                  <a:cubicBezTo>
                    <a:pt x="158" y="35"/>
                    <a:pt x="158" y="35"/>
                    <a:pt x="158" y="35"/>
                  </a:cubicBezTo>
                  <a:cubicBezTo>
                    <a:pt x="153" y="35"/>
                    <a:pt x="153" y="35"/>
                    <a:pt x="153" y="35"/>
                  </a:cubicBezTo>
                  <a:cubicBezTo>
                    <a:pt x="151" y="35"/>
                    <a:pt x="151" y="35"/>
                    <a:pt x="151" y="35"/>
                  </a:cubicBezTo>
                  <a:cubicBezTo>
                    <a:pt x="146" y="35"/>
                    <a:pt x="146" y="35"/>
                    <a:pt x="146" y="35"/>
                  </a:cubicBezTo>
                  <a:cubicBezTo>
                    <a:pt x="141" y="35"/>
                    <a:pt x="141" y="35"/>
                    <a:pt x="141" y="35"/>
                  </a:cubicBezTo>
                  <a:cubicBezTo>
                    <a:pt x="137" y="35"/>
                    <a:pt x="137" y="35"/>
                    <a:pt x="137" y="35"/>
                  </a:cubicBezTo>
                  <a:cubicBezTo>
                    <a:pt x="136" y="35"/>
                    <a:pt x="135" y="35"/>
                    <a:pt x="134" y="35"/>
                  </a:cubicBezTo>
                  <a:cubicBezTo>
                    <a:pt x="130" y="35"/>
                    <a:pt x="130" y="35"/>
                    <a:pt x="130" y="35"/>
                  </a:cubicBezTo>
                  <a:cubicBezTo>
                    <a:pt x="125" y="35"/>
                    <a:pt x="125" y="35"/>
                    <a:pt x="125" y="35"/>
                  </a:cubicBezTo>
                  <a:cubicBezTo>
                    <a:pt x="120" y="35"/>
                    <a:pt x="120" y="35"/>
                    <a:pt x="120" y="35"/>
                  </a:cubicBezTo>
                  <a:cubicBezTo>
                    <a:pt x="112" y="36"/>
                    <a:pt x="112" y="36"/>
                    <a:pt x="112" y="36"/>
                  </a:cubicBezTo>
                  <a:cubicBezTo>
                    <a:pt x="106" y="36"/>
                    <a:pt x="106" y="36"/>
                    <a:pt x="106" y="36"/>
                  </a:cubicBezTo>
                  <a:cubicBezTo>
                    <a:pt x="101" y="36"/>
                    <a:pt x="101" y="36"/>
                    <a:pt x="101" y="36"/>
                  </a:cubicBezTo>
                  <a:cubicBezTo>
                    <a:pt x="94" y="37"/>
                    <a:pt x="94" y="37"/>
                    <a:pt x="94" y="37"/>
                  </a:cubicBezTo>
                  <a:cubicBezTo>
                    <a:pt x="90" y="37"/>
                    <a:pt x="90" y="37"/>
                    <a:pt x="90" y="37"/>
                  </a:cubicBezTo>
                  <a:cubicBezTo>
                    <a:pt x="86" y="37"/>
                    <a:pt x="86" y="37"/>
                    <a:pt x="86" y="37"/>
                  </a:cubicBezTo>
                  <a:cubicBezTo>
                    <a:pt x="82" y="38"/>
                    <a:pt x="82" y="38"/>
                    <a:pt x="82" y="38"/>
                  </a:cubicBezTo>
                  <a:cubicBezTo>
                    <a:pt x="79" y="38"/>
                    <a:pt x="79" y="38"/>
                    <a:pt x="79" y="38"/>
                  </a:cubicBezTo>
                  <a:cubicBezTo>
                    <a:pt x="77" y="38"/>
                    <a:pt x="77" y="38"/>
                    <a:pt x="77" y="38"/>
                  </a:cubicBezTo>
                  <a:cubicBezTo>
                    <a:pt x="75" y="38"/>
                    <a:pt x="75" y="38"/>
                    <a:pt x="75" y="38"/>
                  </a:cubicBezTo>
                  <a:cubicBezTo>
                    <a:pt x="73" y="39"/>
                    <a:pt x="73" y="39"/>
                    <a:pt x="73" y="39"/>
                  </a:cubicBezTo>
                  <a:cubicBezTo>
                    <a:pt x="71" y="39"/>
                    <a:pt x="71" y="39"/>
                    <a:pt x="71" y="39"/>
                  </a:cubicBezTo>
                  <a:cubicBezTo>
                    <a:pt x="71" y="39"/>
                    <a:pt x="71" y="39"/>
                    <a:pt x="71" y="39"/>
                  </a:cubicBezTo>
                  <a:cubicBezTo>
                    <a:pt x="61" y="41"/>
                    <a:pt x="59" y="44"/>
                    <a:pt x="63" y="51"/>
                  </a:cubicBezTo>
                  <a:cubicBezTo>
                    <a:pt x="65" y="53"/>
                    <a:pt x="65" y="53"/>
                    <a:pt x="65" y="53"/>
                  </a:cubicBezTo>
                  <a:cubicBezTo>
                    <a:pt x="66" y="55"/>
                    <a:pt x="66" y="55"/>
                    <a:pt x="66" y="55"/>
                  </a:cubicBezTo>
                  <a:cubicBezTo>
                    <a:pt x="67" y="57"/>
                    <a:pt x="67" y="57"/>
                    <a:pt x="67" y="57"/>
                  </a:cubicBezTo>
                  <a:cubicBezTo>
                    <a:pt x="68" y="59"/>
                    <a:pt x="68" y="59"/>
                    <a:pt x="68" y="59"/>
                  </a:cubicBezTo>
                  <a:cubicBezTo>
                    <a:pt x="70" y="61"/>
                    <a:pt x="70" y="61"/>
                    <a:pt x="70" y="61"/>
                  </a:cubicBezTo>
                  <a:cubicBezTo>
                    <a:pt x="72" y="63"/>
                    <a:pt x="72" y="63"/>
                    <a:pt x="72" y="63"/>
                  </a:cubicBezTo>
                  <a:cubicBezTo>
                    <a:pt x="74" y="65"/>
                    <a:pt x="74" y="65"/>
                    <a:pt x="74" y="65"/>
                  </a:cubicBezTo>
                  <a:cubicBezTo>
                    <a:pt x="76" y="68"/>
                    <a:pt x="76" y="68"/>
                    <a:pt x="76" y="68"/>
                  </a:cubicBezTo>
                  <a:cubicBezTo>
                    <a:pt x="77" y="70"/>
                    <a:pt x="77" y="70"/>
                    <a:pt x="77" y="70"/>
                  </a:cubicBezTo>
                  <a:cubicBezTo>
                    <a:pt x="79" y="72"/>
                    <a:pt x="79" y="72"/>
                    <a:pt x="79" y="72"/>
                  </a:cubicBezTo>
                  <a:cubicBezTo>
                    <a:pt x="82" y="75"/>
                    <a:pt x="82" y="75"/>
                    <a:pt x="82" y="75"/>
                  </a:cubicBezTo>
                  <a:cubicBezTo>
                    <a:pt x="83" y="77"/>
                    <a:pt x="83" y="77"/>
                    <a:pt x="83" y="77"/>
                  </a:cubicBezTo>
                  <a:cubicBezTo>
                    <a:pt x="86" y="79"/>
                    <a:pt x="86" y="79"/>
                    <a:pt x="86" y="79"/>
                  </a:cubicBezTo>
                  <a:cubicBezTo>
                    <a:pt x="88" y="81"/>
                    <a:pt x="88" y="81"/>
                    <a:pt x="88" y="81"/>
                  </a:cubicBezTo>
                  <a:cubicBezTo>
                    <a:pt x="90" y="84"/>
                    <a:pt x="90" y="84"/>
                    <a:pt x="90" y="84"/>
                  </a:cubicBezTo>
                  <a:cubicBezTo>
                    <a:pt x="92" y="85"/>
                    <a:pt x="92" y="85"/>
                    <a:pt x="92" y="85"/>
                  </a:cubicBezTo>
                  <a:cubicBezTo>
                    <a:pt x="94" y="87"/>
                    <a:pt x="94" y="87"/>
                    <a:pt x="94" y="87"/>
                  </a:cubicBezTo>
                  <a:cubicBezTo>
                    <a:pt x="96" y="89"/>
                    <a:pt x="96" y="89"/>
                    <a:pt x="96" y="89"/>
                  </a:cubicBezTo>
                  <a:cubicBezTo>
                    <a:pt x="98" y="91"/>
                    <a:pt x="98" y="91"/>
                    <a:pt x="98" y="91"/>
                  </a:cubicBezTo>
                  <a:cubicBezTo>
                    <a:pt x="101" y="93"/>
                    <a:pt x="101" y="93"/>
                    <a:pt x="101" y="93"/>
                  </a:cubicBezTo>
                  <a:cubicBezTo>
                    <a:pt x="103" y="95"/>
                    <a:pt x="103" y="95"/>
                    <a:pt x="103" y="95"/>
                  </a:cubicBezTo>
                  <a:cubicBezTo>
                    <a:pt x="105" y="97"/>
                    <a:pt x="105" y="97"/>
                    <a:pt x="105" y="97"/>
                  </a:cubicBezTo>
                  <a:cubicBezTo>
                    <a:pt x="108" y="99"/>
                    <a:pt x="108" y="99"/>
                    <a:pt x="108" y="99"/>
                  </a:cubicBezTo>
                  <a:cubicBezTo>
                    <a:pt x="111" y="101"/>
                    <a:pt x="111" y="101"/>
                    <a:pt x="111" y="101"/>
                  </a:cubicBezTo>
                  <a:cubicBezTo>
                    <a:pt x="113" y="103"/>
                    <a:pt x="113" y="103"/>
                    <a:pt x="113" y="103"/>
                  </a:cubicBezTo>
                  <a:cubicBezTo>
                    <a:pt x="116" y="105"/>
                    <a:pt x="116" y="105"/>
                    <a:pt x="116" y="105"/>
                  </a:cubicBezTo>
                  <a:cubicBezTo>
                    <a:pt x="118" y="107"/>
                    <a:pt x="118" y="107"/>
                    <a:pt x="118" y="107"/>
                  </a:cubicBezTo>
                  <a:cubicBezTo>
                    <a:pt x="120" y="108"/>
                    <a:pt x="120" y="108"/>
                    <a:pt x="120" y="108"/>
                  </a:cubicBezTo>
                  <a:cubicBezTo>
                    <a:pt x="122" y="110"/>
                    <a:pt x="122" y="110"/>
                    <a:pt x="122" y="110"/>
                  </a:cubicBezTo>
                  <a:cubicBezTo>
                    <a:pt x="123" y="110"/>
                    <a:pt x="125" y="111"/>
                    <a:pt x="126" y="112"/>
                  </a:cubicBezTo>
                  <a:cubicBezTo>
                    <a:pt x="128" y="113"/>
                    <a:pt x="128" y="113"/>
                    <a:pt x="128" y="113"/>
                  </a:cubicBezTo>
                  <a:cubicBezTo>
                    <a:pt x="130" y="114"/>
                    <a:pt x="130" y="114"/>
                    <a:pt x="130" y="114"/>
                  </a:cubicBezTo>
                  <a:cubicBezTo>
                    <a:pt x="136" y="117"/>
                    <a:pt x="140" y="119"/>
                    <a:pt x="144" y="119"/>
                  </a:cubicBezTo>
                  <a:close/>
                  <a:moveTo>
                    <a:pt x="143" y="168"/>
                  </a:moveTo>
                  <a:cubicBezTo>
                    <a:pt x="132" y="169"/>
                    <a:pt x="118" y="179"/>
                    <a:pt x="105" y="192"/>
                  </a:cubicBezTo>
                  <a:cubicBezTo>
                    <a:pt x="103" y="194"/>
                    <a:pt x="103" y="194"/>
                    <a:pt x="103" y="194"/>
                  </a:cubicBezTo>
                  <a:cubicBezTo>
                    <a:pt x="101" y="196"/>
                    <a:pt x="101" y="196"/>
                    <a:pt x="101" y="196"/>
                  </a:cubicBezTo>
                  <a:cubicBezTo>
                    <a:pt x="100" y="197"/>
                    <a:pt x="100" y="198"/>
                    <a:pt x="99" y="198"/>
                  </a:cubicBezTo>
                  <a:cubicBezTo>
                    <a:pt x="97" y="201"/>
                    <a:pt x="97" y="201"/>
                    <a:pt x="97" y="201"/>
                  </a:cubicBezTo>
                  <a:cubicBezTo>
                    <a:pt x="96" y="202"/>
                    <a:pt x="96" y="202"/>
                    <a:pt x="96" y="202"/>
                  </a:cubicBezTo>
                  <a:cubicBezTo>
                    <a:pt x="94" y="204"/>
                    <a:pt x="94" y="204"/>
                    <a:pt x="94" y="204"/>
                  </a:cubicBezTo>
                  <a:cubicBezTo>
                    <a:pt x="94" y="205"/>
                    <a:pt x="93" y="206"/>
                    <a:pt x="92" y="207"/>
                  </a:cubicBezTo>
                  <a:cubicBezTo>
                    <a:pt x="90" y="209"/>
                    <a:pt x="90" y="209"/>
                    <a:pt x="90" y="209"/>
                  </a:cubicBezTo>
                  <a:cubicBezTo>
                    <a:pt x="89" y="211"/>
                    <a:pt x="89" y="211"/>
                    <a:pt x="89" y="211"/>
                  </a:cubicBezTo>
                  <a:cubicBezTo>
                    <a:pt x="87" y="214"/>
                    <a:pt x="87" y="214"/>
                    <a:pt x="87" y="214"/>
                  </a:cubicBezTo>
                  <a:cubicBezTo>
                    <a:pt x="85" y="216"/>
                    <a:pt x="85" y="216"/>
                    <a:pt x="85" y="216"/>
                  </a:cubicBezTo>
                  <a:cubicBezTo>
                    <a:pt x="85" y="217"/>
                    <a:pt x="84" y="217"/>
                    <a:pt x="84" y="218"/>
                  </a:cubicBezTo>
                  <a:cubicBezTo>
                    <a:pt x="74" y="233"/>
                    <a:pt x="66" y="249"/>
                    <a:pt x="59" y="268"/>
                  </a:cubicBezTo>
                  <a:cubicBezTo>
                    <a:pt x="57" y="277"/>
                    <a:pt x="59" y="281"/>
                    <a:pt x="63" y="284"/>
                  </a:cubicBezTo>
                  <a:cubicBezTo>
                    <a:pt x="64" y="285"/>
                    <a:pt x="64" y="285"/>
                    <a:pt x="64" y="285"/>
                  </a:cubicBezTo>
                  <a:cubicBezTo>
                    <a:pt x="64" y="285"/>
                    <a:pt x="64" y="285"/>
                    <a:pt x="64" y="285"/>
                  </a:cubicBezTo>
                  <a:cubicBezTo>
                    <a:pt x="65" y="286"/>
                    <a:pt x="65" y="286"/>
                    <a:pt x="65" y="286"/>
                  </a:cubicBezTo>
                  <a:cubicBezTo>
                    <a:pt x="65" y="286"/>
                    <a:pt x="65" y="286"/>
                    <a:pt x="65" y="286"/>
                  </a:cubicBezTo>
                  <a:cubicBezTo>
                    <a:pt x="66" y="286"/>
                    <a:pt x="66" y="286"/>
                    <a:pt x="66" y="286"/>
                  </a:cubicBezTo>
                  <a:cubicBezTo>
                    <a:pt x="66" y="286"/>
                    <a:pt x="66" y="286"/>
                    <a:pt x="66" y="286"/>
                  </a:cubicBezTo>
                  <a:cubicBezTo>
                    <a:pt x="67" y="287"/>
                    <a:pt x="67" y="287"/>
                    <a:pt x="67" y="287"/>
                  </a:cubicBezTo>
                  <a:cubicBezTo>
                    <a:pt x="68" y="287"/>
                    <a:pt x="68" y="287"/>
                    <a:pt x="68" y="287"/>
                  </a:cubicBezTo>
                  <a:cubicBezTo>
                    <a:pt x="69" y="287"/>
                    <a:pt x="69" y="287"/>
                    <a:pt x="69" y="287"/>
                  </a:cubicBezTo>
                  <a:cubicBezTo>
                    <a:pt x="70" y="288"/>
                    <a:pt x="70" y="288"/>
                    <a:pt x="70" y="288"/>
                  </a:cubicBezTo>
                  <a:cubicBezTo>
                    <a:pt x="71" y="288"/>
                    <a:pt x="71" y="288"/>
                    <a:pt x="71" y="288"/>
                  </a:cubicBezTo>
                  <a:cubicBezTo>
                    <a:pt x="72" y="288"/>
                    <a:pt x="72" y="288"/>
                    <a:pt x="72" y="288"/>
                  </a:cubicBezTo>
                  <a:cubicBezTo>
                    <a:pt x="74" y="289"/>
                    <a:pt x="74" y="289"/>
                    <a:pt x="74" y="289"/>
                  </a:cubicBezTo>
                  <a:cubicBezTo>
                    <a:pt x="78" y="290"/>
                    <a:pt x="78" y="290"/>
                    <a:pt x="78" y="290"/>
                  </a:cubicBezTo>
                  <a:cubicBezTo>
                    <a:pt x="87" y="292"/>
                    <a:pt x="87" y="292"/>
                    <a:pt x="87" y="292"/>
                  </a:cubicBezTo>
                  <a:cubicBezTo>
                    <a:pt x="99" y="295"/>
                    <a:pt x="106" y="298"/>
                    <a:pt x="109" y="301"/>
                  </a:cubicBezTo>
                  <a:cubicBezTo>
                    <a:pt x="110" y="301"/>
                    <a:pt x="110" y="301"/>
                    <a:pt x="110" y="301"/>
                  </a:cubicBezTo>
                  <a:cubicBezTo>
                    <a:pt x="110" y="302"/>
                    <a:pt x="110" y="302"/>
                    <a:pt x="110" y="302"/>
                  </a:cubicBezTo>
                  <a:cubicBezTo>
                    <a:pt x="111" y="302"/>
                    <a:pt x="111" y="302"/>
                    <a:pt x="111" y="302"/>
                  </a:cubicBezTo>
                  <a:cubicBezTo>
                    <a:pt x="111" y="303"/>
                    <a:pt x="111" y="303"/>
                    <a:pt x="111" y="303"/>
                  </a:cubicBezTo>
                  <a:cubicBezTo>
                    <a:pt x="112" y="303"/>
                    <a:pt x="112" y="303"/>
                    <a:pt x="112" y="303"/>
                  </a:cubicBezTo>
                  <a:cubicBezTo>
                    <a:pt x="112" y="304"/>
                    <a:pt x="112" y="304"/>
                    <a:pt x="112" y="304"/>
                  </a:cubicBezTo>
                  <a:cubicBezTo>
                    <a:pt x="113" y="304"/>
                    <a:pt x="113" y="304"/>
                    <a:pt x="113" y="304"/>
                  </a:cubicBezTo>
                  <a:cubicBezTo>
                    <a:pt x="118" y="311"/>
                    <a:pt x="113" y="317"/>
                    <a:pt x="105" y="317"/>
                  </a:cubicBezTo>
                  <a:cubicBezTo>
                    <a:pt x="104" y="317"/>
                    <a:pt x="104" y="317"/>
                    <a:pt x="104" y="317"/>
                  </a:cubicBezTo>
                  <a:cubicBezTo>
                    <a:pt x="30" y="317"/>
                    <a:pt x="30" y="317"/>
                    <a:pt x="30" y="317"/>
                  </a:cubicBezTo>
                  <a:cubicBezTo>
                    <a:pt x="18" y="317"/>
                    <a:pt x="6" y="309"/>
                    <a:pt x="7" y="291"/>
                  </a:cubicBezTo>
                  <a:cubicBezTo>
                    <a:pt x="8" y="290"/>
                    <a:pt x="8" y="290"/>
                    <a:pt x="8" y="290"/>
                  </a:cubicBezTo>
                  <a:cubicBezTo>
                    <a:pt x="8" y="289"/>
                    <a:pt x="8" y="289"/>
                    <a:pt x="8" y="289"/>
                  </a:cubicBezTo>
                  <a:cubicBezTo>
                    <a:pt x="8" y="288"/>
                    <a:pt x="8" y="288"/>
                    <a:pt x="8" y="288"/>
                  </a:cubicBezTo>
                  <a:cubicBezTo>
                    <a:pt x="8" y="286"/>
                    <a:pt x="8" y="286"/>
                    <a:pt x="8" y="286"/>
                  </a:cubicBezTo>
                  <a:cubicBezTo>
                    <a:pt x="9" y="284"/>
                    <a:pt x="9" y="284"/>
                    <a:pt x="9" y="284"/>
                  </a:cubicBezTo>
                  <a:cubicBezTo>
                    <a:pt x="9" y="282"/>
                    <a:pt x="9" y="282"/>
                    <a:pt x="9" y="282"/>
                  </a:cubicBezTo>
                  <a:cubicBezTo>
                    <a:pt x="10" y="279"/>
                    <a:pt x="10" y="279"/>
                    <a:pt x="10" y="279"/>
                  </a:cubicBezTo>
                  <a:cubicBezTo>
                    <a:pt x="11" y="277"/>
                    <a:pt x="11" y="277"/>
                    <a:pt x="11" y="277"/>
                  </a:cubicBezTo>
                  <a:cubicBezTo>
                    <a:pt x="12" y="275"/>
                    <a:pt x="12" y="275"/>
                    <a:pt x="12" y="275"/>
                  </a:cubicBezTo>
                  <a:cubicBezTo>
                    <a:pt x="13" y="272"/>
                    <a:pt x="13" y="272"/>
                    <a:pt x="13" y="272"/>
                  </a:cubicBezTo>
                  <a:cubicBezTo>
                    <a:pt x="14" y="269"/>
                    <a:pt x="14" y="269"/>
                    <a:pt x="14" y="269"/>
                  </a:cubicBezTo>
                  <a:cubicBezTo>
                    <a:pt x="14" y="267"/>
                    <a:pt x="14" y="267"/>
                    <a:pt x="14" y="267"/>
                  </a:cubicBezTo>
                  <a:cubicBezTo>
                    <a:pt x="16" y="264"/>
                    <a:pt x="16" y="264"/>
                    <a:pt x="16" y="264"/>
                  </a:cubicBezTo>
                  <a:cubicBezTo>
                    <a:pt x="17" y="260"/>
                    <a:pt x="17" y="260"/>
                    <a:pt x="17" y="260"/>
                  </a:cubicBezTo>
                  <a:cubicBezTo>
                    <a:pt x="18" y="258"/>
                    <a:pt x="18" y="258"/>
                    <a:pt x="18" y="258"/>
                  </a:cubicBezTo>
                  <a:cubicBezTo>
                    <a:pt x="19" y="254"/>
                    <a:pt x="19" y="254"/>
                    <a:pt x="19" y="254"/>
                  </a:cubicBezTo>
                  <a:cubicBezTo>
                    <a:pt x="20" y="252"/>
                    <a:pt x="20" y="252"/>
                    <a:pt x="20" y="252"/>
                  </a:cubicBezTo>
                  <a:cubicBezTo>
                    <a:pt x="22" y="248"/>
                    <a:pt x="22" y="248"/>
                    <a:pt x="22" y="248"/>
                  </a:cubicBezTo>
                  <a:cubicBezTo>
                    <a:pt x="23" y="245"/>
                    <a:pt x="23" y="245"/>
                    <a:pt x="23" y="245"/>
                  </a:cubicBezTo>
                  <a:cubicBezTo>
                    <a:pt x="25" y="243"/>
                    <a:pt x="25" y="243"/>
                    <a:pt x="25" y="243"/>
                  </a:cubicBezTo>
                  <a:cubicBezTo>
                    <a:pt x="26" y="240"/>
                    <a:pt x="26" y="240"/>
                    <a:pt x="26" y="240"/>
                  </a:cubicBezTo>
                  <a:cubicBezTo>
                    <a:pt x="27" y="237"/>
                    <a:pt x="27" y="237"/>
                    <a:pt x="27" y="237"/>
                  </a:cubicBezTo>
                  <a:cubicBezTo>
                    <a:pt x="29" y="234"/>
                    <a:pt x="29" y="234"/>
                    <a:pt x="29" y="234"/>
                  </a:cubicBezTo>
                  <a:cubicBezTo>
                    <a:pt x="30" y="231"/>
                    <a:pt x="30" y="231"/>
                    <a:pt x="30" y="231"/>
                  </a:cubicBezTo>
                  <a:cubicBezTo>
                    <a:pt x="32" y="228"/>
                    <a:pt x="32" y="228"/>
                    <a:pt x="32" y="228"/>
                  </a:cubicBezTo>
                  <a:cubicBezTo>
                    <a:pt x="34" y="224"/>
                    <a:pt x="34" y="224"/>
                    <a:pt x="34" y="224"/>
                  </a:cubicBezTo>
                  <a:cubicBezTo>
                    <a:pt x="36" y="220"/>
                    <a:pt x="36" y="220"/>
                    <a:pt x="36" y="220"/>
                  </a:cubicBezTo>
                  <a:cubicBezTo>
                    <a:pt x="39" y="216"/>
                    <a:pt x="39" y="216"/>
                    <a:pt x="39" y="216"/>
                  </a:cubicBezTo>
                  <a:cubicBezTo>
                    <a:pt x="41" y="212"/>
                    <a:pt x="41" y="212"/>
                    <a:pt x="41" y="212"/>
                  </a:cubicBezTo>
                  <a:cubicBezTo>
                    <a:pt x="42" y="209"/>
                    <a:pt x="42" y="209"/>
                    <a:pt x="42" y="209"/>
                  </a:cubicBezTo>
                  <a:cubicBezTo>
                    <a:pt x="44" y="206"/>
                    <a:pt x="44" y="206"/>
                    <a:pt x="44" y="206"/>
                  </a:cubicBezTo>
                  <a:cubicBezTo>
                    <a:pt x="45" y="205"/>
                    <a:pt x="46" y="204"/>
                    <a:pt x="46" y="203"/>
                  </a:cubicBezTo>
                  <a:cubicBezTo>
                    <a:pt x="48" y="200"/>
                    <a:pt x="48" y="200"/>
                    <a:pt x="48" y="200"/>
                  </a:cubicBezTo>
                  <a:cubicBezTo>
                    <a:pt x="50" y="197"/>
                    <a:pt x="50" y="197"/>
                    <a:pt x="50" y="197"/>
                  </a:cubicBezTo>
                  <a:cubicBezTo>
                    <a:pt x="53" y="193"/>
                    <a:pt x="53" y="193"/>
                    <a:pt x="53" y="193"/>
                  </a:cubicBezTo>
                  <a:cubicBezTo>
                    <a:pt x="55" y="191"/>
                    <a:pt x="55" y="191"/>
                    <a:pt x="55" y="191"/>
                  </a:cubicBezTo>
                  <a:cubicBezTo>
                    <a:pt x="56" y="188"/>
                    <a:pt x="56" y="188"/>
                    <a:pt x="56" y="188"/>
                  </a:cubicBezTo>
                  <a:cubicBezTo>
                    <a:pt x="58" y="186"/>
                    <a:pt x="58" y="186"/>
                    <a:pt x="58" y="186"/>
                  </a:cubicBezTo>
                  <a:cubicBezTo>
                    <a:pt x="60" y="184"/>
                    <a:pt x="60" y="184"/>
                    <a:pt x="60" y="184"/>
                  </a:cubicBezTo>
                  <a:cubicBezTo>
                    <a:pt x="62" y="181"/>
                    <a:pt x="62" y="181"/>
                    <a:pt x="62" y="181"/>
                  </a:cubicBezTo>
                  <a:cubicBezTo>
                    <a:pt x="63" y="179"/>
                    <a:pt x="63" y="179"/>
                    <a:pt x="63" y="179"/>
                  </a:cubicBezTo>
                  <a:cubicBezTo>
                    <a:pt x="66" y="176"/>
                    <a:pt x="66" y="176"/>
                    <a:pt x="66" y="176"/>
                  </a:cubicBezTo>
                  <a:cubicBezTo>
                    <a:pt x="67" y="174"/>
                    <a:pt x="67" y="174"/>
                    <a:pt x="67" y="174"/>
                  </a:cubicBezTo>
                  <a:cubicBezTo>
                    <a:pt x="69" y="172"/>
                    <a:pt x="69" y="172"/>
                    <a:pt x="69" y="172"/>
                  </a:cubicBezTo>
                  <a:cubicBezTo>
                    <a:pt x="71" y="170"/>
                    <a:pt x="71" y="170"/>
                    <a:pt x="71" y="170"/>
                  </a:cubicBezTo>
                  <a:cubicBezTo>
                    <a:pt x="74" y="167"/>
                    <a:pt x="74" y="167"/>
                    <a:pt x="74" y="167"/>
                  </a:cubicBezTo>
                  <a:cubicBezTo>
                    <a:pt x="77" y="163"/>
                    <a:pt x="77" y="163"/>
                    <a:pt x="77" y="163"/>
                  </a:cubicBezTo>
                  <a:cubicBezTo>
                    <a:pt x="79" y="161"/>
                    <a:pt x="79" y="161"/>
                    <a:pt x="79" y="161"/>
                  </a:cubicBezTo>
                  <a:cubicBezTo>
                    <a:pt x="85" y="155"/>
                    <a:pt x="85" y="155"/>
                    <a:pt x="85" y="155"/>
                  </a:cubicBezTo>
                  <a:cubicBezTo>
                    <a:pt x="86" y="154"/>
                    <a:pt x="86" y="154"/>
                    <a:pt x="86" y="154"/>
                  </a:cubicBezTo>
                  <a:cubicBezTo>
                    <a:pt x="87" y="153"/>
                    <a:pt x="87" y="153"/>
                    <a:pt x="87" y="153"/>
                  </a:cubicBezTo>
                  <a:cubicBezTo>
                    <a:pt x="87" y="153"/>
                    <a:pt x="87" y="153"/>
                    <a:pt x="87" y="153"/>
                  </a:cubicBezTo>
                  <a:cubicBezTo>
                    <a:pt x="87" y="152"/>
                    <a:pt x="87" y="152"/>
                    <a:pt x="87" y="152"/>
                  </a:cubicBezTo>
                  <a:cubicBezTo>
                    <a:pt x="87" y="152"/>
                    <a:pt x="88" y="151"/>
                    <a:pt x="88" y="151"/>
                  </a:cubicBezTo>
                  <a:cubicBezTo>
                    <a:pt x="89" y="149"/>
                    <a:pt x="89" y="149"/>
                    <a:pt x="89" y="149"/>
                  </a:cubicBezTo>
                  <a:cubicBezTo>
                    <a:pt x="90" y="148"/>
                    <a:pt x="90" y="148"/>
                    <a:pt x="90" y="148"/>
                  </a:cubicBezTo>
                  <a:cubicBezTo>
                    <a:pt x="90" y="148"/>
                    <a:pt x="90" y="148"/>
                    <a:pt x="90" y="148"/>
                  </a:cubicBezTo>
                  <a:cubicBezTo>
                    <a:pt x="92" y="145"/>
                    <a:pt x="92" y="142"/>
                    <a:pt x="87" y="136"/>
                  </a:cubicBezTo>
                  <a:cubicBezTo>
                    <a:pt x="83" y="131"/>
                    <a:pt x="83" y="131"/>
                    <a:pt x="83" y="131"/>
                  </a:cubicBezTo>
                  <a:cubicBezTo>
                    <a:pt x="78" y="127"/>
                    <a:pt x="78" y="127"/>
                    <a:pt x="78" y="127"/>
                  </a:cubicBezTo>
                  <a:cubicBezTo>
                    <a:pt x="75" y="123"/>
                    <a:pt x="75" y="123"/>
                    <a:pt x="75" y="123"/>
                  </a:cubicBezTo>
                  <a:cubicBezTo>
                    <a:pt x="70" y="119"/>
                    <a:pt x="70" y="119"/>
                    <a:pt x="70" y="119"/>
                  </a:cubicBezTo>
                  <a:cubicBezTo>
                    <a:pt x="65" y="114"/>
                    <a:pt x="65" y="114"/>
                    <a:pt x="65" y="114"/>
                  </a:cubicBezTo>
                  <a:cubicBezTo>
                    <a:pt x="63" y="112"/>
                    <a:pt x="63" y="112"/>
                    <a:pt x="63" y="112"/>
                  </a:cubicBezTo>
                  <a:cubicBezTo>
                    <a:pt x="60" y="108"/>
                    <a:pt x="60" y="108"/>
                    <a:pt x="60" y="108"/>
                  </a:cubicBezTo>
                  <a:cubicBezTo>
                    <a:pt x="57" y="105"/>
                    <a:pt x="57" y="105"/>
                    <a:pt x="57" y="105"/>
                  </a:cubicBezTo>
                  <a:cubicBezTo>
                    <a:pt x="54" y="101"/>
                    <a:pt x="54" y="101"/>
                    <a:pt x="54" y="101"/>
                  </a:cubicBezTo>
                  <a:cubicBezTo>
                    <a:pt x="52" y="100"/>
                    <a:pt x="52" y="100"/>
                    <a:pt x="52" y="100"/>
                  </a:cubicBezTo>
                  <a:cubicBezTo>
                    <a:pt x="49" y="96"/>
                    <a:pt x="49" y="96"/>
                    <a:pt x="49" y="96"/>
                  </a:cubicBezTo>
                  <a:cubicBezTo>
                    <a:pt x="46" y="92"/>
                    <a:pt x="43" y="89"/>
                    <a:pt x="40" y="85"/>
                  </a:cubicBezTo>
                  <a:cubicBezTo>
                    <a:pt x="36" y="80"/>
                    <a:pt x="36" y="80"/>
                    <a:pt x="36" y="80"/>
                  </a:cubicBezTo>
                  <a:cubicBezTo>
                    <a:pt x="32" y="75"/>
                    <a:pt x="32" y="75"/>
                    <a:pt x="32" y="75"/>
                  </a:cubicBezTo>
                  <a:cubicBezTo>
                    <a:pt x="29" y="72"/>
                    <a:pt x="29" y="72"/>
                    <a:pt x="29" y="72"/>
                  </a:cubicBezTo>
                  <a:cubicBezTo>
                    <a:pt x="27" y="68"/>
                    <a:pt x="27" y="68"/>
                    <a:pt x="27" y="68"/>
                  </a:cubicBezTo>
                  <a:cubicBezTo>
                    <a:pt x="25" y="65"/>
                    <a:pt x="25" y="65"/>
                    <a:pt x="25" y="65"/>
                  </a:cubicBezTo>
                  <a:cubicBezTo>
                    <a:pt x="24" y="64"/>
                    <a:pt x="23" y="63"/>
                    <a:pt x="22" y="63"/>
                  </a:cubicBezTo>
                  <a:cubicBezTo>
                    <a:pt x="20" y="60"/>
                    <a:pt x="20" y="60"/>
                    <a:pt x="20" y="60"/>
                  </a:cubicBezTo>
                  <a:cubicBezTo>
                    <a:pt x="14" y="50"/>
                    <a:pt x="9" y="42"/>
                    <a:pt x="6" y="32"/>
                  </a:cubicBezTo>
                  <a:cubicBezTo>
                    <a:pt x="0" y="16"/>
                    <a:pt x="10" y="4"/>
                    <a:pt x="26" y="2"/>
                  </a:cubicBezTo>
                  <a:cubicBezTo>
                    <a:pt x="27" y="2"/>
                    <a:pt x="27" y="2"/>
                    <a:pt x="27" y="2"/>
                  </a:cubicBezTo>
                  <a:cubicBezTo>
                    <a:pt x="27" y="2"/>
                    <a:pt x="27" y="2"/>
                    <a:pt x="27" y="2"/>
                  </a:cubicBezTo>
                  <a:cubicBezTo>
                    <a:pt x="29" y="2"/>
                    <a:pt x="29" y="2"/>
                    <a:pt x="29" y="2"/>
                  </a:cubicBezTo>
                  <a:cubicBezTo>
                    <a:pt x="35" y="2"/>
                    <a:pt x="35" y="2"/>
                    <a:pt x="35" y="2"/>
                  </a:cubicBezTo>
                  <a:cubicBezTo>
                    <a:pt x="43" y="1"/>
                    <a:pt x="43" y="1"/>
                    <a:pt x="43" y="1"/>
                  </a:cubicBezTo>
                  <a:cubicBezTo>
                    <a:pt x="54" y="1"/>
                    <a:pt x="54" y="1"/>
                    <a:pt x="54" y="1"/>
                  </a:cubicBezTo>
                  <a:cubicBezTo>
                    <a:pt x="73" y="1"/>
                    <a:pt x="73" y="1"/>
                    <a:pt x="73" y="1"/>
                  </a:cubicBezTo>
                  <a:cubicBezTo>
                    <a:pt x="99" y="1"/>
                    <a:pt x="99" y="1"/>
                    <a:pt x="99" y="1"/>
                  </a:cubicBezTo>
                  <a:cubicBezTo>
                    <a:pt x="144" y="0"/>
                    <a:pt x="144" y="0"/>
                    <a:pt x="144" y="0"/>
                  </a:cubicBezTo>
                  <a:cubicBezTo>
                    <a:pt x="189" y="1"/>
                    <a:pt x="189" y="1"/>
                    <a:pt x="189" y="1"/>
                  </a:cubicBezTo>
                  <a:cubicBezTo>
                    <a:pt x="214" y="1"/>
                    <a:pt x="214" y="1"/>
                    <a:pt x="214" y="1"/>
                  </a:cubicBezTo>
                  <a:cubicBezTo>
                    <a:pt x="233" y="1"/>
                    <a:pt x="233" y="1"/>
                    <a:pt x="233" y="1"/>
                  </a:cubicBezTo>
                  <a:cubicBezTo>
                    <a:pt x="245" y="1"/>
                    <a:pt x="245" y="1"/>
                    <a:pt x="245" y="1"/>
                  </a:cubicBezTo>
                  <a:cubicBezTo>
                    <a:pt x="252" y="2"/>
                    <a:pt x="252" y="2"/>
                    <a:pt x="252" y="2"/>
                  </a:cubicBezTo>
                  <a:cubicBezTo>
                    <a:pt x="258" y="2"/>
                    <a:pt x="258" y="2"/>
                    <a:pt x="258" y="2"/>
                  </a:cubicBezTo>
                  <a:cubicBezTo>
                    <a:pt x="260" y="2"/>
                    <a:pt x="260" y="2"/>
                    <a:pt x="260" y="2"/>
                  </a:cubicBezTo>
                  <a:cubicBezTo>
                    <a:pt x="261" y="2"/>
                    <a:pt x="261" y="2"/>
                    <a:pt x="261" y="2"/>
                  </a:cubicBezTo>
                  <a:cubicBezTo>
                    <a:pt x="262" y="2"/>
                    <a:pt x="262" y="2"/>
                    <a:pt x="262" y="2"/>
                  </a:cubicBezTo>
                  <a:cubicBezTo>
                    <a:pt x="278" y="4"/>
                    <a:pt x="287" y="16"/>
                    <a:pt x="281" y="32"/>
                  </a:cubicBezTo>
                  <a:cubicBezTo>
                    <a:pt x="278" y="41"/>
                    <a:pt x="274" y="49"/>
                    <a:pt x="268" y="58"/>
                  </a:cubicBezTo>
                  <a:cubicBezTo>
                    <a:pt x="267" y="60"/>
                    <a:pt x="267" y="60"/>
                    <a:pt x="267" y="60"/>
                  </a:cubicBezTo>
                  <a:cubicBezTo>
                    <a:pt x="265" y="63"/>
                    <a:pt x="265" y="63"/>
                    <a:pt x="265" y="63"/>
                  </a:cubicBezTo>
                  <a:cubicBezTo>
                    <a:pt x="264" y="64"/>
                    <a:pt x="264" y="64"/>
                    <a:pt x="264" y="64"/>
                  </a:cubicBezTo>
                  <a:cubicBezTo>
                    <a:pt x="263" y="65"/>
                    <a:pt x="263" y="65"/>
                    <a:pt x="263" y="65"/>
                  </a:cubicBezTo>
                  <a:cubicBezTo>
                    <a:pt x="261" y="68"/>
                    <a:pt x="261" y="68"/>
                    <a:pt x="261" y="68"/>
                  </a:cubicBezTo>
                  <a:cubicBezTo>
                    <a:pt x="258" y="72"/>
                    <a:pt x="258" y="72"/>
                    <a:pt x="258" y="72"/>
                  </a:cubicBezTo>
                  <a:cubicBezTo>
                    <a:pt x="256" y="75"/>
                    <a:pt x="256" y="75"/>
                    <a:pt x="256" y="75"/>
                  </a:cubicBezTo>
                  <a:cubicBezTo>
                    <a:pt x="252" y="80"/>
                    <a:pt x="252" y="80"/>
                    <a:pt x="252" y="80"/>
                  </a:cubicBezTo>
                  <a:cubicBezTo>
                    <a:pt x="248" y="85"/>
                    <a:pt x="248" y="85"/>
                    <a:pt x="248" y="85"/>
                  </a:cubicBezTo>
                  <a:cubicBezTo>
                    <a:pt x="245" y="88"/>
                    <a:pt x="243" y="91"/>
                    <a:pt x="240" y="94"/>
                  </a:cubicBezTo>
                  <a:cubicBezTo>
                    <a:pt x="238" y="96"/>
                    <a:pt x="238" y="96"/>
                    <a:pt x="238" y="96"/>
                  </a:cubicBezTo>
                  <a:cubicBezTo>
                    <a:pt x="235" y="100"/>
                    <a:pt x="235" y="100"/>
                    <a:pt x="235" y="100"/>
                  </a:cubicBezTo>
                  <a:cubicBezTo>
                    <a:pt x="234" y="101"/>
                    <a:pt x="234" y="101"/>
                    <a:pt x="234" y="101"/>
                  </a:cubicBezTo>
                  <a:cubicBezTo>
                    <a:pt x="231" y="105"/>
                    <a:pt x="231" y="105"/>
                    <a:pt x="231" y="105"/>
                  </a:cubicBezTo>
                  <a:cubicBezTo>
                    <a:pt x="227" y="108"/>
                    <a:pt x="227" y="108"/>
                    <a:pt x="227" y="108"/>
                  </a:cubicBezTo>
                  <a:cubicBezTo>
                    <a:pt x="224" y="112"/>
                    <a:pt x="224" y="112"/>
                    <a:pt x="224" y="112"/>
                  </a:cubicBezTo>
                  <a:cubicBezTo>
                    <a:pt x="222" y="114"/>
                    <a:pt x="222" y="114"/>
                    <a:pt x="222" y="114"/>
                  </a:cubicBezTo>
                  <a:cubicBezTo>
                    <a:pt x="219" y="118"/>
                    <a:pt x="219" y="118"/>
                    <a:pt x="219" y="118"/>
                  </a:cubicBezTo>
                  <a:cubicBezTo>
                    <a:pt x="217" y="120"/>
                    <a:pt x="217" y="120"/>
                    <a:pt x="217" y="120"/>
                  </a:cubicBezTo>
                  <a:cubicBezTo>
                    <a:pt x="213" y="123"/>
                    <a:pt x="213" y="123"/>
                    <a:pt x="213" y="123"/>
                  </a:cubicBezTo>
                  <a:cubicBezTo>
                    <a:pt x="209" y="127"/>
                    <a:pt x="209" y="127"/>
                    <a:pt x="209" y="127"/>
                  </a:cubicBezTo>
                  <a:cubicBezTo>
                    <a:pt x="205" y="131"/>
                    <a:pt x="205" y="131"/>
                    <a:pt x="205" y="131"/>
                  </a:cubicBezTo>
                  <a:cubicBezTo>
                    <a:pt x="201" y="136"/>
                    <a:pt x="201" y="136"/>
                    <a:pt x="201" y="136"/>
                  </a:cubicBezTo>
                  <a:cubicBezTo>
                    <a:pt x="195" y="141"/>
                    <a:pt x="196" y="145"/>
                    <a:pt x="197" y="148"/>
                  </a:cubicBezTo>
                  <a:cubicBezTo>
                    <a:pt x="197" y="148"/>
                    <a:pt x="197" y="148"/>
                    <a:pt x="197" y="148"/>
                  </a:cubicBezTo>
                  <a:cubicBezTo>
                    <a:pt x="198" y="148"/>
                    <a:pt x="198" y="148"/>
                    <a:pt x="198" y="148"/>
                  </a:cubicBezTo>
                  <a:cubicBezTo>
                    <a:pt x="198" y="149"/>
                    <a:pt x="198" y="149"/>
                    <a:pt x="198" y="149"/>
                  </a:cubicBezTo>
                  <a:cubicBezTo>
                    <a:pt x="200" y="151"/>
                    <a:pt x="200" y="151"/>
                    <a:pt x="200" y="151"/>
                  </a:cubicBezTo>
                  <a:cubicBezTo>
                    <a:pt x="200" y="152"/>
                    <a:pt x="200" y="152"/>
                    <a:pt x="200" y="152"/>
                  </a:cubicBezTo>
                  <a:cubicBezTo>
                    <a:pt x="201" y="153"/>
                    <a:pt x="201" y="153"/>
                    <a:pt x="201" y="153"/>
                  </a:cubicBezTo>
                  <a:cubicBezTo>
                    <a:pt x="201" y="153"/>
                    <a:pt x="201" y="153"/>
                    <a:pt x="201" y="153"/>
                  </a:cubicBezTo>
                  <a:cubicBezTo>
                    <a:pt x="202" y="154"/>
                    <a:pt x="202" y="154"/>
                    <a:pt x="202" y="154"/>
                  </a:cubicBezTo>
                  <a:cubicBezTo>
                    <a:pt x="203" y="155"/>
                    <a:pt x="203" y="155"/>
                    <a:pt x="203" y="155"/>
                  </a:cubicBezTo>
                  <a:cubicBezTo>
                    <a:pt x="208" y="161"/>
                    <a:pt x="208" y="161"/>
                    <a:pt x="208" y="161"/>
                  </a:cubicBezTo>
                  <a:cubicBezTo>
                    <a:pt x="210" y="163"/>
                    <a:pt x="210" y="163"/>
                    <a:pt x="210" y="163"/>
                  </a:cubicBezTo>
                  <a:cubicBezTo>
                    <a:pt x="214" y="167"/>
                    <a:pt x="214" y="167"/>
                    <a:pt x="214" y="167"/>
                  </a:cubicBezTo>
                  <a:cubicBezTo>
                    <a:pt x="216" y="170"/>
                    <a:pt x="216" y="170"/>
                    <a:pt x="216" y="170"/>
                  </a:cubicBezTo>
                  <a:cubicBezTo>
                    <a:pt x="219" y="172"/>
                    <a:pt x="219" y="172"/>
                    <a:pt x="219" y="172"/>
                  </a:cubicBezTo>
                  <a:cubicBezTo>
                    <a:pt x="220" y="174"/>
                    <a:pt x="220" y="174"/>
                    <a:pt x="220" y="174"/>
                  </a:cubicBezTo>
                  <a:cubicBezTo>
                    <a:pt x="222" y="176"/>
                    <a:pt x="222" y="176"/>
                    <a:pt x="222" y="176"/>
                  </a:cubicBezTo>
                  <a:cubicBezTo>
                    <a:pt x="224" y="179"/>
                    <a:pt x="224" y="179"/>
                    <a:pt x="224" y="179"/>
                  </a:cubicBezTo>
                  <a:cubicBezTo>
                    <a:pt x="226" y="181"/>
                    <a:pt x="226" y="181"/>
                    <a:pt x="226" y="181"/>
                  </a:cubicBezTo>
                  <a:cubicBezTo>
                    <a:pt x="228" y="184"/>
                    <a:pt x="228" y="184"/>
                    <a:pt x="228" y="184"/>
                  </a:cubicBezTo>
                  <a:cubicBezTo>
                    <a:pt x="229" y="186"/>
                    <a:pt x="229" y="186"/>
                    <a:pt x="229" y="186"/>
                  </a:cubicBezTo>
                  <a:cubicBezTo>
                    <a:pt x="231" y="188"/>
                    <a:pt x="231" y="188"/>
                    <a:pt x="231" y="188"/>
                  </a:cubicBezTo>
                  <a:cubicBezTo>
                    <a:pt x="233" y="191"/>
                    <a:pt x="233" y="191"/>
                    <a:pt x="233" y="191"/>
                  </a:cubicBezTo>
                  <a:cubicBezTo>
                    <a:pt x="235" y="193"/>
                    <a:pt x="235" y="193"/>
                    <a:pt x="235" y="193"/>
                  </a:cubicBezTo>
                  <a:cubicBezTo>
                    <a:pt x="237" y="197"/>
                    <a:pt x="237" y="197"/>
                    <a:pt x="237" y="197"/>
                  </a:cubicBezTo>
                  <a:cubicBezTo>
                    <a:pt x="239" y="200"/>
                    <a:pt x="239" y="200"/>
                    <a:pt x="239" y="200"/>
                  </a:cubicBezTo>
                  <a:cubicBezTo>
                    <a:pt x="241" y="203"/>
                    <a:pt x="241" y="203"/>
                    <a:pt x="241" y="203"/>
                  </a:cubicBezTo>
                  <a:cubicBezTo>
                    <a:pt x="242" y="205"/>
                    <a:pt x="242" y="205"/>
                    <a:pt x="242" y="205"/>
                  </a:cubicBezTo>
                  <a:cubicBezTo>
                    <a:pt x="243" y="206"/>
                    <a:pt x="243" y="206"/>
                    <a:pt x="243" y="206"/>
                  </a:cubicBezTo>
                  <a:cubicBezTo>
                    <a:pt x="245" y="209"/>
                    <a:pt x="245" y="209"/>
                    <a:pt x="245" y="209"/>
                  </a:cubicBezTo>
                  <a:cubicBezTo>
                    <a:pt x="247" y="212"/>
                    <a:pt x="247" y="212"/>
                    <a:pt x="247" y="212"/>
                  </a:cubicBezTo>
                  <a:cubicBezTo>
                    <a:pt x="249" y="216"/>
                    <a:pt x="249" y="216"/>
                    <a:pt x="249" y="216"/>
                  </a:cubicBezTo>
                  <a:cubicBezTo>
                    <a:pt x="251" y="220"/>
                    <a:pt x="251" y="220"/>
                    <a:pt x="251" y="220"/>
                  </a:cubicBezTo>
                  <a:cubicBezTo>
                    <a:pt x="253" y="224"/>
                    <a:pt x="253" y="224"/>
                    <a:pt x="253" y="224"/>
                  </a:cubicBezTo>
                  <a:cubicBezTo>
                    <a:pt x="256" y="228"/>
                    <a:pt x="256" y="228"/>
                    <a:pt x="256" y="228"/>
                  </a:cubicBezTo>
                  <a:cubicBezTo>
                    <a:pt x="257" y="231"/>
                    <a:pt x="257" y="231"/>
                    <a:pt x="257" y="231"/>
                  </a:cubicBezTo>
                  <a:cubicBezTo>
                    <a:pt x="259" y="234"/>
                    <a:pt x="259" y="234"/>
                    <a:pt x="259" y="234"/>
                  </a:cubicBezTo>
                  <a:cubicBezTo>
                    <a:pt x="260" y="237"/>
                    <a:pt x="260" y="237"/>
                    <a:pt x="260" y="237"/>
                  </a:cubicBezTo>
                  <a:cubicBezTo>
                    <a:pt x="262" y="240"/>
                    <a:pt x="262" y="240"/>
                    <a:pt x="262" y="240"/>
                  </a:cubicBezTo>
                  <a:cubicBezTo>
                    <a:pt x="263" y="243"/>
                    <a:pt x="263" y="243"/>
                    <a:pt x="263" y="243"/>
                  </a:cubicBezTo>
                  <a:cubicBezTo>
                    <a:pt x="264" y="245"/>
                    <a:pt x="264" y="245"/>
                    <a:pt x="264" y="245"/>
                  </a:cubicBezTo>
                  <a:cubicBezTo>
                    <a:pt x="265" y="248"/>
                    <a:pt x="265" y="248"/>
                    <a:pt x="265" y="248"/>
                  </a:cubicBezTo>
                  <a:cubicBezTo>
                    <a:pt x="267" y="252"/>
                    <a:pt x="267" y="252"/>
                    <a:pt x="267" y="252"/>
                  </a:cubicBezTo>
                  <a:cubicBezTo>
                    <a:pt x="268" y="254"/>
                    <a:pt x="268" y="254"/>
                    <a:pt x="268" y="254"/>
                  </a:cubicBezTo>
                  <a:cubicBezTo>
                    <a:pt x="270" y="258"/>
                    <a:pt x="270" y="258"/>
                    <a:pt x="270" y="258"/>
                  </a:cubicBezTo>
                  <a:cubicBezTo>
                    <a:pt x="271" y="260"/>
                    <a:pt x="271" y="260"/>
                    <a:pt x="271" y="260"/>
                  </a:cubicBezTo>
                  <a:cubicBezTo>
                    <a:pt x="272" y="264"/>
                    <a:pt x="272" y="264"/>
                    <a:pt x="272" y="264"/>
                  </a:cubicBezTo>
                  <a:cubicBezTo>
                    <a:pt x="273" y="267"/>
                    <a:pt x="273" y="267"/>
                    <a:pt x="273" y="267"/>
                  </a:cubicBezTo>
                  <a:cubicBezTo>
                    <a:pt x="274" y="269"/>
                    <a:pt x="274" y="269"/>
                    <a:pt x="274" y="269"/>
                  </a:cubicBezTo>
                  <a:cubicBezTo>
                    <a:pt x="275" y="272"/>
                    <a:pt x="275" y="272"/>
                    <a:pt x="275" y="272"/>
                  </a:cubicBezTo>
                  <a:cubicBezTo>
                    <a:pt x="276" y="275"/>
                    <a:pt x="276" y="275"/>
                    <a:pt x="276" y="275"/>
                  </a:cubicBezTo>
                  <a:cubicBezTo>
                    <a:pt x="277" y="277"/>
                    <a:pt x="277" y="277"/>
                    <a:pt x="277" y="277"/>
                  </a:cubicBezTo>
                  <a:cubicBezTo>
                    <a:pt x="277" y="279"/>
                    <a:pt x="277" y="279"/>
                    <a:pt x="277" y="279"/>
                  </a:cubicBezTo>
                  <a:cubicBezTo>
                    <a:pt x="278" y="282"/>
                    <a:pt x="278" y="282"/>
                    <a:pt x="278" y="282"/>
                  </a:cubicBezTo>
                  <a:cubicBezTo>
                    <a:pt x="279" y="284"/>
                    <a:pt x="279" y="284"/>
                    <a:pt x="279" y="284"/>
                  </a:cubicBezTo>
                  <a:cubicBezTo>
                    <a:pt x="279" y="286"/>
                    <a:pt x="279" y="286"/>
                    <a:pt x="279" y="286"/>
                  </a:cubicBezTo>
                  <a:cubicBezTo>
                    <a:pt x="279" y="288"/>
                    <a:pt x="279" y="288"/>
                    <a:pt x="279" y="288"/>
                  </a:cubicBezTo>
                  <a:cubicBezTo>
                    <a:pt x="280" y="289"/>
                    <a:pt x="280" y="289"/>
                    <a:pt x="280" y="289"/>
                  </a:cubicBezTo>
                  <a:cubicBezTo>
                    <a:pt x="280" y="290"/>
                    <a:pt x="280" y="290"/>
                    <a:pt x="280" y="290"/>
                  </a:cubicBezTo>
                  <a:cubicBezTo>
                    <a:pt x="280" y="291"/>
                    <a:pt x="280" y="291"/>
                    <a:pt x="280" y="291"/>
                  </a:cubicBezTo>
                  <a:cubicBezTo>
                    <a:pt x="281" y="309"/>
                    <a:pt x="270" y="317"/>
                    <a:pt x="258" y="317"/>
                  </a:cubicBezTo>
                  <a:cubicBezTo>
                    <a:pt x="257" y="317"/>
                    <a:pt x="257" y="317"/>
                    <a:pt x="257" y="317"/>
                  </a:cubicBezTo>
                  <a:cubicBezTo>
                    <a:pt x="184" y="317"/>
                    <a:pt x="184" y="317"/>
                    <a:pt x="184" y="317"/>
                  </a:cubicBezTo>
                  <a:cubicBezTo>
                    <a:pt x="183" y="317"/>
                    <a:pt x="183" y="317"/>
                    <a:pt x="183" y="317"/>
                  </a:cubicBezTo>
                  <a:cubicBezTo>
                    <a:pt x="174" y="317"/>
                    <a:pt x="170" y="311"/>
                    <a:pt x="174" y="305"/>
                  </a:cubicBezTo>
                  <a:cubicBezTo>
                    <a:pt x="174" y="304"/>
                    <a:pt x="174" y="304"/>
                    <a:pt x="174" y="304"/>
                  </a:cubicBezTo>
                  <a:cubicBezTo>
                    <a:pt x="175" y="304"/>
                    <a:pt x="175" y="304"/>
                    <a:pt x="175" y="304"/>
                  </a:cubicBezTo>
                  <a:cubicBezTo>
                    <a:pt x="175" y="303"/>
                    <a:pt x="175" y="303"/>
                    <a:pt x="175" y="303"/>
                  </a:cubicBezTo>
                  <a:cubicBezTo>
                    <a:pt x="176" y="303"/>
                    <a:pt x="176" y="303"/>
                    <a:pt x="176" y="303"/>
                  </a:cubicBezTo>
                  <a:cubicBezTo>
                    <a:pt x="176" y="302"/>
                    <a:pt x="176" y="302"/>
                    <a:pt x="176" y="302"/>
                  </a:cubicBezTo>
                  <a:cubicBezTo>
                    <a:pt x="177" y="302"/>
                    <a:pt x="177" y="302"/>
                    <a:pt x="177" y="302"/>
                  </a:cubicBezTo>
                  <a:cubicBezTo>
                    <a:pt x="177" y="301"/>
                    <a:pt x="177" y="301"/>
                    <a:pt x="177" y="301"/>
                  </a:cubicBezTo>
                  <a:cubicBezTo>
                    <a:pt x="178" y="301"/>
                    <a:pt x="178" y="301"/>
                    <a:pt x="178" y="301"/>
                  </a:cubicBezTo>
                  <a:cubicBezTo>
                    <a:pt x="182" y="298"/>
                    <a:pt x="188" y="295"/>
                    <a:pt x="199" y="292"/>
                  </a:cubicBezTo>
                  <a:cubicBezTo>
                    <a:pt x="210" y="290"/>
                    <a:pt x="210" y="290"/>
                    <a:pt x="210" y="290"/>
                  </a:cubicBezTo>
                  <a:cubicBezTo>
                    <a:pt x="213" y="289"/>
                    <a:pt x="213" y="289"/>
                    <a:pt x="213" y="289"/>
                  </a:cubicBezTo>
                  <a:cubicBezTo>
                    <a:pt x="216" y="288"/>
                    <a:pt x="216" y="288"/>
                    <a:pt x="216" y="288"/>
                  </a:cubicBezTo>
                  <a:cubicBezTo>
                    <a:pt x="217" y="288"/>
                    <a:pt x="217" y="288"/>
                    <a:pt x="217" y="288"/>
                  </a:cubicBezTo>
                  <a:cubicBezTo>
                    <a:pt x="218" y="288"/>
                    <a:pt x="218" y="288"/>
                    <a:pt x="218" y="288"/>
                  </a:cubicBezTo>
                  <a:cubicBezTo>
                    <a:pt x="219" y="287"/>
                    <a:pt x="219" y="287"/>
                    <a:pt x="219" y="287"/>
                  </a:cubicBezTo>
                  <a:cubicBezTo>
                    <a:pt x="220" y="287"/>
                    <a:pt x="220" y="287"/>
                    <a:pt x="220" y="287"/>
                  </a:cubicBezTo>
                  <a:cubicBezTo>
                    <a:pt x="220" y="287"/>
                    <a:pt x="220" y="287"/>
                    <a:pt x="220" y="287"/>
                  </a:cubicBezTo>
                  <a:cubicBezTo>
                    <a:pt x="221" y="286"/>
                    <a:pt x="221" y="286"/>
                    <a:pt x="221" y="286"/>
                  </a:cubicBezTo>
                  <a:cubicBezTo>
                    <a:pt x="222" y="286"/>
                    <a:pt x="222" y="286"/>
                    <a:pt x="222" y="286"/>
                  </a:cubicBezTo>
                  <a:cubicBezTo>
                    <a:pt x="222" y="286"/>
                    <a:pt x="222" y="286"/>
                    <a:pt x="222" y="286"/>
                  </a:cubicBezTo>
                  <a:cubicBezTo>
                    <a:pt x="223" y="286"/>
                    <a:pt x="223" y="286"/>
                    <a:pt x="223" y="286"/>
                  </a:cubicBezTo>
                  <a:cubicBezTo>
                    <a:pt x="223" y="285"/>
                    <a:pt x="223" y="285"/>
                    <a:pt x="223" y="285"/>
                  </a:cubicBezTo>
                  <a:cubicBezTo>
                    <a:pt x="224" y="285"/>
                    <a:pt x="224" y="285"/>
                    <a:pt x="224" y="285"/>
                  </a:cubicBezTo>
                  <a:cubicBezTo>
                    <a:pt x="225" y="284"/>
                    <a:pt x="225" y="284"/>
                    <a:pt x="225" y="284"/>
                  </a:cubicBezTo>
                  <a:cubicBezTo>
                    <a:pt x="228" y="281"/>
                    <a:pt x="230" y="277"/>
                    <a:pt x="228" y="268"/>
                  </a:cubicBezTo>
                  <a:cubicBezTo>
                    <a:pt x="222" y="249"/>
                    <a:pt x="214" y="233"/>
                    <a:pt x="204" y="218"/>
                  </a:cubicBezTo>
                  <a:cubicBezTo>
                    <a:pt x="202" y="216"/>
                    <a:pt x="202" y="216"/>
                    <a:pt x="202" y="216"/>
                  </a:cubicBezTo>
                  <a:cubicBezTo>
                    <a:pt x="200" y="214"/>
                    <a:pt x="200" y="214"/>
                    <a:pt x="200" y="214"/>
                  </a:cubicBezTo>
                  <a:cubicBezTo>
                    <a:pt x="199" y="211"/>
                    <a:pt x="199" y="211"/>
                    <a:pt x="199" y="211"/>
                  </a:cubicBezTo>
                  <a:cubicBezTo>
                    <a:pt x="197" y="209"/>
                    <a:pt x="197" y="209"/>
                    <a:pt x="197" y="209"/>
                  </a:cubicBezTo>
                  <a:cubicBezTo>
                    <a:pt x="195" y="207"/>
                    <a:pt x="195" y="207"/>
                    <a:pt x="195" y="207"/>
                  </a:cubicBezTo>
                  <a:cubicBezTo>
                    <a:pt x="193" y="204"/>
                    <a:pt x="193" y="204"/>
                    <a:pt x="193" y="204"/>
                  </a:cubicBezTo>
                  <a:cubicBezTo>
                    <a:pt x="191" y="202"/>
                    <a:pt x="191" y="202"/>
                    <a:pt x="191" y="202"/>
                  </a:cubicBezTo>
                  <a:cubicBezTo>
                    <a:pt x="190" y="201"/>
                    <a:pt x="190" y="201"/>
                    <a:pt x="190" y="201"/>
                  </a:cubicBezTo>
                  <a:cubicBezTo>
                    <a:pt x="188" y="198"/>
                    <a:pt x="188" y="198"/>
                    <a:pt x="188" y="198"/>
                  </a:cubicBezTo>
                  <a:cubicBezTo>
                    <a:pt x="187" y="197"/>
                    <a:pt x="187" y="197"/>
                    <a:pt x="187" y="197"/>
                  </a:cubicBezTo>
                  <a:cubicBezTo>
                    <a:pt x="186" y="196"/>
                    <a:pt x="186" y="196"/>
                    <a:pt x="186" y="196"/>
                  </a:cubicBezTo>
                  <a:cubicBezTo>
                    <a:pt x="184" y="194"/>
                    <a:pt x="184" y="194"/>
                    <a:pt x="184" y="194"/>
                  </a:cubicBezTo>
                  <a:cubicBezTo>
                    <a:pt x="182" y="192"/>
                    <a:pt x="182" y="192"/>
                    <a:pt x="182" y="192"/>
                  </a:cubicBezTo>
                  <a:cubicBezTo>
                    <a:pt x="170" y="179"/>
                    <a:pt x="157" y="169"/>
                    <a:pt x="145" y="169"/>
                  </a:cubicBezTo>
                  <a:cubicBezTo>
                    <a:pt x="144" y="168"/>
                    <a:pt x="144" y="168"/>
                    <a:pt x="144" y="168"/>
                  </a:cubicBezTo>
                  <a:cubicBezTo>
                    <a:pt x="144" y="169"/>
                    <a:pt x="144" y="169"/>
                    <a:pt x="144" y="169"/>
                  </a:cubicBezTo>
                  <a:lnTo>
                    <a:pt x="143" y="16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04" tIns="45702" rIns="91404" bIns="45702" numCol="1" anchor="t" anchorCtr="0" compatLnSpc="1"/>
            <a:lstStyle/>
            <a:p>
              <a:pPr defTabSz="914400"/>
              <a:endParaRPr lang="zh-CN" altLang="en-US" sz="180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43" name="文本框 72"/>
          <p:cNvSpPr txBox="1"/>
          <p:nvPr/>
        </p:nvSpPr>
        <p:spPr>
          <a:xfrm>
            <a:off x="2627433" y="2279290"/>
            <a:ext cx="899956" cy="242567"/>
          </a:xfrm>
          <a:prstGeom prst="rect">
            <a:avLst/>
          </a:prstGeom>
          <a:ln w="12700">
            <a:miter lim="400000"/>
          </a:ln>
        </p:spPr>
        <p:txBody>
          <a:bodyPr wrap="square" lIns="0" tIns="0" rIns="0" bIns="0">
            <a:spAutoFit/>
          </a:bodyPr>
          <a:lstStyle>
            <a:lvl1pPr algn="ctr" defTabSz="914400">
              <a:defRPr sz="1600" b="1">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defTabSz="309880" hangingPunct="0">
              <a:lnSpc>
                <a:spcPct val="120000"/>
              </a:lnSpc>
              <a:defRPr>
                <a:latin typeface="Arial" panose="020B0604020202020204"/>
                <a:ea typeface="Arial" panose="020B0604020202020204"/>
                <a:cs typeface="Arial" panose="020B0604020202020204"/>
                <a:sym typeface="Arial" panose="020B0604020202020204"/>
              </a:defRPr>
            </a:pPr>
            <a:r>
              <a:rPr lang="zh-CN" altLang="en-US" sz="1400" kern="0" dirty="0">
                <a:solidFill>
                  <a:srgbClr val="1D1D1A"/>
                </a:solidFill>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rPr>
              <a:t>盘古大模型</a:t>
            </a:r>
            <a:endParaRPr sz="1400" kern="0" dirty="0">
              <a:solidFill>
                <a:srgbClr val="1D1D1A"/>
              </a:solidFill>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endParaRPr>
          </a:p>
        </p:txBody>
      </p:sp>
      <p:sp>
        <p:nvSpPr>
          <p:cNvPr id="44" name="文本框 72"/>
          <p:cNvSpPr txBox="1"/>
          <p:nvPr/>
        </p:nvSpPr>
        <p:spPr>
          <a:xfrm>
            <a:off x="4817793" y="2363245"/>
            <a:ext cx="634891" cy="500971"/>
          </a:xfrm>
          <a:prstGeom prst="rect">
            <a:avLst/>
          </a:prstGeom>
          <a:ln w="12700">
            <a:miter lim="400000"/>
          </a:ln>
        </p:spPr>
        <p:txBody>
          <a:bodyPr wrap="square" lIns="0" tIns="0" rIns="0" bIns="0">
            <a:spAutoFit/>
          </a:bodyPr>
          <a:lstStyle>
            <a:lvl1pPr algn="ctr" defTabSz="914400">
              <a:defRPr sz="1600" b="1">
                <a:solidFill>
                  <a:srgbClr val="C0000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r" defTabSz="309880" hangingPunct="0">
              <a:lnSpc>
                <a:spcPct val="120000"/>
              </a:lnSpc>
              <a:defRPr>
                <a:latin typeface="Arial" panose="020B0604020202020204"/>
                <a:ea typeface="Arial" panose="020B0604020202020204"/>
                <a:cs typeface="Arial" panose="020B0604020202020204"/>
                <a:sym typeface="Arial" panose="020B0604020202020204"/>
              </a:defRPr>
            </a:pPr>
            <a:r>
              <a:rPr lang="zh-CN" altLang="en-US" sz="1400" kern="0" dirty="0">
                <a:solidFill>
                  <a:srgbClr val="1D1D1A"/>
                </a:solidFill>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rPr>
              <a:t>第三方</a:t>
            </a:r>
            <a:endParaRPr lang="en-US" altLang="zh-CN" sz="1400" kern="0" dirty="0">
              <a:solidFill>
                <a:srgbClr val="1D1D1A"/>
              </a:solidFill>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endParaRPr>
          </a:p>
          <a:p>
            <a:pPr algn="r" defTabSz="309880" hangingPunct="0">
              <a:lnSpc>
                <a:spcPct val="120000"/>
              </a:lnSpc>
              <a:defRPr>
                <a:latin typeface="Arial" panose="020B0604020202020204"/>
                <a:ea typeface="Arial" panose="020B0604020202020204"/>
                <a:cs typeface="Arial" panose="020B0604020202020204"/>
                <a:sym typeface="Arial" panose="020B0604020202020204"/>
              </a:defRPr>
            </a:pPr>
            <a:r>
              <a:rPr lang="zh-CN" altLang="en-US" sz="1400" kern="0" dirty="0">
                <a:solidFill>
                  <a:srgbClr val="1D1D1A"/>
                </a:solidFill>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rPr>
              <a:t>大模型</a:t>
            </a:r>
            <a:endParaRPr sz="1400" kern="0" dirty="0">
              <a:solidFill>
                <a:srgbClr val="1D1D1A"/>
              </a:solidFill>
              <a:latin typeface="Huawei Sans" panose="020C0503030203020204" pitchFamily="34" charset="0"/>
              <a:ea typeface="方正兰亭黑简体" panose="02000000000000000000" pitchFamily="2" charset="-122"/>
              <a:cs typeface="Arial" panose="020B0604020202020204"/>
              <a:sym typeface="Huawei Sans" panose="020C0503030203020204" pitchFamily="34" charset="0"/>
            </a:endParaRPr>
          </a:p>
        </p:txBody>
      </p:sp>
      <p:grpSp>
        <p:nvGrpSpPr>
          <p:cNvPr id="45" name="组合 44"/>
          <p:cNvGrpSpPr/>
          <p:nvPr/>
        </p:nvGrpSpPr>
        <p:grpSpPr>
          <a:xfrm>
            <a:off x="8941138" y="2140902"/>
            <a:ext cx="2493858" cy="181539"/>
            <a:chOff x="1023007" y="4831042"/>
            <a:chExt cx="2138172" cy="134130"/>
          </a:xfrm>
        </p:grpSpPr>
        <p:sp>
          <p:nvSpPr>
            <p:cNvPr id="46" name="形状"/>
            <p:cNvSpPr/>
            <p:nvPr/>
          </p:nvSpPr>
          <p:spPr>
            <a:xfrm>
              <a:off x="1023007" y="4831042"/>
              <a:ext cx="2138172" cy="129366"/>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algn="ctr" defTabSz="1217930" hangingPunct="0">
                <a:defRPr sz="1400">
                  <a:solidFill>
                    <a:srgbClr val="5E5E5E"/>
                  </a:solidFill>
                </a:defRPr>
              </a:pPr>
              <a:endParaRPr sz="1050" kern="0">
                <a:solidFill>
                  <a:srgbClr val="221815"/>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47" name="直接连接符 46"/>
            <p:cNvCxnSpPr/>
            <p:nvPr/>
          </p:nvCxnSpPr>
          <p:spPr>
            <a:xfrm>
              <a:off x="1023007" y="4965172"/>
              <a:ext cx="2138172" cy="0"/>
            </a:xfrm>
            <a:prstGeom prst="line">
              <a:avLst/>
            </a:prstGeom>
            <a:noFill/>
            <a:ln w="12700" cap="flat">
              <a:solidFill>
                <a:srgbClr val="C7000B"/>
              </a:solidFill>
              <a:prstDash val="solid"/>
              <a:miter lim="800000"/>
            </a:ln>
            <a:effectLst/>
            <a:sp3d/>
          </p:spPr>
        </p:cxnSp>
      </p:grpSp>
      <p:sp>
        <p:nvSpPr>
          <p:cNvPr id="48" name="华为云"/>
          <p:cNvSpPr txBox="1"/>
          <p:nvPr/>
        </p:nvSpPr>
        <p:spPr>
          <a:xfrm>
            <a:off x="8891135" y="1725150"/>
            <a:ext cx="2593865" cy="503343"/>
          </a:xfrm>
          <a:prstGeom prst="rect">
            <a:avLst/>
          </a:prstGeom>
          <a:noFill/>
          <a:ln w="12700" cap="flat">
            <a:noFill/>
            <a:miter lim="400000"/>
          </a:ln>
          <a:effectLst/>
        </p:spPr>
        <p:txBody>
          <a:bodyPr wrap="square" lIns="0" tIns="0" rIns="0" bIns="0" numCol="1" anchor="ctr">
            <a:spAutoFit/>
          </a:bodyPr>
          <a:lstStyle>
            <a:lvl1pPr algn="ctr">
              <a:defRPr sz="1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309880">
              <a:lnSpc>
                <a:spcPct val="120000"/>
              </a:lnSpc>
              <a:defRPr/>
            </a:pPr>
            <a:r>
              <a:rPr lang="zh-CN" altLang="en-US" sz="1600" b="1" dirty="0">
                <a:solidFill>
                  <a:srgbClr val="C00000"/>
                </a:solidFill>
                <a:latin typeface="Huawei Sans" panose="020C0503030203020204" pitchFamily="34" charset="0"/>
                <a:ea typeface="方正兰亭黑简体" panose="02000000000000000000" pitchFamily="2" charset="-122"/>
                <a:cs typeface="+mn-cs"/>
                <a:sym typeface="Huawei Sans" panose="020C0503030203020204" pitchFamily="34" charset="0"/>
              </a:rPr>
              <a:t>立等可取，即开即用</a:t>
            </a:r>
            <a:endParaRPr lang="en-US" altLang="zh-CN" sz="1600" b="1" dirty="0">
              <a:solidFill>
                <a:srgbClr val="C00000"/>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p>
            <a:pPr defTabSz="309880">
              <a:lnSpc>
                <a:spcPct val="120000"/>
              </a:lnSpc>
              <a:defRPr/>
            </a:pPr>
            <a:r>
              <a:rPr lang="zh-CN" altLang="en-US"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千卡集群快速开通，当月业务上线</a:t>
            </a:r>
            <a:endParaRPr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9" name="华为云"/>
          <p:cNvSpPr txBox="1"/>
          <p:nvPr/>
        </p:nvSpPr>
        <p:spPr>
          <a:xfrm>
            <a:off x="8728293" y="2891811"/>
            <a:ext cx="2919548" cy="503343"/>
          </a:xfrm>
          <a:prstGeom prst="rect">
            <a:avLst/>
          </a:prstGeom>
          <a:noFill/>
          <a:ln w="12700" cap="flat">
            <a:noFill/>
            <a:miter lim="400000"/>
          </a:ln>
          <a:effectLst/>
        </p:spPr>
        <p:txBody>
          <a:bodyPr wrap="square" lIns="0" tIns="0" rIns="0" bIns="0" numCol="1" anchor="ctr">
            <a:spAutoFit/>
          </a:bodyPr>
          <a:lstStyle>
            <a:lvl1pPr algn="ctr">
              <a:defRPr sz="1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309880">
              <a:lnSpc>
                <a:spcPct val="120000"/>
              </a:lnSpc>
              <a:defRPr/>
            </a:pPr>
            <a:r>
              <a:rPr lang="zh-CN" altLang="en-US" sz="1600" b="1" dirty="0">
                <a:solidFill>
                  <a:srgbClr val="C00000"/>
                </a:solidFill>
                <a:latin typeface="Huawei Sans" panose="020C0503030203020204" pitchFamily="34" charset="0"/>
                <a:ea typeface="方正兰亭黑简体" panose="02000000000000000000" pitchFamily="2" charset="-122"/>
                <a:cs typeface="+mn-cs"/>
                <a:sym typeface="Huawei Sans" panose="020C0503030203020204" pitchFamily="34" charset="0"/>
              </a:rPr>
              <a:t>全栈优势，高效长稳</a:t>
            </a:r>
            <a:endParaRPr lang="en-US" altLang="zh-CN" sz="1600" b="1" dirty="0">
              <a:solidFill>
                <a:srgbClr val="C00000"/>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p>
            <a:pPr defTabSz="309880" hangingPunct="0">
              <a:lnSpc>
                <a:spcPct val="120000"/>
              </a:lnSpc>
              <a:defRPr/>
            </a:pPr>
            <a:r>
              <a:rPr lang="zh-CN" altLang="en-US"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智能诊断</a:t>
            </a:r>
            <a:r>
              <a:rPr lang="en-US" altLang="zh-CN"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a:t>
            </a:r>
            <a:r>
              <a:rPr lang="zh-CN" altLang="en-US"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断点恢复，千卡训练</a:t>
            </a:r>
            <a:r>
              <a:rPr lang="en-US" altLang="zh-CN"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30</a:t>
            </a:r>
            <a:r>
              <a:rPr lang="zh-CN" altLang="en-US"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天不中断</a:t>
            </a:r>
            <a:endParaRPr lang="zh-CN" altLang="en-US"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0" name="组合 49"/>
          <p:cNvGrpSpPr/>
          <p:nvPr/>
        </p:nvGrpSpPr>
        <p:grpSpPr>
          <a:xfrm>
            <a:off x="8941138" y="3336489"/>
            <a:ext cx="2493858" cy="181539"/>
            <a:chOff x="1023007" y="4831042"/>
            <a:chExt cx="2138172" cy="134130"/>
          </a:xfrm>
        </p:grpSpPr>
        <p:sp>
          <p:nvSpPr>
            <p:cNvPr id="51" name="形状"/>
            <p:cNvSpPr/>
            <p:nvPr/>
          </p:nvSpPr>
          <p:spPr>
            <a:xfrm>
              <a:off x="1023007" y="4831042"/>
              <a:ext cx="2138172" cy="129366"/>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algn="ctr" defTabSz="1217930" hangingPunct="0">
                <a:defRPr sz="1400">
                  <a:solidFill>
                    <a:srgbClr val="5E5E5E"/>
                  </a:solidFill>
                </a:defRPr>
              </a:pPr>
              <a:endParaRPr sz="1050" kern="0">
                <a:solidFill>
                  <a:srgbClr val="221815"/>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52" name="直接连接符 51"/>
            <p:cNvCxnSpPr/>
            <p:nvPr/>
          </p:nvCxnSpPr>
          <p:spPr>
            <a:xfrm>
              <a:off x="1023007" y="4965172"/>
              <a:ext cx="2138172" cy="0"/>
            </a:xfrm>
            <a:prstGeom prst="line">
              <a:avLst/>
            </a:prstGeom>
            <a:noFill/>
            <a:ln w="12700" cap="flat">
              <a:solidFill>
                <a:srgbClr val="C7000B"/>
              </a:solidFill>
              <a:prstDash val="solid"/>
              <a:miter lim="800000"/>
            </a:ln>
            <a:effectLst/>
            <a:sp3d/>
          </p:spPr>
        </p:cxnSp>
      </p:grpSp>
      <p:sp>
        <p:nvSpPr>
          <p:cNvPr id="53" name="华为云"/>
          <p:cNvSpPr txBox="1"/>
          <p:nvPr/>
        </p:nvSpPr>
        <p:spPr>
          <a:xfrm>
            <a:off x="8839362" y="4085514"/>
            <a:ext cx="2697410" cy="503343"/>
          </a:xfrm>
          <a:prstGeom prst="rect">
            <a:avLst/>
          </a:prstGeom>
          <a:noFill/>
          <a:ln w="12700" cap="flat">
            <a:noFill/>
            <a:miter lim="400000"/>
          </a:ln>
          <a:effectLst/>
        </p:spPr>
        <p:txBody>
          <a:bodyPr wrap="square" lIns="0" tIns="0" rIns="0" bIns="0" numCol="1" anchor="ctr">
            <a:spAutoFit/>
          </a:bodyPr>
          <a:lstStyle>
            <a:lvl1pPr algn="ctr">
              <a:defRPr sz="1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309880">
              <a:lnSpc>
                <a:spcPct val="120000"/>
              </a:lnSpc>
              <a:defRPr/>
            </a:pPr>
            <a:r>
              <a:rPr lang="zh-CN" altLang="en-US" sz="1600" b="1" dirty="0">
                <a:solidFill>
                  <a:srgbClr val="C00000"/>
                </a:solidFill>
                <a:latin typeface="Huawei Sans" panose="020C0503030203020204" pitchFamily="34" charset="0"/>
                <a:ea typeface="方正兰亭黑简体" panose="02000000000000000000" pitchFamily="2" charset="-122"/>
                <a:cs typeface="+mn-cs"/>
                <a:sym typeface="Huawei Sans" panose="020C0503030203020204" pitchFamily="34" charset="0"/>
              </a:rPr>
              <a:t>弹性灵活，按需使用</a:t>
            </a:r>
            <a:endParaRPr lang="en-US" altLang="zh-CN" sz="1600" b="1" dirty="0">
              <a:solidFill>
                <a:srgbClr val="C00000"/>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p>
            <a:pPr defTabSz="309880">
              <a:lnSpc>
                <a:spcPct val="120000"/>
              </a:lnSpc>
              <a:defRPr/>
            </a:pPr>
            <a:r>
              <a:rPr lang="zh-CN" altLang="en-US"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长稳业务包周期，突发业务按需调度</a:t>
            </a:r>
            <a:endParaRPr lang="zh-CN" altLang="en-US"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4" name="组合 53"/>
          <p:cNvGrpSpPr/>
          <p:nvPr/>
        </p:nvGrpSpPr>
        <p:grpSpPr>
          <a:xfrm>
            <a:off x="8941138" y="4514128"/>
            <a:ext cx="2493859" cy="181539"/>
            <a:chOff x="1023007" y="4831042"/>
            <a:chExt cx="2138172" cy="134130"/>
          </a:xfrm>
        </p:grpSpPr>
        <p:sp>
          <p:nvSpPr>
            <p:cNvPr id="55" name="形状"/>
            <p:cNvSpPr/>
            <p:nvPr/>
          </p:nvSpPr>
          <p:spPr>
            <a:xfrm>
              <a:off x="1023007" y="4831042"/>
              <a:ext cx="2138172" cy="129366"/>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algn="ctr" defTabSz="1217930" hangingPunct="0">
                <a:defRPr sz="1400">
                  <a:solidFill>
                    <a:srgbClr val="5E5E5E"/>
                  </a:solidFill>
                </a:defRPr>
              </a:pPr>
              <a:endParaRPr sz="1050" kern="0">
                <a:solidFill>
                  <a:srgbClr val="221815"/>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56" name="直接连接符 55"/>
            <p:cNvCxnSpPr/>
            <p:nvPr/>
          </p:nvCxnSpPr>
          <p:spPr>
            <a:xfrm>
              <a:off x="1023007" y="4965172"/>
              <a:ext cx="2138172" cy="0"/>
            </a:xfrm>
            <a:prstGeom prst="line">
              <a:avLst/>
            </a:prstGeom>
            <a:noFill/>
            <a:ln w="12700" cap="flat">
              <a:solidFill>
                <a:srgbClr val="C7000B"/>
              </a:solidFill>
              <a:prstDash val="solid"/>
              <a:miter lim="800000"/>
            </a:ln>
            <a:effectLst/>
            <a:sp3d/>
          </p:spPr>
        </p:cxnSp>
      </p:grpSp>
      <p:sp>
        <p:nvSpPr>
          <p:cNvPr id="57" name="华为云"/>
          <p:cNvSpPr txBox="1"/>
          <p:nvPr/>
        </p:nvSpPr>
        <p:spPr>
          <a:xfrm>
            <a:off x="8699497" y="5224081"/>
            <a:ext cx="2977141" cy="503343"/>
          </a:xfrm>
          <a:prstGeom prst="rect">
            <a:avLst/>
          </a:prstGeom>
          <a:noFill/>
          <a:ln w="12700" cap="flat">
            <a:noFill/>
            <a:miter lim="400000"/>
          </a:ln>
          <a:effectLst/>
        </p:spPr>
        <p:txBody>
          <a:bodyPr wrap="square" lIns="0" tIns="0" rIns="0" bIns="0" numCol="1" anchor="ctr">
            <a:spAutoFit/>
          </a:bodyPr>
          <a:lstStyle>
            <a:lvl1pPr algn="ctr">
              <a:defRPr sz="14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309880">
              <a:lnSpc>
                <a:spcPct val="120000"/>
              </a:lnSpc>
              <a:defRPr/>
            </a:pPr>
            <a:r>
              <a:rPr lang="zh-CN" altLang="en-US" sz="1600" b="1" dirty="0">
                <a:solidFill>
                  <a:srgbClr val="C00000"/>
                </a:solidFill>
                <a:latin typeface="Huawei Sans" panose="020C0503030203020204" pitchFamily="34" charset="0"/>
                <a:ea typeface="方正兰亭黑简体" panose="02000000000000000000" pitchFamily="2" charset="-122"/>
                <a:cs typeface="+mn-cs"/>
                <a:sym typeface="Huawei Sans" panose="020C0503030203020204" pitchFamily="34" charset="0"/>
              </a:rPr>
              <a:t>百模千态，一键部署</a:t>
            </a:r>
            <a:endParaRPr lang="en-US" altLang="zh-CN" sz="1600" b="1" dirty="0">
              <a:solidFill>
                <a:srgbClr val="C00000"/>
              </a:solidFill>
              <a:latin typeface="Huawei Sans" panose="020C0503030203020204" pitchFamily="34" charset="0"/>
              <a:ea typeface="方正兰亭黑简体" panose="02000000000000000000" pitchFamily="2" charset="-122"/>
              <a:cs typeface="+mn-cs"/>
              <a:sym typeface="Huawei Sans" panose="020C0503030203020204" pitchFamily="34" charset="0"/>
            </a:endParaRPr>
          </a:p>
          <a:p>
            <a:pPr defTabSz="309880">
              <a:lnSpc>
                <a:spcPct val="120000"/>
              </a:lnSpc>
              <a:defRPr/>
            </a:pPr>
            <a:r>
              <a:rPr lang="zh-CN" altLang="en-US" sz="1200" kern="0" dirty="0">
                <a:solidFill>
                  <a:srgbClr val="1D1D1A"/>
                </a:solidFill>
                <a:latin typeface="Huawei Sans" panose="020C0503030203020204" pitchFamily="34" charset="0"/>
                <a:ea typeface="方正兰亭黑简体" panose="02000000000000000000" pitchFamily="2" charset="-122"/>
                <a:sym typeface="Huawei Sans" panose="020C0503030203020204" pitchFamily="34" charset="0"/>
              </a:rPr>
              <a:t>全面支持三方大模型，百模千态开箱即用</a:t>
            </a:r>
            <a:endParaRPr sz="1200" b="1" kern="0" dirty="0">
              <a:solidFill>
                <a:srgbClr val="1D1D1A"/>
              </a:solidFill>
              <a:effectLst>
                <a:reflection blurRad="6350" stA="28000" endPos="45000" dist="29997" dir="5400000" sy="-100000" algn="bl" rotWithShape="0"/>
              </a:effectLst>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58" name="组合 57"/>
          <p:cNvGrpSpPr/>
          <p:nvPr/>
        </p:nvGrpSpPr>
        <p:grpSpPr>
          <a:xfrm>
            <a:off x="8941138" y="5680337"/>
            <a:ext cx="2493858" cy="181539"/>
            <a:chOff x="1023007" y="4831042"/>
            <a:chExt cx="2138172" cy="134130"/>
          </a:xfrm>
        </p:grpSpPr>
        <p:sp>
          <p:nvSpPr>
            <p:cNvPr id="59" name="形状"/>
            <p:cNvSpPr/>
            <p:nvPr/>
          </p:nvSpPr>
          <p:spPr>
            <a:xfrm>
              <a:off x="1023007" y="4831042"/>
              <a:ext cx="2138172" cy="129366"/>
            </a:xfrm>
            <a:prstGeom prst="trapezoid">
              <a:avLst>
                <a:gd name="adj" fmla="val 271377"/>
              </a:avLst>
            </a:prstGeom>
            <a:gradFill flip="none" rotWithShape="1">
              <a:gsLst>
                <a:gs pos="1000">
                  <a:srgbClr val="FFFFFF">
                    <a:alpha val="0"/>
                    <a:lumMod val="90000"/>
                  </a:srgbClr>
                </a:gs>
                <a:gs pos="100000">
                  <a:srgbClr val="FFFFFF">
                    <a:lumMod val="90000"/>
                    <a:alpha val="70000"/>
                  </a:srgbClr>
                </a:gs>
              </a:gsLst>
              <a:lin ang="5400000" scaled="0"/>
              <a:tileRect/>
            </a:gradFill>
            <a:ln w="3175" cap="flat">
              <a:noFill/>
              <a:miter lim="400000"/>
            </a:ln>
            <a:effectLst/>
          </p:spPr>
          <p:txBody>
            <a:bodyPr wrap="square" lIns="25378" tIns="25378" rIns="25378" bIns="25378" numCol="1" anchor="ctr">
              <a:noAutofit/>
            </a:bodyPr>
            <a:lstStyle/>
            <a:p>
              <a:pPr algn="ctr" defTabSz="1217930" hangingPunct="0">
                <a:defRPr sz="1400">
                  <a:solidFill>
                    <a:srgbClr val="5E5E5E"/>
                  </a:solidFill>
                </a:defRPr>
              </a:pPr>
              <a:endParaRPr sz="1050" kern="0">
                <a:solidFill>
                  <a:srgbClr val="221815"/>
                </a:solidFill>
                <a:latin typeface="Huawei Sans" panose="020C0503030203020204" pitchFamily="34" charset="0"/>
                <a:ea typeface="方正兰亭黑简体" panose="02000000000000000000" pitchFamily="2" charset="-122"/>
                <a:cs typeface="Huawei Sans"/>
                <a:sym typeface="Huawei Sans" panose="020C0503030203020204" pitchFamily="34" charset="0"/>
              </a:endParaRPr>
            </a:p>
          </p:txBody>
        </p:sp>
        <p:cxnSp>
          <p:nvCxnSpPr>
            <p:cNvPr id="60" name="直接连接符 59"/>
            <p:cNvCxnSpPr/>
            <p:nvPr/>
          </p:nvCxnSpPr>
          <p:spPr>
            <a:xfrm>
              <a:off x="1023007" y="4965172"/>
              <a:ext cx="2138172" cy="0"/>
            </a:xfrm>
            <a:prstGeom prst="line">
              <a:avLst/>
            </a:prstGeom>
            <a:noFill/>
            <a:ln w="12700" cap="flat">
              <a:solidFill>
                <a:srgbClr val="C7000B"/>
              </a:solidFill>
              <a:prstDash val="solid"/>
              <a:miter lim="800000"/>
            </a:ln>
            <a:effectLst/>
            <a:sp3d/>
          </p:spPr>
        </p:cxnSp>
      </p:grpSp>
      <p:pic>
        <p:nvPicPr>
          <p:cNvPr id="61" name="图像" descr="图像"/>
          <p:cNvPicPr>
            <a:picLocks noChangeAspect="1"/>
          </p:cNvPicPr>
          <p:nvPr/>
        </p:nvPicPr>
        <p:blipFill>
          <a:blip r:embed="rId2">
            <a:duotone>
              <a:prstClr val="black"/>
              <a:srgbClr val="E9002F">
                <a:tint val="45000"/>
                <a:satMod val="400000"/>
              </a:srgbClr>
            </a:duotone>
          </a:blip>
          <a:srcRect l="75" r="75"/>
          <a:stretch>
            <a:fillRect/>
          </a:stretch>
        </p:blipFill>
        <p:spPr>
          <a:xfrm>
            <a:off x="7206906" y="2867352"/>
            <a:ext cx="1404980" cy="1413470"/>
          </a:xfrm>
          <a:prstGeom prst="rect">
            <a:avLst/>
          </a:prstGeom>
          <a:ln w="12700">
            <a:miter lim="400000"/>
            <a:headEnd/>
            <a:tailEnd/>
          </a:ln>
        </p:spPr>
      </p:pic>
      <p:sp>
        <p:nvSpPr>
          <p:cNvPr id="62" name="矩形 69"/>
          <p:cNvSpPr txBox="1"/>
          <p:nvPr/>
        </p:nvSpPr>
        <p:spPr>
          <a:xfrm>
            <a:off x="7848954" y="3997597"/>
            <a:ext cx="811956" cy="140685"/>
          </a:xfrm>
          <a:prstGeom prst="rect">
            <a:avLst/>
          </a:prstGeom>
          <a:ln w="3175">
            <a:miter lim="400000"/>
          </a:ln>
        </p:spPr>
        <p:txBody>
          <a:bodyPr lIns="7742" tIns="7742" rIns="7742" bIns="7742">
            <a:spAutoFit/>
          </a:bodyPr>
          <a:lstStyle/>
          <a:p>
            <a:pPr algn="ctr" defTabSz="154940" hangingPunct="0">
              <a:defRPr sz="2000">
                <a:solidFill>
                  <a:srgbClr val="FFFFFF"/>
                </a:solidFill>
              </a:defRPr>
            </a:pPr>
            <a:endParaRPr sz="815" kern="0" dirty="0">
              <a:solidFill>
                <a:srgbClr val="FFFFFF"/>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nvGrpSpPr>
          <p:cNvPr id="63" name="组合 62"/>
          <p:cNvGrpSpPr/>
          <p:nvPr/>
        </p:nvGrpSpPr>
        <p:grpSpPr>
          <a:xfrm>
            <a:off x="7666678" y="3113910"/>
            <a:ext cx="360366" cy="514822"/>
            <a:chOff x="16235575" y="5570030"/>
            <a:chExt cx="1250118" cy="1785930"/>
          </a:xfrm>
        </p:grpSpPr>
        <p:sp>
          <p:nvSpPr>
            <p:cNvPr id="64" name="任意形状 554"/>
            <p:cNvSpPr/>
            <p:nvPr/>
          </p:nvSpPr>
          <p:spPr>
            <a:xfrm>
              <a:off x="16235575" y="5897445"/>
              <a:ext cx="1250118" cy="1458515"/>
            </a:xfrm>
            <a:custGeom>
              <a:avLst/>
              <a:gdLst>
                <a:gd name="connsiteX0" fmla="*/ 558247 w 1250118"/>
                <a:gd name="connsiteY0" fmla="*/ 0 h 1458515"/>
                <a:gd name="connsiteX1" fmla="*/ 717522 w 1250118"/>
                <a:gd name="connsiteY1" fmla="*/ 160139 h 1458515"/>
                <a:gd name="connsiteX2" fmla="*/ 717522 w 1250118"/>
                <a:gd name="connsiteY2" fmla="*/ 377130 h 1458515"/>
                <a:gd name="connsiteX3" fmla="*/ 1094742 w 1250118"/>
                <a:gd name="connsiteY3" fmla="*/ 435501 h 1458515"/>
                <a:gd name="connsiteX4" fmla="*/ 1108226 w 1250118"/>
                <a:gd name="connsiteY4" fmla="*/ 438001 h 1458515"/>
                <a:gd name="connsiteX5" fmla="*/ 1250119 w 1250118"/>
                <a:gd name="connsiteY5" fmla="*/ 631091 h 1458515"/>
                <a:gd name="connsiteX6" fmla="*/ 1250119 w 1250118"/>
                <a:gd name="connsiteY6" fmla="*/ 1257598 h 1458515"/>
                <a:gd name="connsiteX7" fmla="*/ 1250089 w 1250118"/>
                <a:gd name="connsiteY7" fmla="*/ 1257568 h 1458515"/>
                <a:gd name="connsiteX8" fmla="*/ 1250089 w 1250118"/>
                <a:gd name="connsiteY8" fmla="*/ 1458516 h 1458515"/>
                <a:gd name="connsiteX9" fmla="*/ 399030 w 1250118"/>
                <a:gd name="connsiteY9" fmla="*/ 1458516 h 1458515"/>
                <a:gd name="connsiteX10" fmla="*/ 399000 w 1250118"/>
                <a:gd name="connsiteY10" fmla="*/ 1221135 h 1458515"/>
                <a:gd name="connsiteX11" fmla="*/ 293124 w 1250118"/>
                <a:gd name="connsiteY11" fmla="*/ 1104692 h 1458515"/>
                <a:gd name="connsiteX12" fmla="*/ 109262 w 1250118"/>
                <a:gd name="connsiteY12" fmla="*/ 901154 h 1458515"/>
                <a:gd name="connsiteX13" fmla="*/ 49671 w 1250118"/>
                <a:gd name="connsiteY13" fmla="*/ 833914 h 1458515"/>
                <a:gd name="connsiteX14" fmla="*/ 35235 w 1250118"/>
                <a:gd name="connsiteY14" fmla="*/ 816888 h 1458515"/>
                <a:gd name="connsiteX15" fmla="*/ 176919 w 1250118"/>
                <a:gd name="connsiteY15" fmla="*/ 602635 h 1458515"/>
                <a:gd name="connsiteX16" fmla="*/ 370277 w 1250118"/>
                <a:gd name="connsiteY16" fmla="*/ 708630 h 1458515"/>
                <a:gd name="connsiteX17" fmla="*/ 399417 w 1250118"/>
                <a:gd name="connsiteY17" fmla="*/ 737979 h 1458515"/>
                <a:gd name="connsiteX18" fmla="*/ 399417 w 1250118"/>
                <a:gd name="connsiteY18" fmla="*/ 526584 h 1458515"/>
                <a:gd name="connsiteX19" fmla="*/ 399119 w 1250118"/>
                <a:gd name="connsiteY19" fmla="*/ 160169 h 1458515"/>
                <a:gd name="connsiteX20" fmla="*/ 558276 w 1250118"/>
                <a:gd name="connsiteY20" fmla="*/ 0 h 1458515"/>
                <a:gd name="connsiteX21" fmla="*/ 1131681 w 1250118"/>
                <a:gd name="connsiteY21" fmla="*/ 1257568 h 1458515"/>
                <a:gd name="connsiteX22" fmla="*/ 517408 w 1250118"/>
                <a:gd name="connsiteY22" fmla="*/ 1257568 h 1458515"/>
                <a:gd name="connsiteX23" fmla="*/ 517408 w 1250118"/>
                <a:gd name="connsiteY23" fmla="*/ 1339423 h 1458515"/>
                <a:gd name="connsiteX24" fmla="*/ 1131652 w 1250118"/>
                <a:gd name="connsiteY24" fmla="*/ 1339423 h 1458515"/>
                <a:gd name="connsiteX25" fmla="*/ 1131652 w 1250118"/>
                <a:gd name="connsiteY25" fmla="*/ 1257568 h 1458515"/>
                <a:gd name="connsiteX26" fmla="*/ 558217 w 1250118"/>
                <a:gd name="connsiteY26" fmla="*/ 119063 h 1458515"/>
                <a:gd name="connsiteX27" fmla="*/ 517527 w 1250118"/>
                <a:gd name="connsiteY27" fmla="*/ 160050 h 1458515"/>
                <a:gd name="connsiteX28" fmla="*/ 517825 w 1250118"/>
                <a:gd name="connsiteY28" fmla="*/ 734467 h 1458515"/>
                <a:gd name="connsiteX29" fmla="*/ 517616 w 1250118"/>
                <a:gd name="connsiteY29" fmla="*/ 825133 h 1458515"/>
                <a:gd name="connsiteX30" fmla="*/ 517349 w 1250118"/>
                <a:gd name="connsiteY30" fmla="*/ 842218 h 1458515"/>
                <a:gd name="connsiteX31" fmla="*/ 516842 w 1250118"/>
                <a:gd name="connsiteY31" fmla="*/ 847576 h 1458515"/>
                <a:gd name="connsiteX32" fmla="*/ 515771 w 1250118"/>
                <a:gd name="connsiteY32" fmla="*/ 853142 h 1458515"/>
                <a:gd name="connsiteX33" fmla="*/ 514997 w 1250118"/>
                <a:gd name="connsiteY33" fmla="*/ 856089 h 1458515"/>
                <a:gd name="connsiteX34" fmla="*/ 514223 w 1250118"/>
                <a:gd name="connsiteY34" fmla="*/ 858173 h 1458515"/>
                <a:gd name="connsiteX35" fmla="*/ 509074 w 1250118"/>
                <a:gd name="connsiteY35" fmla="*/ 869603 h 1458515"/>
                <a:gd name="connsiteX36" fmla="*/ 502704 w 1250118"/>
                <a:gd name="connsiteY36" fmla="*/ 878413 h 1458515"/>
                <a:gd name="connsiteX37" fmla="*/ 476748 w 1250118"/>
                <a:gd name="connsiteY37" fmla="*/ 895677 h 1458515"/>
                <a:gd name="connsiteX38" fmla="*/ 458204 w 1250118"/>
                <a:gd name="connsiteY38" fmla="*/ 896719 h 1458515"/>
                <a:gd name="connsiteX39" fmla="*/ 458204 w 1250118"/>
                <a:gd name="connsiteY39" fmla="*/ 898684 h 1458515"/>
                <a:gd name="connsiteX40" fmla="*/ 347000 w 1250118"/>
                <a:gd name="connsiteY40" fmla="*/ 851059 h 1458515"/>
                <a:gd name="connsiteX41" fmla="*/ 339618 w 1250118"/>
                <a:gd name="connsiteY41" fmla="*/ 844719 h 1458515"/>
                <a:gd name="connsiteX42" fmla="*/ 323723 w 1250118"/>
                <a:gd name="connsiteY42" fmla="*/ 830044 h 1458515"/>
                <a:gd name="connsiteX43" fmla="*/ 312055 w 1250118"/>
                <a:gd name="connsiteY43" fmla="*/ 818644 h 1458515"/>
                <a:gd name="connsiteX44" fmla="*/ 280027 w 1250118"/>
                <a:gd name="connsiteY44" fmla="*/ 786319 h 1458515"/>
                <a:gd name="connsiteX45" fmla="*/ 273925 w 1250118"/>
                <a:gd name="connsiteY45" fmla="*/ 780365 h 1458515"/>
                <a:gd name="connsiteX46" fmla="*/ 262406 w 1250118"/>
                <a:gd name="connsiteY46" fmla="*/ 769352 h 1458515"/>
                <a:gd name="connsiteX47" fmla="*/ 251661 w 1250118"/>
                <a:gd name="connsiteY47" fmla="*/ 759619 h 1458515"/>
                <a:gd name="connsiteX48" fmla="*/ 176889 w 1250118"/>
                <a:gd name="connsiteY48" fmla="*/ 721697 h 1458515"/>
                <a:gd name="connsiteX49" fmla="*/ 155101 w 1250118"/>
                <a:gd name="connsiteY49" fmla="*/ 721816 h 1458515"/>
                <a:gd name="connsiteX50" fmla="*/ 142540 w 1250118"/>
                <a:gd name="connsiteY50" fmla="*/ 722174 h 1458515"/>
                <a:gd name="connsiteX51" fmla="*/ 135842 w 1250118"/>
                <a:gd name="connsiteY51" fmla="*/ 722590 h 1458515"/>
                <a:gd name="connsiteX52" fmla="*/ 132985 w 1250118"/>
                <a:gd name="connsiteY52" fmla="*/ 722858 h 1458515"/>
                <a:gd name="connsiteX53" fmla="*/ 128163 w 1250118"/>
                <a:gd name="connsiteY53" fmla="*/ 723543 h 1458515"/>
                <a:gd name="connsiteX54" fmla="*/ 120216 w 1250118"/>
                <a:gd name="connsiteY54" fmla="*/ 731937 h 1458515"/>
                <a:gd name="connsiteX55" fmla="*/ 121615 w 1250118"/>
                <a:gd name="connsiteY55" fmla="*/ 734526 h 1458515"/>
                <a:gd name="connsiteX56" fmla="*/ 123698 w 1250118"/>
                <a:gd name="connsiteY56" fmla="*/ 737503 h 1458515"/>
                <a:gd name="connsiteX57" fmla="*/ 126377 w 1250118"/>
                <a:gd name="connsiteY57" fmla="*/ 740956 h 1458515"/>
                <a:gd name="connsiteX58" fmla="*/ 131259 w 1250118"/>
                <a:gd name="connsiteY58" fmla="*/ 746820 h 1458515"/>
                <a:gd name="connsiteX59" fmla="*/ 163852 w 1250118"/>
                <a:gd name="connsiteY59" fmla="*/ 784056 h 1458515"/>
                <a:gd name="connsiteX60" fmla="*/ 237046 w 1250118"/>
                <a:gd name="connsiteY60" fmla="*/ 865793 h 1458515"/>
                <a:gd name="connsiteX61" fmla="*/ 484249 w 1250118"/>
                <a:gd name="connsiteY61" fmla="*/ 1138505 h 1458515"/>
                <a:gd name="connsiteX62" fmla="*/ 1131711 w 1250118"/>
                <a:gd name="connsiteY62" fmla="*/ 1138505 h 1458515"/>
                <a:gd name="connsiteX63" fmla="*/ 1131711 w 1250118"/>
                <a:gd name="connsiteY63" fmla="*/ 631091 h 1458515"/>
                <a:gd name="connsiteX64" fmla="*/ 1084681 w 1250118"/>
                <a:gd name="connsiteY64" fmla="*/ 554742 h 1458515"/>
                <a:gd name="connsiteX65" fmla="*/ 1080931 w 1250118"/>
                <a:gd name="connsiteY65" fmla="*/ 553938 h 1458515"/>
                <a:gd name="connsiteX66" fmla="*/ 599115 w 1250118"/>
                <a:gd name="connsiteY66" fmla="*/ 479524 h 1458515"/>
                <a:gd name="connsiteX67" fmla="*/ 599115 w 1250118"/>
                <a:gd name="connsiteY67" fmla="*/ 160139 h 1458515"/>
                <a:gd name="connsiteX68" fmla="*/ 558217 w 1250118"/>
                <a:gd name="connsiteY68" fmla="*/ 119063 h 145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250118" h="1458515">
                  <a:moveTo>
                    <a:pt x="558247" y="0"/>
                  </a:moveTo>
                  <a:cubicBezTo>
                    <a:pt x="646204" y="0"/>
                    <a:pt x="717522" y="71705"/>
                    <a:pt x="717522" y="160139"/>
                  </a:cubicBezTo>
                  <a:lnTo>
                    <a:pt x="717522" y="377130"/>
                  </a:lnTo>
                  <a:lnTo>
                    <a:pt x="1094742" y="435501"/>
                  </a:lnTo>
                  <a:lnTo>
                    <a:pt x="1108226" y="438001"/>
                  </a:lnTo>
                  <a:cubicBezTo>
                    <a:pt x="1186271" y="455027"/>
                    <a:pt x="1250119" y="523607"/>
                    <a:pt x="1250119" y="631091"/>
                  </a:cubicBezTo>
                  <a:lnTo>
                    <a:pt x="1250119" y="1257598"/>
                  </a:lnTo>
                  <a:lnTo>
                    <a:pt x="1250089" y="1257568"/>
                  </a:lnTo>
                  <a:lnTo>
                    <a:pt x="1250089" y="1458516"/>
                  </a:lnTo>
                  <a:lnTo>
                    <a:pt x="399030" y="1458516"/>
                  </a:lnTo>
                  <a:lnTo>
                    <a:pt x="399000" y="1221135"/>
                  </a:lnTo>
                  <a:lnTo>
                    <a:pt x="293124" y="1104692"/>
                  </a:lnTo>
                  <a:lnTo>
                    <a:pt x="109262" y="901154"/>
                  </a:lnTo>
                  <a:lnTo>
                    <a:pt x="49671" y="833914"/>
                  </a:lnTo>
                  <a:lnTo>
                    <a:pt x="35235" y="816888"/>
                  </a:lnTo>
                  <a:cubicBezTo>
                    <a:pt x="-47514" y="712857"/>
                    <a:pt x="21840" y="602635"/>
                    <a:pt x="176919" y="602635"/>
                  </a:cubicBezTo>
                  <a:cubicBezTo>
                    <a:pt x="248833" y="602635"/>
                    <a:pt x="297262" y="634960"/>
                    <a:pt x="370277" y="708630"/>
                  </a:cubicBezTo>
                  <a:lnTo>
                    <a:pt x="399417" y="737979"/>
                  </a:lnTo>
                  <a:lnTo>
                    <a:pt x="399417" y="526584"/>
                  </a:lnTo>
                  <a:lnTo>
                    <a:pt x="399119" y="160169"/>
                  </a:lnTo>
                  <a:cubicBezTo>
                    <a:pt x="399030" y="71824"/>
                    <a:pt x="470230" y="89"/>
                    <a:pt x="558276" y="0"/>
                  </a:cubicBezTo>
                  <a:close/>
                  <a:moveTo>
                    <a:pt x="1131681" y="1257568"/>
                  </a:moveTo>
                  <a:lnTo>
                    <a:pt x="517408" y="1257568"/>
                  </a:lnTo>
                  <a:lnTo>
                    <a:pt x="517408" y="1339423"/>
                  </a:lnTo>
                  <a:lnTo>
                    <a:pt x="1131652" y="1339423"/>
                  </a:lnTo>
                  <a:lnTo>
                    <a:pt x="1131652" y="1257568"/>
                  </a:lnTo>
                  <a:close/>
                  <a:moveTo>
                    <a:pt x="558217" y="119063"/>
                  </a:moveTo>
                  <a:cubicBezTo>
                    <a:pt x="535714" y="119063"/>
                    <a:pt x="517497" y="137428"/>
                    <a:pt x="517527" y="160050"/>
                  </a:cubicBezTo>
                  <a:lnTo>
                    <a:pt x="517825" y="734467"/>
                  </a:lnTo>
                  <a:lnTo>
                    <a:pt x="517616" y="825133"/>
                  </a:lnTo>
                  <a:lnTo>
                    <a:pt x="517349" y="842218"/>
                  </a:lnTo>
                  <a:lnTo>
                    <a:pt x="516842" y="847576"/>
                  </a:lnTo>
                  <a:lnTo>
                    <a:pt x="515771" y="853142"/>
                  </a:lnTo>
                  <a:lnTo>
                    <a:pt x="514997" y="856089"/>
                  </a:lnTo>
                  <a:lnTo>
                    <a:pt x="514223" y="858173"/>
                  </a:lnTo>
                  <a:lnTo>
                    <a:pt x="509074" y="869603"/>
                  </a:lnTo>
                  <a:lnTo>
                    <a:pt x="502704" y="878413"/>
                  </a:lnTo>
                  <a:lnTo>
                    <a:pt x="476748" y="895677"/>
                  </a:lnTo>
                  <a:lnTo>
                    <a:pt x="458204" y="896719"/>
                  </a:lnTo>
                  <a:lnTo>
                    <a:pt x="458204" y="898684"/>
                  </a:lnTo>
                  <a:cubicBezTo>
                    <a:pt x="418021" y="898684"/>
                    <a:pt x="383671" y="881896"/>
                    <a:pt x="347000" y="851059"/>
                  </a:cubicBezTo>
                  <a:lnTo>
                    <a:pt x="339618" y="844719"/>
                  </a:lnTo>
                  <a:cubicBezTo>
                    <a:pt x="334219" y="839936"/>
                    <a:pt x="328921" y="835045"/>
                    <a:pt x="323723" y="830044"/>
                  </a:cubicBezTo>
                  <a:lnTo>
                    <a:pt x="312055" y="818644"/>
                  </a:lnTo>
                  <a:lnTo>
                    <a:pt x="280027" y="786319"/>
                  </a:lnTo>
                  <a:lnTo>
                    <a:pt x="273925" y="780365"/>
                  </a:lnTo>
                  <a:lnTo>
                    <a:pt x="262406" y="769352"/>
                  </a:lnTo>
                  <a:lnTo>
                    <a:pt x="251661" y="759619"/>
                  </a:lnTo>
                  <a:cubicBezTo>
                    <a:pt x="220555" y="732353"/>
                    <a:pt x="199005" y="721697"/>
                    <a:pt x="176889" y="721697"/>
                  </a:cubicBezTo>
                  <a:lnTo>
                    <a:pt x="155101" y="721816"/>
                  </a:lnTo>
                  <a:lnTo>
                    <a:pt x="142540" y="722174"/>
                  </a:lnTo>
                  <a:lnTo>
                    <a:pt x="135842" y="722590"/>
                  </a:lnTo>
                  <a:cubicBezTo>
                    <a:pt x="134888" y="722667"/>
                    <a:pt x="133936" y="722756"/>
                    <a:pt x="132985" y="722858"/>
                  </a:cubicBezTo>
                  <a:lnTo>
                    <a:pt x="128163" y="723543"/>
                  </a:lnTo>
                  <a:cubicBezTo>
                    <a:pt x="120364" y="724972"/>
                    <a:pt x="118370" y="727502"/>
                    <a:pt x="120216" y="731937"/>
                  </a:cubicBezTo>
                  <a:lnTo>
                    <a:pt x="121615" y="734526"/>
                  </a:lnTo>
                  <a:lnTo>
                    <a:pt x="123698" y="737503"/>
                  </a:lnTo>
                  <a:lnTo>
                    <a:pt x="126377" y="740956"/>
                  </a:lnTo>
                  <a:lnTo>
                    <a:pt x="131259" y="746820"/>
                  </a:lnTo>
                  <a:lnTo>
                    <a:pt x="163852" y="784056"/>
                  </a:lnTo>
                  <a:lnTo>
                    <a:pt x="237046" y="865793"/>
                  </a:lnTo>
                  <a:lnTo>
                    <a:pt x="484249" y="1138505"/>
                  </a:lnTo>
                  <a:lnTo>
                    <a:pt x="1131711" y="1138505"/>
                  </a:lnTo>
                  <a:lnTo>
                    <a:pt x="1131711" y="631091"/>
                  </a:lnTo>
                  <a:cubicBezTo>
                    <a:pt x="1131711" y="584775"/>
                    <a:pt x="1110816" y="561142"/>
                    <a:pt x="1084681" y="554742"/>
                  </a:cubicBezTo>
                  <a:lnTo>
                    <a:pt x="1080931" y="553938"/>
                  </a:lnTo>
                  <a:lnTo>
                    <a:pt x="599115" y="479524"/>
                  </a:lnTo>
                  <a:lnTo>
                    <a:pt x="599115" y="160139"/>
                  </a:lnTo>
                  <a:cubicBezTo>
                    <a:pt x="599115" y="137458"/>
                    <a:pt x="580809" y="119063"/>
                    <a:pt x="558217" y="119063"/>
                  </a:cubicBezTo>
                  <a:close/>
                </a:path>
              </a:pathLst>
            </a:custGeom>
            <a:gradFill>
              <a:gsLst>
                <a:gs pos="0">
                  <a:srgbClr val="666666"/>
                </a:gs>
                <a:gs pos="100000">
                  <a:srgbClr val="666666">
                    <a:alpha val="0"/>
                  </a:srgbClr>
                </a:gs>
              </a:gsLst>
              <a:lin ang="5400000" scaled="0"/>
            </a:gradFill>
            <a:ln w="1005" cap="flat">
              <a:noFill/>
              <a:prstDash val="solid"/>
              <a:miter/>
            </a:ln>
          </p:spPr>
          <p:txBody>
            <a:bodyPr rot="0" spcFirstLastPara="0" vertOverflow="overflow" horzOverflow="overflow" vert="horz" wrap="square" lIns="30968" tIns="15484" rIns="30968" bIns="15484" numCol="1" spcCol="0" rtlCol="0" fromWordArt="0" anchor="ctr" anchorCtr="0" forceAA="0" compatLnSpc="1">
              <a:noAutofit/>
            </a:bodyPr>
            <a:lstStyle/>
            <a:p>
              <a:pPr marL="0" marR="0" lvl="0" indent="0" defTabSz="702310" eaLnBrk="1" fontAlgn="auto" latinLnBrk="0" hangingPunct="1">
                <a:lnSpc>
                  <a:spcPct val="100000"/>
                </a:lnSpc>
                <a:spcBef>
                  <a:spcPts val="0"/>
                </a:spcBef>
                <a:spcAft>
                  <a:spcPts val="0"/>
                </a:spcAft>
                <a:buClrTx/>
                <a:buSzTx/>
                <a:buFontTx/>
                <a:buNone/>
                <a:defRPr/>
              </a:pPr>
              <a:endParaRPr kumimoji="0" lang="zh-CN" altLang="en-US" sz="138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65" name="任意形状 555"/>
            <p:cNvSpPr/>
            <p:nvPr/>
          </p:nvSpPr>
          <p:spPr>
            <a:xfrm>
              <a:off x="16421565" y="5570030"/>
              <a:ext cx="744149" cy="506008"/>
            </a:xfrm>
            <a:custGeom>
              <a:avLst/>
              <a:gdLst>
                <a:gd name="connsiteX0" fmla="*/ 109009 w 744149"/>
                <a:gd name="connsiteY0" fmla="*/ 110126 h 506008"/>
                <a:gd name="connsiteX1" fmla="*/ 631225 w 744149"/>
                <a:gd name="connsiteY1" fmla="*/ 106204 h 506008"/>
                <a:gd name="connsiteX2" fmla="*/ 635146 w 744149"/>
                <a:gd name="connsiteY2" fmla="*/ 110126 h 506008"/>
                <a:gd name="connsiteX3" fmla="*/ 724443 w 744149"/>
                <a:gd name="connsiteY3" fmla="*/ 496751 h 506008"/>
                <a:gd name="connsiteX4" fmla="*/ 721258 w 744149"/>
                <a:gd name="connsiteY4" fmla="*/ 505860 h 506008"/>
                <a:gd name="connsiteX5" fmla="*/ 609339 w 744149"/>
                <a:gd name="connsiteY5" fmla="*/ 464307 h 506008"/>
                <a:gd name="connsiteX6" fmla="*/ 550850 w 744149"/>
                <a:gd name="connsiteY6" fmla="*/ 195315 h 506008"/>
                <a:gd name="connsiteX7" fmla="*/ 195999 w 744149"/>
                <a:gd name="connsiteY7" fmla="*/ 192621 h 506008"/>
                <a:gd name="connsiteX8" fmla="*/ 193305 w 744149"/>
                <a:gd name="connsiteY8" fmla="*/ 195315 h 506008"/>
                <a:gd name="connsiteX9" fmla="*/ 131988 w 744149"/>
                <a:gd name="connsiteY9" fmla="*/ 456181 h 506008"/>
                <a:gd name="connsiteX10" fmla="*/ 134816 w 744149"/>
                <a:gd name="connsiteY10" fmla="*/ 464396 h 506008"/>
                <a:gd name="connsiteX11" fmla="*/ 22927 w 744149"/>
                <a:gd name="connsiteY11" fmla="*/ 506009 h 506008"/>
                <a:gd name="connsiteX12" fmla="*/ 109009 w 744149"/>
                <a:gd name="connsiteY12" fmla="*/ 110126 h 50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4149" h="506008">
                  <a:moveTo>
                    <a:pt x="109009" y="110126"/>
                  </a:moveTo>
                  <a:cubicBezTo>
                    <a:pt x="252131" y="-35163"/>
                    <a:pt x="485935" y="-36919"/>
                    <a:pt x="631225" y="106204"/>
                  </a:cubicBezTo>
                  <a:cubicBezTo>
                    <a:pt x="632542" y="107501"/>
                    <a:pt x="633850" y="108809"/>
                    <a:pt x="635146" y="110126"/>
                  </a:cubicBezTo>
                  <a:cubicBezTo>
                    <a:pt x="736409" y="212430"/>
                    <a:pt x="769449" y="362538"/>
                    <a:pt x="724443" y="496751"/>
                  </a:cubicBezTo>
                  <a:lnTo>
                    <a:pt x="721258" y="505860"/>
                  </a:lnTo>
                  <a:lnTo>
                    <a:pt x="609339" y="464307"/>
                  </a:lnTo>
                  <a:cubicBezTo>
                    <a:pt x="643443" y="370873"/>
                    <a:pt x="620673" y="266152"/>
                    <a:pt x="550850" y="195315"/>
                  </a:cubicBezTo>
                  <a:cubicBezTo>
                    <a:pt x="453606" y="96582"/>
                    <a:pt x="294734" y="95375"/>
                    <a:pt x="195999" y="192621"/>
                  </a:cubicBezTo>
                  <a:cubicBezTo>
                    <a:pt x="195095" y="193512"/>
                    <a:pt x="194196" y="194411"/>
                    <a:pt x="193305" y="195315"/>
                  </a:cubicBezTo>
                  <a:cubicBezTo>
                    <a:pt x="125642" y="263934"/>
                    <a:pt x="101979" y="364603"/>
                    <a:pt x="131988" y="456181"/>
                  </a:cubicBezTo>
                  <a:lnTo>
                    <a:pt x="134816" y="464396"/>
                  </a:lnTo>
                  <a:lnTo>
                    <a:pt x="22927" y="506009"/>
                  </a:lnTo>
                  <a:cubicBezTo>
                    <a:pt x="-26782" y="369503"/>
                    <a:pt x="5425" y="214782"/>
                    <a:pt x="109009" y="110126"/>
                  </a:cubicBezTo>
                  <a:close/>
                </a:path>
              </a:pathLst>
            </a:custGeom>
            <a:gradFill>
              <a:gsLst>
                <a:gs pos="0">
                  <a:srgbClr val="666666"/>
                </a:gs>
                <a:gs pos="100000">
                  <a:srgbClr val="666666">
                    <a:alpha val="0"/>
                  </a:srgbClr>
                </a:gs>
              </a:gsLst>
              <a:lin ang="5400000" scaled="0"/>
            </a:gradFill>
            <a:ln w="1005" cap="flat">
              <a:noFill/>
              <a:prstDash val="solid"/>
              <a:miter/>
            </a:ln>
          </p:spPr>
          <p:txBody>
            <a:bodyPr rot="0" spcFirstLastPara="0" vertOverflow="overflow" horzOverflow="overflow" vert="horz" wrap="square" lIns="30968" tIns="15484" rIns="30968" bIns="15484" numCol="1" spcCol="0" rtlCol="0" fromWordArt="0" anchor="ctr" anchorCtr="0" forceAA="0" compatLnSpc="1">
              <a:noAutofit/>
            </a:bodyPr>
            <a:lstStyle/>
            <a:p>
              <a:pPr marL="0" marR="0" lvl="0" indent="0" defTabSz="702310" eaLnBrk="1" fontAlgn="auto" latinLnBrk="0" hangingPunct="1">
                <a:lnSpc>
                  <a:spcPct val="100000"/>
                </a:lnSpc>
                <a:spcBef>
                  <a:spcPts val="0"/>
                </a:spcBef>
                <a:spcAft>
                  <a:spcPts val="0"/>
                </a:spcAft>
                <a:buClrTx/>
                <a:buSzTx/>
                <a:buFontTx/>
                <a:buNone/>
                <a:defRPr/>
              </a:pPr>
              <a:endParaRPr kumimoji="0" lang="zh-CN" altLang="en-US" sz="1380" b="0" i="0" u="none" strike="noStrike" kern="0" cap="none" spc="0" normalizeH="0" baseline="0" noProof="0">
                <a:ln>
                  <a:noFill/>
                </a:ln>
                <a:solidFill>
                  <a:srgbClr val="1D1D1A"/>
                </a:solidFill>
                <a:effectLst/>
                <a:uLnTx/>
                <a:uFillTx/>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66" name="矩形 65"/>
          <p:cNvSpPr/>
          <p:nvPr/>
        </p:nvSpPr>
        <p:spPr>
          <a:xfrm>
            <a:off x="7469177" y="3637231"/>
            <a:ext cx="847614" cy="461665"/>
          </a:xfrm>
          <a:prstGeom prst="rect">
            <a:avLst/>
          </a:prstGeom>
        </p:spPr>
        <p:txBody>
          <a:bodyPr wrap="square">
            <a:spAutoFit/>
          </a:bodyPr>
          <a:lstStyle/>
          <a:p>
            <a:pPr algn="ctr" defTabSz="914400"/>
            <a:r>
              <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一键接入</a:t>
            </a:r>
            <a:br>
              <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br>
            <a:r>
              <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rPr>
              <a:t>随取随用</a:t>
            </a:r>
            <a:endParaRPr lang="zh-CN" altLang="en-US" sz="1200" b="1" dirty="0">
              <a:solidFill>
                <a:srgbClr val="C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ym typeface="Huawei Sans" panose="020C0503030203020204" pitchFamily="34" charset="0"/>
              </a:rPr>
              <a:t>昇腾芯片所采用的架构是什么名称？</a:t>
            </a:r>
            <a:endParaRPr lang="en-US" altLang="zh-CN" dirty="0">
              <a:sym typeface="Huawei Sans" panose="020C0503030203020204" pitchFamily="34" charset="0"/>
            </a:endParaRPr>
          </a:p>
          <a:p>
            <a:r>
              <a:rPr lang="en-US" altLang="zh-CN" dirty="0">
                <a:sym typeface="Huawei Sans" panose="020C0503030203020204" pitchFamily="34" charset="0"/>
              </a:rPr>
              <a:t>CANN</a:t>
            </a:r>
            <a:r>
              <a:rPr lang="zh-CN" altLang="en-US" dirty="0">
                <a:sym typeface="Huawei Sans" panose="020C0503030203020204" pitchFamily="34" charset="0"/>
              </a:rPr>
              <a:t>中负责图像预处理的功能单元是什么名称？</a:t>
            </a:r>
            <a:endParaRPr lang="en-US" altLang="zh-CN" dirty="0">
              <a:sym typeface="Huawei Sans" panose="020C0503030203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sym typeface="Huawei Sans" panose="020C0503030203020204" pitchFamily="34" charset="0"/>
              </a:rPr>
              <a:t>本章主要介绍了华为在人工智能领域的基础设施，包括基于达芬奇架构的各种昇腾硬件及相关软件、华为云</a:t>
            </a:r>
            <a:r>
              <a:rPr lang="en-US" altLang="zh-CN" dirty="0">
                <a:sym typeface="Huawei Sans" panose="020C0503030203020204" pitchFamily="34" charset="0"/>
              </a:rPr>
              <a:t>AI</a:t>
            </a:r>
            <a:r>
              <a:rPr lang="zh-CN" altLang="en-US" dirty="0">
                <a:sym typeface="Huawei Sans" panose="020C0503030203020204" pitchFamily="34" charset="0"/>
              </a:rPr>
              <a:t>服务。</a:t>
            </a:r>
            <a:endParaRPr lang="zh-CN" altLang="en-US" dirty="0">
              <a:sym typeface="Huawei Sans" panose="020C0503030203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ym typeface="Huawei Sans" panose="020C0503030203020204" pitchFamily="34" charset="0"/>
                <a:hlinkClick r:id="rId1"/>
              </a:rPr>
              <a:t>昇腾开发者社区</a:t>
            </a:r>
            <a:endParaRPr lang="en-US" altLang="zh-CN" dirty="0">
              <a:sym typeface="Huawei Sans" panose="020C0503030203020204" pitchFamily="34" charset="0"/>
              <a:hlinkClick r:id="rId1"/>
            </a:endParaRPr>
          </a:p>
          <a:p>
            <a:pPr lvl="1"/>
            <a:r>
              <a:rPr lang="en-US" altLang="zh-CN" dirty="0">
                <a:sym typeface="Huawei Sans" panose="020C0503030203020204" pitchFamily="34" charset="0"/>
                <a:hlinkClick r:id="rId1"/>
              </a:rPr>
              <a:t>https://www.hiascend.com/</a:t>
            </a:r>
            <a:endParaRPr lang="en-US" altLang="zh-CN" dirty="0">
              <a:sym typeface="Huawei Sans" panose="020C0503030203020204" pitchFamily="34" charset="0"/>
            </a:endParaRPr>
          </a:p>
          <a:p>
            <a:r>
              <a:rPr lang="en-US" altLang="zh-CN" dirty="0" err="1">
                <a:sym typeface="Huawei Sans" panose="020C0503030203020204" pitchFamily="34" charset="0"/>
              </a:rPr>
              <a:t>MindSpore</a:t>
            </a:r>
            <a:r>
              <a:rPr lang="zh-CN" altLang="en-US" dirty="0">
                <a:sym typeface="Huawei Sans" panose="020C0503030203020204" pitchFamily="34" charset="0"/>
              </a:rPr>
              <a:t>官网</a:t>
            </a:r>
            <a:endParaRPr lang="en-US" altLang="zh-CN" dirty="0">
              <a:sym typeface="Huawei Sans" panose="020C0503030203020204" pitchFamily="34" charset="0"/>
            </a:endParaRPr>
          </a:p>
          <a:p>
            <a:pPr lvl="1"/>
            <a:r>
              <a:rPr lang="en-US" altLang="zh-CN" dirty="0">
                <a:sym typeface="Huawei Sans" panose="020C0503030203020204" pitchFamily="34" charset="0"/>
                <a:hlinkClick r:id="rId2"/>
              </a:rPr>
              <a:t>https://www.mindspore.cn/</a:t>
            </a:r>
            <a:endParaRPr lang="en-US" altLang="zh-CN" dirty="0">
              <a:sym typeface="Huawei Sans" panose="020C050303020302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ym typeface="Huawei Sans" panose="020C0503030203020204" pitchFamily="34" charset="0"/>
              </a:rPr>
              <a:t>AI</a:t>
            </a:r>
            <a:r>
              <a:rPr lang="zh-CN" altLang="en-US" dirty="0">
                <a:sym typeface="Huawei Sans" panose="020C0503030203020204" pitchFamily="34" charset="0"/>
              </a:rPr>
              <a:t>芯片分类</a:t>
            </a:r>
            <a:endParaRPr lang="zh-CN" altLang="en-US" dirty="0">
              <a:sym typeface="Huawei Sans" panose="020C0503030203020204" pitchFamily="34" charset="0"/>
            </a:endParaRPr>
          </a:p>
        </p:txBody>
      </p:sp>
      <p:sp>
        <p:nvSpPr>
          <p:cNvPr id="2" name="文本占位符 1"/>
          <p:cNvSpPr>
            <a:spLocks noGrp="1"/>
          </p:cNvSpPr>
          <p:nvPr>
            <p:ph type="body" sz="quarter" idx="10"/>
          </p:nvPr>
        </p:nvSpPr>
        <p:spPr/>
        <p:txBody>
          <a:bodyPr/>
          <a:lstStyle/>
          <a:p>
            <a:r>
              <a:rPr lang="zh-CN" altLang="en-US" dirty="0">
                <a:sym typeface="Huawei Sans" panose="020C0503030203020204" pitchFamily="34" charset="0"/>
              </a:rPr>
              <a:t>从业务应用来看，可以分为</a:t>
            </a:r>
            <a:r>
              <a:rPr lang="en-US" altLang="zh-CN" dirty="0">
                <a:sym typeface="Huawei Sans" panose="020C0503030203020204" pitchFamily="34" charset="0"/>
              </a:rPr>
              <a:t>Training</a:t>
            </a:r>
            <a:r>
              <a:rPr lang="zh-CN" altLang="en-US" dirty="0">
                <a:sym typeface="Huawei Sans" panose="020C0503030203020204" pitchFamily="34" charset="0"/>
              </a:rPr>
              <a:t>（训练）和</a:t>
            </a:r>
            <a:r>
              <a:rPr lang="en-US" altLang="zh-CN" dirty="0">
                <a:sym typeface="Huawei Sans" panose="020C0503030203020204" pitchFamily="34" charset="0"/>
              </a:rPr>
              <a:t>Inference</a:t>
            </a:r>
            <a:r>
              <a:rPr lang="zh-CN" altLang="en-US" dirty="0">
                <a:sym typeface="Huawei Sans" panose="020C0503030203020204" pitchFamily="34" charset="0"/>
              </a:rPr>
              <a:t>（推理）两个类型：</a:t>
            </a:r>
            <a:endParaRPr lang="zh-CN" altLang="en-US" dirty="0">
              <a:sym typeface="Huawei Sans" panose="020C0503030203020204" pitchFamily="34" charset="0"/>
            </a:endParaRPr>
          </a:p>
          <a:p>
            <a:pPr lvl="1"/>
            <a:r>
              <a:rPr lang="en-US" altLang="zh-CN" dirty="0">
                <a:sym typeface="Huawei Sans" panose="020C0503030203020204" pitchFamily="34" charset="0"/>
              </a:rPr>
              <a:t>Training</a:t>
            </a:r>
            <a:r>
              <a:rPr lang="zh-CN" altLang="en-US" dirty="0">
                <a:sym typeface="Huawei Sans" panose="020C0503030203020204" pitchFamily="34" charset="0"/>
              </a:rPr>
              <a:t>环节通常需要通过大量的数据输入，或采取增强学习等非监督学习方法，训练出一个复杂的深度神经网络模型。训练过程涉及海量的训练数据和复杂的深度神经网络结构，运算量巨大，需要庞大的计算规模，对于处理器的计算能力、精度、可扩展性等性能要求很高。常用的例如华为的</a:t>
            </a:r>
            <a:r>
              <a:rPr lang="en-US" altLang="zh-CN" dirty="0">
                <a:sym typeface="Huawei Sans" panose="020C0503030203020204" pitchFamily="34" charset="0"/>
              </a:rPr>
              <a:t>Atlas900</a:t>
            </a:r>
            <a:r>
              <a:rPr lang="zh-CN" altLang="en-US" dirty="0">
                <a:sym typeface="Huawei Sans" panose="020C0503030203020204" pitchFamily="34" charset="0"/>
              </a:rPr>
              <a:t>集群、</a:t>
            </a:r>
            <a:r>
              <a:rPr lang="en-US" altLang="zh-CN" dirty="0">
                <a:sym typeface="Huawei Sans" panose="020C0503030203020204" pitchFamily="34" charset="0"/>
              </a:rPr>
              <a:t>NVIDIA</a:t>
            </a:r>
            <a:r>
              <a:rPr lang="zh-CN" altLang="en-US" dirty="0">
                <a:sym typeface="Huawei Sans" panose="020C0503030203020204" pitchFamily="34" charset="0"/>
              </a:rPr>
              <a:t>的</a:t>
            </a:r>
            <a:r>
              <a:rPr lang="en-US" altLang="zh-CN" dirty="0">
                <a:sym typeface="Huawei Sans" panose="020C0503030203020204" pitchFamily="34" charset="0"/>
              </a:rPr>
              <a:t>GPU</a:t>
            </a:r>
            <a:r>
              <a:rPr lang="zh-CN" altLang="en-US" dirty="0">
                <a:sym typeface="Huawei Sans" panose="020C0503030203020204" pitchFamily="34" charset="0"/>
              </a:rPr>
              <a:t>集群等。</a:t>
            </a:r>
            <a:endParaRPr lang="zh-CN" altLang="en-US" dirty="0">
              <a:sym typeface="Huawei Sans" panose="020C0503030203020204" pitchFamily="34" charset="0"/>
            </a:endParaRPr>
          </a:p>
          <a:p>
            <a:pPr lvl="1"/>
            <a:r>
              <a:rPr lang="en-US" altLang="zh-CN" dirty="0">
                <a:sym typeface="Huawei Sans" panose="020C0503030203020204" pitchFamily="34" charset="0"/>
              </a:rPr>
              <a:t>Inference</a:t>
            </a:r>
            <a:r>
              <a:rPr lang="zh-CN" altLang="en-US" dirty="0">
                <a:sym typeface="Huawei Sans" panose="020C0503030203020204" pitchFamily="34" charset="0"/>
              </a:rPr>
              <a:t>环节指利用训练好的模型，使用新的数据去“推理”出各种结论，如视频监控设备通过后台的深度神经网络模型，判断一张抓拍到的人脸是否属于特定的目标。虽然</a:t>
            </a:r>
            <a:r>
              <a:rPr lang="en-US" altLang="zh-CN" dirty="0">
                <a:sym typeface="Huawei Sans" panose="020C0503030203020204" pitchFamily="34" charset="0"/>
              </a:rPr>
              <a:t>Inference</a:t>
            </a:r>
            <a:r>
              <a:rPr lang="zh-CN" altLang="en-US" dirty="0">
                <a:sym typeface="Huawei Sans" panose="020C0503030203020204" pitchFamily="34" charset="0"/>
              </a:rPr>
              <a:t>的计算量相比</a:t>
            </a:r>
            <a:r>
              <a:rPr lang="en-US" altLang="zh-CN" dirty="0">
                <a:sym typeface="Huawei Sans" panose="020C0503030203020204" pitchFamily="34" charset="0"/>
              </a:rPr>
              <a:t>Training</a:t>
            </a:r>
            <a:r>
              <a:rPr lang="zh-CN" altLang="en-US" dirty="0">
                <a:sym typeface="Huawei Sans" panose="020C0503030203020204" pitchFamily="34" charset="0"/>
              </a:rPr>
              <a:t>少很多，但仍然涉及大量的矩阵运算。在推理环节，</a:t>
            </a:r>
            <a:r>
              <a:rPr lang="en-US" altLang="zh-CN" dirty="0">
                <a:sym typeface="Huawei Sans" panose="020C0503030203020204" pitchFamily="34" charset="0"/>
              </a:rPr>
              <a:t>CPU</a:t>
            </a:r>
            <a:r>
              <a:rPr lang="zh-CN" altLang="en-US" dirty="0">
                <a:sym typeface="Huawei Sans" panose="020C0503030203020204" pitchFamily="34" charset="0"/>
              </a:rPr>
              <a:t>、</a:t>
            </a:r>
            <a:r>
              <a:rPr lang="en-US" altLang="zh-CN" dirty="0">
                <a:sym typeface="Huawei Sans" panose="020C0503030203020204" pitchFamily="34" charset="0"/>
              </a:rPr>
              <a:t>NPU</a:t>
            </a:r>
            <a:r>
              <a:rPr lang="zh-CN" altLang="en-US" dirty="0">
                <a:sym typeface="Huawei Sans" panose="020C0503030203020204" pitchFamily="34" charset="0"/>
              </a:rPr>
              <a:t>、</a:t>
            </a:r>
            <a:r>
              <a:rPr lang="en-US" altLang="zh-CN" dirty="0">
                <a:sym typeface="Huawei Sans" panose="020C0503030203020204" pitchFamily="34" charset="0"/>
              </a:rPr>
              <a:t>GPU</a:t>
            </a:r>
            <a:r>
              <a:rPr lang="zh-CN" altLang="en-US" dirty="0">
                <a:sym typeface="Huawei Sans" panose="020C0503030203020204" pitchFamily="34" charset="0"/>
              </a:rPr>
              <a:t>和</a:t>
            </a:r>
            <a:r>
              <a:rPr lang="en-US" altLang="zh-CN" dirty="0">
                <a:sym typeface="Huawei Sans" panose="020C0503030203020204" pitchFamily="34" charset="0"/>
              </a:rPr>
              <a:t>FPGA</a:t>
            </a:r>
            <a:r>
              <a:rPr lang="zh-CN" altLang="en-US" dirty="0">
                <a:sym typeface="Huawei Sans" panose="020C0503030203020204" pitchFamily="34" charset="0"/>
              </a:rPr>
              <a:t>都有很多应用价值。 </a:t>
            </a:r>
            <a:endParaRPr lang="zh-CN" altLang="en-US" dirty="0">
              <a:sym typeface="Huawei Sans" panose="020C0503030203020204" pitchFamily="34" charset="0"/>
            </a:endParaRPr>
          </a:p>
          <a:p>
            <a:endParaRPr lang="zh-CN" altLang="en-US" dirty="0">
              <a:sym typeface="Huawei Sans" panose="020C0503030203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474124" y="1577291"/>
            <a:ext cx="2943225" cy="4278094"/>
          </a:xfrm>
          <a:prstGeom prst="rect">
            <a:avLst/>
          </a:prstGeom>
          <a:noFill/>
        </p:spPr>
        <p:txBody>
          <a:bodyPr wrap="square" rtlCol="0">
            <a:spAutoFit/>
          </a:bodyPr>
          <a:lstStyle/>
          <a:p>
            <a:r>
              <a:rPr lang="zh-CN" altLang="en-US"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边缘计算</a:t>
            </a:r>
            <a:endParaRPr lang="en-US" altLang="zh-CN"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buFont typeface="Arial" panose="020B0604020202020204" pitchFamily="34" charset="0"/>
              <a:buChar char="•"/>
            </a:pPr>
            <a:r>
              <a:rPr lang="zh-CN" altLang="en-US" sz="1600" dirty="0">
                <a:solidFill>
                  <a:srgbClr val="62B230"/>
                </a:solidFill>
                <a:latin typeface="Huawei Sans" panose="020C0503030203020204" pitchFamily="34" charset="0"/>
                <a:ea typeface="方正兰亭黑简体" panose="02000000000000000000" pitchFamily="2" charset="-122"/>
                <a:sym typeface="Huawei Sans" panose="020C0503030203020204" pitchFamily="34" charset="0"/>
              </a:rPr>
              <a:t>芯片特征</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：低功耗、低延时、可单独部署或与其他设备组合、可将多个终端用户进行虚拟化、较小的机架空间</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buFont typeface="Arial" panose="020B0604020202020204" pitchFamily="34" charset="0"/>
              <a:buChar char="•"/>
            </a:pPr>
            <a:r>
              <a:rPr lang="zh-CN" altLang="en-US" sz="1600" dirty="0">
                <a:solidFill>
                  <a:srgbClr val="62B230"/>
                </a:solidFill>
                <a:latin typeface="Huawei Sans" panose="020C0503030203020204" pitchFamily="34" charset="0"/>
                <a:ea typeface="方正兰亭黑简体" panose="02000000000000000000" pitchFamily="2" charset="-122"/>
                <a:sym typeface="Huawei Sans" panose="020C0503030203020204" pitchFamily="34" charset="0"/>
              </a:rPr>
              <a:t>应用</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：智能制造、智慧家居、智慧交通、智慧金融等众多领域</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 name="标题 1"/>
          <p:cNvSpPr>
            <a:spLocks noGrp="1"/>
          </p:cNvSpPr>
          <p:nvPr>
            <p:ph type="title"/>
          </p:nvPr>
        </p:nvSpPr>
        <p:spPr/>
        <p:txBody>
          <a:bodyPr/>
          <a:lstStyle/>
          <a:p>
            <a:r>
              <a:rPr lang="en-US" altLang="zh-CN" dirty="0">
                <a:sym typeface="Huawei Sans" panose="020C0503030203020204" pitchFamily="34" charset="0"/>
              </a:rPr>
              <a:t>AI</a:t>
            </a:r>
            <a:r>
              <a:rPr lang="zh-CN" altLang="en-US" dirty="0">
                <a:sym typeface="Huawei Sans" panose="020C0503030203020204" pitchFamily="34" charset="0"/>
              </a:rPr>
              <a:t>芯片应用领域</a:t>
            </a:r>
            <a:endParaRPr lang="zh-CN" altLang="en-US" dirty="0">
              <a:sym typeface="Huawei Sans" panose="020C0503030203020204" pitchFamily="34" charset="0"/>
            </a:endParaRPr>
          </a:p>
        </p:txBody>
      </p:sp>
      <p:sp>
        <p:nvSpPr>
          <p:cNvPr id="4" name="文本框 3"/>
          <p:cNvSpPr txBox="1"/>
          <p:nvPr/>
        </p:nvSpPr>
        <p:spPr>
          <a:xfrm>
            <a:off x="2851168" y="1563535"/>
            <a:ext cx="2401729" cy="1815882"/>
          </a:xfrm>
          <a:prstGeom prst="rect">
            <a:avLst/>
          </a:prstGeom>
          <a:noFill/>
        </p:spPr>
        <p:txBody>
          <a:bodyPr wrap="square" rtlCol="0">
            <a:spAutoFit/>
          </a:bodyPr>
          <a:lstStyle/>
          <a:p>
            <a:r>
              <a:rPr lang="zh-CN" altLang="en-US"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云端训练</a:t>
            </a:r>
            <a:endParaRPr lang="en-US" altLang="zh-CN"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buFont typeface="Arial" panose="020B0604020202020204" pitchFamily="34" charset="0"/>
              <a:buChar char="•"/>
            </a:pPr>
            <a:r>
              <a:rPr lang="zh-CN" altLang="en-US" sz="1600" dirty="0">
                <a:solidFill>
                  <a:srgbClr val="62B230"/>
                </a:solidFill>
                <a:latin typeface="Huawei Sans" panose="020C0503030203020204" pitchFamily="34" charset="0"/>
                <a:ea typeface="方正兰亭黑简体" panose="02000000000000000000" pitchFamily="2" charset="-122"/>
                <a:sym typeface="Huawei Sans" panose="020C0503030203020204" pitchFamily="34" charset="0"/>
              </a:rPr>
              <a:t>芯片特征</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：高功耗、高吞吐量、高精确率、分布式、可扩展性、高内存与带宽。</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buFont typeface="Arial" panose="020B0604020202020204" pitchFamily="34" charset="0"/>
              <a:buChar char="•"/>
            </a:pPr>
            <a:r>
              <a:rPr lang="zh-CN" altLang="en-US" sz="1600" dirty="0">
                <a:solidFill>
                  <a:srgbClr val="62B230"/>
                </a:solidFill>
                <a:latin typeface="Huawei Sans" panose="020C0503030203020204" pitchFamily="34" charset="0"/>
                <a:ea typeface="方正兰亭黑简体" panose="02000000000000000000" pitchFamily="2" charset="-122"/>
                <a:sym typeface="Huawei Sans" panose="020C0503030203020204" pitchFamily="34" charset="0"/>
              </a:rPr>
              <a:t>应用</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：云</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/HPC/</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数据中心</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5" name="文本框 4"/>
          <p:cNvSpPr txBox="1"/>
          <p:nvPr/>
        </p:nvSpPr>
        <p:spPr>
          <a:xfrm>
            <a:off x="2957875" y="3949026"/>
            <a:ext cx="2203001" cy="1815882"/>
          </a:xfrm>
          <a:prstGeom prst="rect">
            <a:avLst/>
          </a:prstGeom>
          <a:noFill/>
        </p:spPr>
        <p:txBody>
          <a:bodyPr wrap="square" rtlCol="0">
            <a:spAutoFit/>
          </a:bodyPr>
          <a:lstStyle/>
          <a:p>
            <a:r>
              <a:rPr lang="zh-CN" altLang="en-US"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云端推理</a:t>
            </a:r>
            <a:endParaRPr lang="en-US" altLang="zh-CN"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buFont typeface="Arial" panose="020B0604020202020204" pitchFamily="34" charset="0"/>
              <a:buChar char="•"/>
            </a:pPr>
            <a:r>
              <a:rPr lang="zh-CN" altLang="en-US" sz="1600" dirty="0">
                <a:solidFill>
                  <a:srgbClr val="62B230"/>
                </a:solidFill>
                <a:latin typeface="Huawei Sans" panose="020C0503030203020204" pitchFamily="34" charset="0"/>
                <a:ea typeface="方正兰亭黑简体" panose="02000000000000000000" pitchFamily="2" charset="-122"/>
                <a:sym typeface="Huawei Sans" panose="020C0503030203020204" pitchFamily="34" charset="0"/>
              </a:rPr>
              <a:t>芯片特征</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：低功耗、高吞吐量、高精确率、分布式、可扩展性、低延时。</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buFont typeface="Arial" panose="020B0604020202020204" pitchFamily="34" charset="0"/>
              <a:buChar char="•"/>
            </a:pPr>
            <a:r>
              <a:rPr lang="zh-CN" altLang="en-US" sz="1600" dirty="0">
                <a:solidFill>
                  <a:srgbClr val="62B230"/>
                </a:solidFill>
                <a:latin typeface="Huawei Sans" panose="020C0503030203020204" pitchFamily="34" charset="0"/>
                <a:ea typeface="方正兰亭黑简体" panose="02000000000000000000" pitchFamily="2" charset="-122"/>
                <a:sym typeface="Huawei Sans" panose="020C0503030203020204" pitchFamily="34" charset="0"/>
              </a:rPr>
              <a:t>应用</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：云</a:t>
            </a:r>
            <a:r>
              <a:rPr lang="en-US" altLang="zh-CN" sz="1600" dirty="0">
                <a:latin typeface="Huawei Sans" panose="020C0503030203020204" pitchFamily="34" charset="0"/>
                <a:ea typeface="方正兰亭黑简体" panose="02000000000000000000" pitchFamily="2" charset="-122"/>
                <a:sym typeface="Huawei Sans" panose="020C0503030203020204" pitchFamily="34" charset="0"/>
              </a:rPr>
              <a:t>/HPC/</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数据中心</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7" name="文本框 6"/>
          <p:cNvSpPr txBox="1"/>
          <p:nvPr/>
        </p:nvSpPr>
        <p:spPr>
          <a:xfrm>
            <a:off x="9116816" y="1577291"/>
            <a:ext cx="2313183" cy="4647426"/>
          </a:xfrm>
          <a:prstGeom prst="rect">
            <a:avLst/>
          </a:prstGeom>
          <a:noFill/>
        </p:spPr>
        <p:txBody>
          <a:bodyPr wrap="square" rtlCol="0">
            <a:spAutoFit/>
          </a:bodyPr>
          <a:lstStyle/>
          <a:p>
            <a:r>
              <a:rPr lang="zh-CN" altLang="en-US"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rPr>
              <a:t>终端设备</a:t>
            </a:r>
            <a:endParaRPr lang="en-US" altLang="zh-CN" sz="16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14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14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14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14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14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14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14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14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14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14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14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endParaRPr lang="en-US" altLang="zh-CN" sz="1400" dirty="0">
              <a:solidFill>
                <a:srgbClr val="C7000B"/>
              </a:solidFill>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buFont typeface="Arial" panose="020B0604020202020204" pitchFamily="34" charset="0"/>
              <a:buChar char="•"/>
            </a:pPr>
            <a:r>
              <a:rPr lang="zh-CN" altLang="en-US" sz="1600" dirty="0">
                <a:solidFill>
                  <a:srgbClr val="62B230"/>
                </a:solidFill>
                <a:latin typeface="Huawei Sans" panose="020C0503030203020204" pitchFamily="34" charset="0"/>
                <a:ea typeface="方正兰亭黑简体" panose="02000000000000000000" pitchFamily="2" charset="-122"/>
                <a:sym typeface="Huawei Sans" panose="020C0503030203020204" pitchFamily="34" charset="0"/>
              </a:rPr>
              <a:t>芯片特征</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：超低功耗、高能效、推理任务为主、较低的吞吐量、低延迟、成本敏感</a:t>
            </a:r>
            <a:endParaRPr lang="en-US" altLang="zh-CN" sz="1600" dirty="0">
              <a:latin typeface="Huawei Sans" panose="020C0503030203020204" pitchFamily="34" charset="0"/>
              <a:ea typeface="方正兰亭黑简体" panose="02000000000000000000" pitchFamily="2" charset="-122"/>
              <a:sym typeface="Huawei Sans" panose="020C0503030203020204" pitchFamily="34" charset="0"/>
            </a:endParaRPr>
          </a:p>
          <a:p>
            <a:pPr marL="285750" indent="-285750">
              <a:buFont typeface="Arial" panose="020B0604020202020204" pitchFamily="34" charset="0"/>
              <a:buChar char="•"/>
            </a:pPr>
            <a:r>
              <a:rPr lang="zh-CN" altLang="en-US" sz="1600" dirty="0">
                <a:solidFill>
                  <a:srgbClr val="62B230"/>
                </a:solidFill>
                <a:latin typeface="Huawei Sans" panose="020C0503030203020204" pitchFamily="34" charset="0"/>
                <a:ea typeface="方正兰亭黑简体" panose="02000000000000000000" pitchFamily="2" charset="-122"/>
                <a:sym typeface="Huawei Sans" panose="020C0503030203020204" pitchFamily="34" charset="0"/>
              </a:rPr>
              <a:t>应用</a:t>
            </a:r>
            <a:r>
              <a:rPr lang="zh-CN" altLang="en-US" sz="1600" dirty="0">
                <a:latin typeface="Huawei Sans" panose="020C0503030203020204" pitchFamily="34" charset="0"/>
                <a:ea typeface="方正兰亭黑简体" panose="02000000000000000000" pitchFamily="2" charset="-122"/>
                <a:sym typeface="Huawei Sans" panose="020C0503030203020204" pitchFamily="34" charset="0"/>
              </a:rPr>
              <a:t>：各类消费电子，产品形态多样；物联网领域</a:t>
            </a:r>
            <a:endParaRPr lang="zh-CN" altLang="en-US" sz="1600" dirty="0">
              <a:latin typeface="Huawei Sans" panose="020C0503030203020204" pitchFamily="34" charset="0"/>
              <a:ea typeface="方正兰亭黑简体" panose="02000000000000000000" pitchFamily="2" charset="-122"/>
              <a:sym typeface="Huawei Sans" panose="020C0503030203020204" pitchFamily="34" charset="0"/>
            </a:endParaRPr>
          </a:p>
        </p:txBody>
      </p:sp>
      <p:pic>
        <p:nvPicPr>
          <p:cNvPr id="2052" name="Picture 4" descr="https://r.huaweistatic.com/s/ascendstatic/lst/as/hardware/aicard/pc/img_hardware_aicard_atlas300i-duo0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5752" y="4332127"/>
            <a:ext cx="2622956" cy="151344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42913" y="1441166"/>
            <a:ext cx="11296649" cy="4759609"/>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cxnSp>
        <p:nvCxnSpPr>
          <p:cNvPr id="9" name="直接连接符 8"/>
          <p:cNvCxnSpPr/>
          <p:nvPr/>
        </p:nvCxnSpPr>
        <p:spPr>
          <a:xfrm>
            <a:off x="8648700" y="1449388"/>
            <a:ext cx="0" cy="4775329"/>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252897" y="1484313"/>
            <a:ext cx="0" cy="4716462"/>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3" idx="1"/>
          </p:cNvCxnSpPr>
          <p:nvPr/>
        </p:nvCxnSpPr>
        <p:spPr>
          <a:xfrm>
            <a:off x="442913" y="3820971"/>
            <a:ext cx="4809984" cy="8079"/>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2"/>
          <a:stretch>
            <a:fillRect/>
          </a:stretch>
        </p:blipFill>
        <p:spPr>
          <a:xfrm>
            <a:off x="642330" y="2103028"/>
            <a:ext cx="2168448" cy="944247"/>
          </a:xfrm>
          <a:prstGeom prst="rect">
            <a:avLst/>
          </a:prstGeom>
        </p:spPr>
      </p:pic>
      <p:pic>
        <p:nvPicPr>
          <p:cNvPr id="15" name="图片 14"/>
          <p:cNvPicPr>
            <a:picLocks noChangeAspect="1"/>
          </p:cNvPicPr>
          <p:nvPr/>
        </p:nvPicPr>
        <p:blipFill>
          <a:blip r:embed="rId3"/>
          <a:stretch>
            <a:fillRect/>
          </a:stretch>
        </p:blipFill>
        <p:spPr>
          <a:xfrm>
            <a:off x="5721012" y="1897626"/>
            <a:ext cx="2501475" cy="1907375"/>
          </a:xfrm>
          <a:prstGeom prst="rect">
            <a:avLst/>
          </a:prstGeom>
        </p:spPr>
      </p:pic>
      <p:pic>
        <p:nvPicPr>
          <p:cNvPr id="17" name="图片 16"/>
          <p:cNvPicPr>
            <a:picLocks noChangeAspect="1"/>
          </p:cNvPicPr>
          <p:nvPr/>
        </p:nvPicPr>
        <p:blipFill>
          <a:blip r:embed="rId4"/>
          <a:stretch>
            <a:fillRect/>
          </a:stretch>
        </p:blipFill>
        <p:spPr>
          <a:xfrm>
            <a:off x="9179246" y="2040800"/>
            <a:ext cx="1862916" cy="201294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Huawei Sans" panose="020C0503030203020204" pitchFamily="34" charset="0"/>
              </a:rPr>
              <a:t>AI</a:t>
            </a:r>
            <a:r>
              <a:rPr lang="zh-CN" altLang="en-US" dirty="0">
                <a:sym typeface="Huawei Sans" panose="020C0503030203020204" pitchFamily="34" charset="0"/>
              </a:rPr>
              <a:t>芯片发展进程</a:t>
            </a:r>
            <a:endParaRPr lang="zh-CN" altLang="en-US" dirty="0">
              <a:sym typeface="Huawei Sans" panose="020C0503030203020204" pitchFamily="34" charset="0"/>
            </a:endParaRPr>
          </a:p>
        </p:txBody>
      </p:sp>
      <p:grpSp>
        <p:nvGrpSpPr>
          <p:cNvPr id="3" name="组合 2"/>
          <p:cNvGrpSpPr/>
          <p:nvPr/>
        </p:nvGrpSpPr>
        <p:grpSpPr>
          <a:xfrm>
            <a:off x="627511" y="1449388"/>
            <a:ext cx="10734643" cy="4490812"/>
            <a:chOff x="492478" y="786635"/>
            <a:chExt cx="10734643" cy="4490812"/>
          </a:xfrm>
        </p:grpSpPr>
        <p:sp>
          <p:nvSpPr>
            <p:cNvPr id="4" name="文本框 3"/>
            <p:cNvSpPr txBox="1"/>
            <p:nvPr/>
          </p:nvSpPr>
          <p:spPr>
            <a:xfrm>
              <a:off x="1767414" y="3553898"/>
              <a:ext cx="1272512" cy="1723549"/>
            </a:xfrm>
            <a:prstGeom prst="rect">
              <a:avLst/>
            </a:prstGeom>
            <a:noFill/>
          </p:spPr>
          <p:txBody>
            <a:bodyPr wrap="square" lIns="0" tIns="0" rIns="0" bIns="0" rtlCol="0">
              <a:spAutoFit/>
            </a:bodyPr>
            <a:lstStyle/>
            <a:p>
              <a:pPr algn="l"/>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Hinton</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在</a:t>
              </a:r>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Science</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证明大规模</a:t>
              </a:r>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DNN</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可学习；</a:t>
              </a:r>
              <a:endPar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l"/>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NVIDIA</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发布第一代</a:t>
              </a:r>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CUDA</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统一计算架构。</a:t>
              </a:r>
              <a:endPar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 name="文本框 4"/>
            <p:cNvSpPr txBox="1"/>
            <p:nvPr/>
          </p:nvSpPr>
          <p:spPr>
            <a:xfrm>
              <a:off x="3190762" y="2003258"/>
              <a:ext cx="1112983" cy="984885"/>
            </a:xfrm>
            <a:prstGeom prst="rect">
              <a:avLst/>
            </a:prstGeom>
            <a:noFill/>
          </p:spPr>
          <p:txBody>
            <a:bodyPr wrap="square" lIns="0" tIns="0" rIns="0" bIns="0" rtlCol="0">
              <a:spAutoFit/>
            </a:bodyPr>
            <a:lstStyle/>
            <a:p>
              <a:pPr algn="l"/>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NVIDA</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推出</a:t>
              </a:r>
              <a:r>
                <a:rPr kumimoji="1" lang="en-US" altLang="zh-CN" sz="1600" dirty="0" err="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Tegra</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芯片，早期的</a:t>
              </a:r>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AI</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芯片。</a:t>
              </a:r>
              <a:endPar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 name="文本框 5"/>
            <p:cNvSpPr txBox="1"/>
            <p:nvPr/>
          </p:nvSpPr>
          <p:spPr>
            <a:xfrm flipH="1">
              <a:off x="4261618" y="3559285"/>
              <a:ext cx="1241609" cy="984885"/>
            </a:xfrm>
            <a:prstGeom prst="rect">
              <a:avLst/>
            </a:prstGeom>
            <a:noFill/>
          </p:spPr>
          <p:txBody>
            <a:bodyPr wrap="square" lIns="0" tIns="0" rIns="0" bIns="0" rtlCol="0">
              <a:spAutoFit/>
            </a:bodyPr>
            <a:lstStyle/>
            <a:p>
              <a:pPr algn="l"/>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IBM</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发布类脑芯片</a:t>
              </a:r>
              <a:r>
                <a:rPr kumimoji="1" lang="en-US" altLang="zh-CN" sz="1600" dirty="0" err="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TrueNorth</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，模拟大脑结构。</a:t>
              </a:r>
              <a:endPar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7" name="文本框 6"/>
            <p:cNvSpPr txBox="1"/>
            <p:nvPr/>
          </p:nvSpPr>
          <p:spPr>
            <a:xfrm>
              <a:off x="5511111" y="1018373"/>
              <a:ext cx="1241610" cy="1969770"/>
            </a:xfrm>
            <a:prstGeom prst="rect">
              <a:avLst/>
            </a:prstGeom>
            <a:noFill/>
          </p:spPr>
          <p:txBody>
            <a:bodyPr wrap="square" lIns="0" tIns="0" rIns="0" bIns="0" rtlCol="0">
              <a:spAutoFit/>
            </a:bodyPr>
            <a:lstStyle/>
            <a:p>
              <a:pPr algn="l"/>
              <a:r>
                <a:rPr kumimoji="1" lang="en-US" altLang="zh-CN" sz="1600" dirty="0" err="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AlexNet</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夺冠，使用了</a:t>
              </a:r>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GPU</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加速；</a:t>
              </a:r>
              <a:endPar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l"/>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Google Brain</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平台使用</a:t>
              </a:r>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1.6</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万</a:t>
              </a:r>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GPU</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集群训练</a:t>
              </a:r>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DNN</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，用于图像识别。</a:t>
              </a:r>
              <a:endPar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 name="文本框 7"/>
            <p:cNvSpPr txBox="1"/>
            <p:nvPr/>
          </p:nvSpPr>
          <p:spPr>
            <a:xfrm>
              <a:off x="6797828" y="3591088"/>
              <a:ext cx="1068814" cy="738664"/>
            </a:xfrm>
            <a:prstGeom prst="rect">
              <a:avLst/>
            </a:prstGeom>
            <a:noFill/>
          </p:spPr>
          <p:txBody>
            <a:bodyPr wrap="square" lIns="0" tIns="0" rIns="0" bIns="0" rtlCol="0">
              <a:spAutoFit/>
            </a:bodyPr>
            <a:lstStyle/>
            <a:p>
              <a:pPr algn="l"/>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Google</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发布基于</a:t>
              </a:r>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ASIC</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的第一代</a:t>
              </a:r>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TPU</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 name="文本框 8"/>
            <p:cNvSpPr txBox="1"/>
            <p:nvPr/>
          </p:nvSpPr>
          <p:spPr>
            <a:xfrm>
              <a:off x="7866642" y="786635"/>
              <a:ext cx="1782903" cy="2215991"/>
            </a:xfrm>
            <a:prstGeom prst="rect">
              <a:avLst/>
            </a:prstGeom>
            <a:noFill/>
          </p:spPr>
          <p:txBody>
            <a:bodyPr wrap="square" lIns="0" tIns="0" rIns="0" bIns="0" rtlCol="0">
              <a:spAutoFit/>
            </a:bodyPr>
            <a:lstStyle/>
            <a:p>
              <a:pPr algn="l"/>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华为发布</a:t>
              </a:r>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Kirin970</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，全球首款搭载</a:t>
              </a:r>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NPU</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的手机芯片；</a:t>
              </a:r>
              <a:endPar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l"/>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百度发布</a:t>
              </a:r>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XPU</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，基于</a:t>
              </a:r>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FPGA</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a:t>
              </a:r>
              <a:endPar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a:p>
              <a:pPr algn="l"/>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IEEE </a:t>
              </a:r>
              <a:r>
                <a:rPr kumimoji="1" lang="en-US" altLang="zh-CN" sz="1600" dirty="0" err="1">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eXplore</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发表的基于</a:t>
              </a:r>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FPGA</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的神经网络加速器的论文数量达到了</a:t>
              </a:r>
              <a:r>
                <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69</a:t>
              </a:r>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个。</a:t>
              </a:r>
              <a:endPar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0" name="文本框 9"/>
            <p:cNvSpPr txBox="1"/>
            <p:nvPr/>
          </p:nvSpPr>
          <p:spPr>
            <a:xfrm>
              <a:off x="9483402" y="3553749"/>
              <a:ext cx="1241609" cy="984885"/>
            </a:xfrm>
            <a:prstGeom prst="rect">
              <a:avLst/>
            </a:prstGeom>
            <a:noFill/>
          </p:spPr>
          <p:txBody>
            <a:bodyPr wrap="square" lIns="0" tIns="0" rIns="0" bIns="0" rtlCol="0">
              <a:spAutoFit/>
            </a:bodyPr>
            <a:lstStyle/>
            <a:p>
              <a:pPr algn="l"/>
              <a:r>
                <a:rPr kumimoji="1" lang="zh-CN" altLang="en-US"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rPr>
                <a:t>华为发布昇腾系列芯片，包含训练系列和推理系列。</a:t>
              </a:r>
              <a:endParaRPr kumimoji="1" lang="en-US" altLang="zh-CN" sz="1600" dirty="0">
                <a:solidFill>
                  <a:srgbClr val="000000"/>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1" name="文本框 10"/>
            <p:cNvSpPr txBox="1"/>
            <p:nvPr/>
          </p:nvSpPr>
          <p:spPr>
            <a:xfrm>
              <a:off x="514481" y="1264594"/>
              <a:ext cx="1571379" cy="1723549"/>
            </a:xfrm>
            <a:prstGeom prst="rect">
              <a:avLst/>
            </a:prstGeom>
            <a:noFill/>
          </p:spPr>
          <p:txBody>
            <a:bodyPr wrap="square" lIns="0" tIns="0" rIns="0" bIns="0" rtlCol="0">
              <a:spAutoFit/>
            </a:bodyPr>
            <a:lstStyle/>
            <a:p>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DS Reay </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首次使用 </a:t>
              </a:r>
              <a:r>
                <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rPr>
                <a:t>FPGA </a:t>
              </a:r>
              <a:r>
                <a:rPr lang="zh-CN" altLang="en-US" sz="1600" dirty="0">
                  <a:latin typeface="Huawei Sans" panose="020C0503030203020204" pitchFamily="34" charset="0"/>
                  <a:ea typeface="方正兰亭黑简体" panose="02000000000000000000" pitchFamily="2" charset="-122"/>
                  <a:cs typeface="+mn-ea"/>
                  <a:sym typeface="Huawei Sans" panose="020C0503030203020204" pitchFamily="34" charset="0"/>
                </a:rPr>
                <a:t>实现神经网络加速，但由于神经网络自身发展不够成熟，这一技术并未受到重视。</a:t>
              </a:r>
              <a:endParaRPr lang="en-US" altLang="zh-CN" sz="1600" dirty="0">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12" name="箭头: 右 11"/>
            <p:cNvSpPr/>
            <p:nvPr/>
          </p:nvSpPr>
          <p:spPr>
            <a:xfrm>
              <a:off x="492478" y="3112156"/>
              <a:ext cx="10734643" cy="421857"/>
            </a:xfrm>
            <a:prstGeom prst="rightArrow">
              <a:avLst/>
            </a:prstGeom>
            <a:solidFill>
              <a:schemeClr val="accent6">
                <a:lumMod val="60000"/>
                <a:lumOff val="40000"/>
              </a:schemeClr>
            </a:solidFill>
            <a:ln>
              <a:solidFill>
                <a:srgbClr val="D0E8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文本框 12"/>
            <p:cNvSpPr txBox="1"/>
            <p:nvPr/>
          </p:nvSpPr>
          <p:spPr>
            <a:xfrm>
              <a:off x="627511" y="3534013"/>
              <a:ext cx="461665" cy="246221"/>
            </a:xfrm>
            <a:prstGeom prst="rect">
              <a:avLst/>
            </a:prstGeom>
            <a:noFill/>
          </p:spPr>
          <p:txBody>
            <a:bodyPr wrap="none" lIns="0" tIns="0" rIns="0" bIns="0" rtlCol="0">
              <a:spAutoFit/>
            </a:bodyPr>
            <a:lstStyle/>
            <a:p>
              <a:pPr algn="l"/>
              <a:r>
                <a:rPr kumimoji="1" lang="en-US"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1994</a:t>
              </a:r>
              <a:endParaRPr kumimoji="1" lang="zh-CN" altLang="en-US"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文本框 13"/>
            <p:cNvSpPr txBox="1"/>
            <p:nvPr/>
          </p:nvSpPr>
          <p:spPr>
            <a:xfrm>
              <a:off x="2175470" y="2901079"/>
              <a:ext cx="461665" cy="246221"/>
            </a:xfrm>
            <a:prstGeom prst="rect">
              <a:avLst/>
            </a:prstGeom>
            <a:noFill/>
          </p:spPr>
          <p:txBody>
            <a:bodyPr wrap="none" lIns="0" tIns="0" rIns="0" bIns="0" rtlCol="0">
              <a:spAutoFit/>
            </a:bodyPr>
            <a:lstStyle/>
            <a:p>
              <a:pPr algn="l"/>
              <a:r>
                <a:rPr kumimoji="1" lang="en-US"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2006</a:t>
              </a:r>
              <a:endParaRPr kumimoji="1" lang="zh-CN" altLang="en-US"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5" name="文本框 14"/>
            <p:cNvSpPr txBox="1"/>
            <p:nvPr/>
          </p:nvSpPr>
          <p:spPr>
            <a:xfrm>
              <a:off x="3381468" y="3591088"/>
              <a:ext cx="461665" cy="246221"/>
            </a:xfrm>
            <a:prstGeom prst="rect">
              <a:avLst/>
            </a:prstGeom>
            <a:noFill/>
          </p:spPr>
          <p:txBody>
            <a:bodyPr wrap="none" lIns="0" tIns="0" rIns="0" bIns="0" rtlCol="0">
              <a:spAutoFit/>
            </a:bodyPr>
            <a:lstStyle/>
            <a:p>
              <a:pPr algn="l"/>
              <a:r>
                <a:rPr kumimoji="1" lang="en-US"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2008</a:t>
              </a:r>
              <a:endParaRPr kumimoji="1" lang="zh-CN" altLang="en-US"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6" name="文本框 15"/>
            <p:cNvSpPr txBox="1"/>
            <p:nvPr/>
          </p:nvSpPr>
          <p:spPr>
            <a:xfrm>
              <a:off x="4526720" y="2823187"/>
              <a:ext cx="461665" cy="246221"/>
            </a:xfrm>
            <a:prstGeom prst="rect">
              <a:avLst/>
            </a:prstGeom>
            <a:noFill/>
          </p:spPr>
          <p:txBody>
            <a:bodyPr wrap="none" lIns="0" tIns="0" rIns="0" bIns="0" rtlCol="0">
              <a:spAutoFit/>
            </a:bodyPr>
            <a:lstStyle/>
            <a:p>
              <a:pPr algn="l"/>
              <a:r>
                <a:rPr kumimoji="1" lang="en-US"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2010</a:t>
              </a:r>
              <a:endParaRPr kumimoji="1" lang="zh-CN" altLang="en-US"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7" name="文本框 16"/>
            <p:cNvSpPr txBox="1"/>
            <p:nvPr/>
          </p:nvSpPr>
          <p:spPr>
            <a:xfrm>
              <a:off x="5832772" y="3554075"/>
              <a:ext cx="461665" cy="246221"/>
            </a:xfrm>
            <a:prstGeom prst="rect">
              <a:avLst/>
            </a:prstGeom>
            <a:noFill/>
          </p:spPr>
          <p:txBody>
            <a:bodyPr wrap="none" lIns="0" tIns="0" rIns="0" bIns="0" rtlCol="0">
              <a:spAutoFit/>
            </a:bodyPr>
            <a:lstStyle/>
            <a:p>
              <a:pPr algn="l"/>
              <a:r>
                <a:rPr kumimoji="1" lang="en-US"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2012</a:t>
              </a:r>
              <a:endParaRPr kumimoji="1" lang="zh-CN" altLang="en-US"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8" name="文本框 17"/>
            <p:cNvSpPr txBox="1"/>
            <p:nvPr/>
          </p:nvSpPr>
          <p:spPr>
            <a:xfrm>
              <a:off x="7019334" y="2865033"/>
              <a:ext cx="461665" cy="246221"/>
            </a:xfrm>
            <a:prstGeom prst="rect">
              <a:avLst/>
            </a:prstGeom>
            <a:noFill/>
          </p:spPr>
          <p:txBody>
            <a:bodyPr wrap="none" lIns="0" tIns="0" rIns="0" bIns="0" rtlCol="0">
              <a:spAutoFit/>
            </a:bodyPr>
            <a:lstStyle/>
            <a:p>
              <a:pPr algn="l"/>
              <a:r>
                <a:rPr kumimoji="1" lang="en-US"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2015</a:t>
              </a:r>
              <a:endParaRPr kumimoji="1" lang="zh-CN" altLang="en-US"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9" name="文本框 18"/>
            <p:cNvSpPr txBox="1"/>
            <p:nvPr/>
          </p:nvSpPr>
          <p:spPr>
            <a:xfrm>
              <a:off x="8323877" y="3581726"/>
              <a:ext cx="461665" cy="246221"/>
            </a:xfrm>
            <a:prstGeom prst="rect">
              <a:avLst/>
            </a:prstGeom>
            <a:noFill/>
          </p:spPr>
          <p:txBody>
            <a:bodyPr wrap="none" lIns="0" tIns="0" rIns="0" bIns="0" rtlCol="0">
              <a:spAutoFit/>
            </a:bodyPr>
            <a:lstStyle/>
            <a:p>
              <a:pPr algn="l"/>
              <a:r>
                <a:rPr kumimoji="1" lang="en-US"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2017</a:t>
              </a:r>
              <a:endParaRPr kumimoji="1" lang="zh-CN" altLang="en-US"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0" name="文本框 19"/>
            <p:cNvSpPr txBox="1"/>
            <p:nvPr/>
          </p:nvSpPr>
          <p:spPr>
            <a:xfrm>
              <a:off x="9751988" y="2816348"/>
              <a:ext cx="461665" cy="246221"/>
            </a:xfrm>
            <a:prstGeom prst="rect">
              <a:avLst/>
            </a:prstGeom>
            <a:noFill/>
          </p:spPr>
          <p:txBody>
            <a:bodyPr wrap="none" lIns="0" tIns="0" rIns="0" bIns="0" rtlCol="0">
              <a:spAutoFit/>
            </a:bodyPr>
            <a:lstStyle/>
            <a:p>
              <a:pPr algn="l"/>
              <a:r>
                <a:rPr kumimoji="1" lang="en-US" altLang="zh-CN"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rPr>
                <a:t>2018</a:t>
              </a:r>
              <a:endParaRPr kumimoji="1" lang="zh-CN" altLang="en-US" sz="1600" dirty="0">
                <a:solidFill>
                  <a:srgbClr val="000000"/>
                </a:solidFill>
                <a:latin typeface="Huawei Sans" panose="020C0503030203020204" pitchFamily="34" charset="0"/>
                <a:ea typeface="方正兰亭黑简体" panose="02000000000000000000" pitchFamily="2" charset="-122"/>
                <a:sym typeface="Huawei Sans" panose="020C0503030203020204" pitchFamily="34" charset="0"/>
              </a:endParaRPr>
            </a:p>
          </p:txBody>
        </p:sp>
      </p:grpSp>
    </p:spTree>
  </p:cSld>
  <p:clrMapOvr>
    <a:masterClrMapping/>
  </p:clrMapOvr>
</p:sld>
</file>

<file path=ppt/theme/theme1.xml><?xml version="1.0" encoding="utf-8"?>
<a:theme xmlns:a="http://schemas.openxmlformats.org/drawingml/2006/main" name="2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功能页模板">
  <a:themeElements>
    <a:clrScheme name="自定义 2">
      <a:dk1>
        <a:sysClr val="windowText" lastClr="000000"/>
      </a:dk1>
      <a:lt1>
        <a:sysClr val="window" lastClr="FFFFFF"/>
      </a:lt1>
      <a:dk2>
        <a:srgbClr val="44546A"/>
      </a:dk2>
      <a:lt2>
        <a:srgbClr val="E7E6E6"/>
      </a:lt2>
      <a:accent1>
        <a:srgbClr val="C7000B"/>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15428</Words>
  <Application>WPS 演示</Application>
  <PresentationFormat>宽屏</PresentationFormat>
  <Paragraphs>1673</Paragraphs>
  <Slides>67</Slides>
  <Notes>67</Notes>
  <HiddenSlides>1</HiddenSlides>
  <MMClips>1</MMClips>
  <ScaleCrop>false</ScaleCrop>
  <HeadingPairs>
    <vt:vector size="8" baseType="variant">
      <vt:variant>
        <vt:lpstr>已用的字体</vt:lpstr>
      </vt:variant>
      <vt:variant>
        <vt:i4>20</vt:i4>
      </vt:variant>
      <vt:variant>
        <vt:lpstr>主题</vt:lpstr>
      </vt:variant>
      <vt:variant>
        <vt:i4>4</vt:i4>
      </vt:variant>
      <vt:variant>
        <vt:lpstr>嵌入 OLE 服务器</vt:lpstr>
      </vt:variant>
      <vt:variant>
        <vt:i4>4</vt:i4>
      </vt:variant>
      <vt:variant>
        <vt:lpstr>幻灯片标题</vt:lpstr>
      </vt:variant>
      <vt:variant>
        <vt:i4>67</vt:i4>
      </vt:variant>
    </vt:vector>
  </HeadingPairs>
  <TitlesOfParts>
    <vt:vector size="95" baseType="lpstr">
      <vt:lpstr>Arial</vt:lpstr>
      <vt:lpstr>宋体</vt:lpstr>
      <vt:lpstr>Wingdings</vt:lpstr>
      <vt:lpstr>Huawei Sans</vt:lpstr>
      <vt:lpstr>DejaVu Math TeX Gyre</vt:lpstr>
      <vt:lpstr>方正兰亭黑简体</vt:lpstr>
      <vt:lpstr>微软雅黑</vt:lpstr>
      <vt:lpstr>Huawei Sans</vt:lpstr>
      <vt:lpstr>Arial Unicode MS</vt:lpstr>
      <vt:lpstr>HarmonyOS-Hans</vt:lpstr>
      <vt:lpstr>Segoe Print</vt:lpstr>
      <vt:lpstr>FZLanTingHeiS-R-GB</vt:lpstr>
      <vt:lpstr>Huawei Sans Medium</vt:lpstr>
      <vt:lpstr>FZLanTingHei-B-GBK</vt:lpstr>
      <vt:lpstr>Helvetica Neue</vt:lpstr>
      <vt:lpstr>FZLanTingHei-R-GBK</vt:lpstr>
      <vt:lpstr>Arial</vt:lpstr>
      <vt:lpstr>Calibri</vt:lpstr>
      <vt:lpstr>Times New Roman</vt:lpstr>
      <vt:lpstr>FZLanTingHeiS-B-GB</vt:lpstr>
      <vt:lpstr>2_标题页模板</vt:lpstr>
      <vt:lpstr>3_功能页模板</vt:lpstr>
      <vt:lpstr>4_内容页模板</vt:lpstr>
      <vt:lpstr>5_感谢页模板</vt:lpstr>
      <vt:lpstr>Visio.Drawing.15</vt:lpstr>
      <vt:lpstr>Visio.Drawing.15</vt:lpstr>
      <vt:lpstr>Visio.Drawing.15</vt:lpstr>
      <vt:lpstr>Visio.Drawing.15</vt:lpstr>
      <vt:lpstr>PowerPoint 演示文稿</vt:lpstr>
      <vt:lpstr>华为人工智能平台</vt:lpstr>
      <vt:lpstr>PowerPoint 演示文稿</vt:lpstr>
      <vt:lpstr>PowerPoint 演示文稿</vt:lpstr>
      <vt:lpstr>PowerPoint 演示文稿</vt:lpstr>
      <vt:lpstr>AI芯片的定义</vt:lpstr>
      <vt:lpstr>AI芯片分类</vt:lpstr>
      <vt:lpstr>AI芯片应用领域</vt:lpstr>
      <vt:lpstr>AI芯片发展进程</vt:lpstr>
      <vt:lpstr>AI芯片技术路线</vt:lpstr>
      <vt:lpstr>通用计算 VS. AI计算：“分工”不同，共建多样性计算</vt:lpstr>
      <vt:lpstr>CPU、GPU设计比对（1）</vt:lpstr>
      <vt:lpstr>CPU、GPU设计比对（2）</vt:lpstr>
      <vt:lpstr>CPU、GPU设计演进</vt:lpstr>
      <vt:lpstr>FPGA、ASIC比对</vt:lpstr>
      <vt:lpstr>达芬奇架构：为AI计算而生，将AI计算效率做到极致</vt:lpstr>
      <vt:lpstr>华为人工智能产业投入</vt:lpstr>
      <vt:lpstr>PowerPoint 演示文稿</vt:lpstr>
      <vt:lpstr>昇腾AI处理器逻辑架构</vt:lpstr>
      <vt:lpstr>昇腾AI计算引擎—达芬奇架构</vt:lpstr>
      <vt:lpstr>达芬奇架构（AI Core）</vt:lpstr>
      <vt:lpstr>达芬奇架构（AI Core）- 计算单元</vt:lpstr>
      <vt:lpstr>达芬奇架构（AI Core）- 存储系统（1）</vt:lpstr>
      <vt:lpstr>达芬奇架构(AI Core) - 存储系统(2)</vt:lpstr>
      <vt:lpstr>达芬奇架构（AI Core）- 控制单元（1）</vt:lpstr>
      <vt:lpstr>达芬奇架构（AI Core）- 控制单元（2）</vt:lpstr>
      <vt:lpstr>PowerPoint 演示文稿</vt:lpstr>
      <vt:lpstr>昇腾全栈 AI 软硬件平台  构筑智能世界的基石</vt:lpstr>
      <vt:lpstr>Atlas 200I A2 加速模块</vt:lpstr>
      <vt:lpstr>Atlas 300V Pro 视频解析卡</vt:lpstr>
      <vt:lpstr>Atlas 300I Pro 推理卡</vt:lpstr>
      <vt:lpstr>Atlas 300I Duo 推理卡</vt:lpstr>
      <vt:lpstr>Atlas 500 A2 智能小站</vt:lpstr>
      <vt:lpstr>Atlas 500 Pro 智能边缘服务器</vt:lpstr>
      <vt:lpstr>Atlas 800 推理服务器（型号：3000）</vt:lpstr>
      <vt:lpstr>Atlas 800 推理服务器（型号：3010）</vt:lpstr>
      <vt:lpstr>Atlas 800I A2 推理服务器</vt:lpstr>
      <vt:lpstr>DeepSeek与Ascend碰撞的火花</vt:lpstr>
      <vt:lpstr>Atlas 800T A2 训练服务器</vt:lpstr>
      <vt:lpstr>Atlas 900 A2 PoD</vt:lpstr>
      <vt:lpstr>PowerPoint 演示文稿</vt:lpstr>
      <vt:lpstr>CANN AI异构计算架构（1）</vt:lpstr>
      <vt:lpstr>CANN AI异构计算架构（2）</vt:lpstr>
      <vt:lpstr>CANN AI异构计算架构（3）</vt:lpstr>
      <vt:lpstr>昇腾AI处理器神经网络软件流</vt:lpstr>
      <vt:lpstr>MindSpore</vt:lpstr>
      <vt:lpstr>Ascend Extension for PyTorch</vt:lpstr>
      <vt:lpstr>昇腾大模型解决方案概览</vt:lpstr>
      <vt:lpstr>MindFormers</vt:lpstr>
      <vt:lpstr>MindSpeed</vt:lpstr>
      <vt:lpstr>MindSpeed-LLM/MM</vt:lpstr>
      <vt:lpstr>MindIE</vt:lpstr>
      <vt:lpstr>PowerPoint 演示文稿</vt:lpstr>
      <vt:lpstr>华为云：AI Ready，加速千行万业智能升级</vt:lpstr>
      <vt:lpstr>最专注行业：解难题，做难事，助力20+行业、1000+客户商业成功</vt:lpstr>
      <vt:lpstr>秉承开放与安全，守护客户核心关切，帮助客户炼好自己的大模型</vt:lpstr>
      <vt:lpstr>DataArts：数据治理生产线，一站式数智融合开发与治理</vt:lpstr>
      <vt:lpstr>GaussDB：华为云分布式数据库，构建数字世界新底座</vt:lpstr>
      <vt:lpstr>ModelArts：提供百模千态沃土，加速千行万业智能</vt:lpstr>
      <vt:lpstr>MetaStudio：改变内容生成方式，释放数字内容生产力</vt:lpstr>
      <vt:lpstr>CodeArts：智能化软件开发生产线，加速企业应用现代化</vt:lpstr>
      <vt:lpstr>分布式QingTian：系统性架构升级，打破单服务器硬件限制</vt:lpstr>
      <vt:lpstr>昇腾AI云服务，澎湃算力支持大模型普惠</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爪哇大王子</cp:lastModifiedBy>
  <cp:revision>8</cp:revision>
  <cp:lastPrinted>2025-01-14T07:29:00Z</cp:lastPrinted>
  <dcterms:created xsi:type="dcterms:W3CDTF">2025-01-14T07:29:00Z</dcterms:created>
  <dcterms:modified xsi:type="dcterms:W3CDTF">2025-10-24T13:33:39Z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(3)ipvGPO2jE/PJ8dk/9eZXLbD+MSXzS6HzLwp9ON3sMFuvDhy0SvEZGW7Xw/BDCUFQPmw/AbJO
TgyYkDAGE1x3YVvbnGwX+AVmG8xAZa7o3BdvyInr0zLf47TBeH0trH0dxxjYReZIbckreVMp
/sP95sgNt+0dW8Wu3+Vdct4J8laRC0f4AySfF0WZeGdyafmFJC9xywfZ6MtIGf4jFxSVNZls
hrc8NgwovJ+ZIslbAB</vt:lpwstr>
  </property>
  <property fmtid="{D5CDD505-2E9C-101B-9397-08002B2CF9AE}" pid="3" name="_2015_ms_pID_7253431">
    <vt:lpwstr>v80BitXqDb1SwICAZHczv3EKPKafcxoeVxw0tpaexzoNSjVrFB3m3+
V1rQTrdOR9p3ld6SK2HrxMycQytr77rhnjLipQRYcvCxYXtz7WP9295V5u734dV5y0AF+AU6
B6cNil3i1xMi2H9pOxMNDDsTfWCWzyxYdYcUf16Sj+iyx/3vGGYsmXie1QOumLoPlHVttlbH
It7kEOJW8ZF/L9Ukr3UiNehTiXx0/3ng9+wh</vt:lpwstr>
  </property>
  <property fmtid="{D5CDD505-2E9C-101B-9397-08002B2CF9AE}" pid="4" name="_2015_ms_pID_7253432">
    <vt:lpwstr>8H8XOIQ2O3a2K4CI49uWziE=</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1575248629</vt:lpwstr>
  </property>
  <property fmtid="{D5CDD505-2E9C-101B-9397-08002B2CF9AE}" pid="9" name="ContentTypeId">
    <vt:lpwstr>0x010100CC226774B8D87F4D92D9D1F6859ED44E</vt:lpwstr>
  </property>
  <property fmtid="{D5CDD505-2E9C-101B-9397-08002B2CF9AE}" pid="10" name="ICV">
    <vt:lpwstr/>
  </property>
  <property fmtid="{D5CDD505-2E9C-101B-9397-08002B2CF9AE}" pid="11" name="KSOProductBuildVer">
    <vt:lpwstr>2052-12.1.0.23125</vt:lpwstr>
  </property>
</Properties>
</file>